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commentAuthors" Target="commentAuthors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849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162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8905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599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1021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88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55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1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37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231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15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538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786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19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1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30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80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9F993-4038-3942-B3E3-97C8ACF5C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3740" y="415636"/>
            <a:ext cx="7766936" cy="880171"/>
          </a:xfrm>
        </p:spPr>
        <p:txBody>
          <a:bodyPr/>
          <a:lstStyle/>
          <a:p>
            <a:pPr algn="ctr"/>
            <a:r>
              <a:rPr lang="en-IN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VITAMINS</a:t>
            </a:r>
            <a:endParaRPr lang="en-US" b="1" u="sng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59D62F8-1179-9C40-B260-1FA8FC4A3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171" y="1686993"/>
            <a:ext cx="6244074" cy="449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1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00BB5-DED6-2145-BBAA-6FB991158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52311"/>
            <a:ext cx="8596668" cy="5589052"/>
          </a:xfrm>
        </p:spPr>
        <p:txBody>
          <a:bodyPr/>
          <a:lstStyle/>
          <a:p>
            <a:pPr marL="0" indent="0">
              <a:buNone/>
            </a:pPr>
            <a:r>
              <a:rPr lang="en-IN" sz="2400" b="1">
                <a:latin typeface="Arial" panose="020B0604020202020204" pitchFamily="34" charset="0"/>
                <a:cs typeface="Arial" panose="020B0604020202020204" pitchFamily="34" charset="0"/>
              </a:rPr>
              <a:t> ( 4 )  </a:t>
            </a:r>
            <a:r>
              <a:rPr lang="en-IN" sz="2400" b="1" u="sng">
                <a:latin typeface="Arial" panose="020B0604020202020204" pitchFamily="34" charset="0"/>
                <a:cs typeface="Arial" panose="020B0604020202020204" pitchFamily="34" charset="0"/>
              </a:rPr>
              <a:t>Vitamin B</a:t>
            </a:r>
            <a:r>
              <a:rPr lang="en-IN" sz="2400" b="1" baseline="-2500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IN" sz="2400" b="1">
                <a:latin typeface="Arial" panose="020B0604020202020204" pitchFamily="34" charset="0"/>
                <a:cs typeface="Arial" panose="020B0604020202020204" pitchFamily="34" charset="0"/>
              </a:rPr>
              <a:t> [ Pantothenic acid  ]</a:t>
            </a:r>
          </a:p>
          <a:p>
            <a:pPr marL="0" indent="0">
              <a:buNone/>
            </a:pPr>
            <a:endParaRPr lang="en-I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◆  </a:t>
            </a:r>
            <a:r>
              <a:rPr lang="en-IN" sz="2000" b="1" u="sng">
                <a:latin typeface="Arial" panose="020B0604020202020204" pitchFamily="34" charset="0"/>
                <a:cs typeface="Arial" panose="020B0604020202020204" pitchFamily="34" charset="0"/>
              </a:rPr>
              <a:t>Responsible for</a:t>
            </a:r>
            <a:r>
              <a:rPr lang="en-IN" sz="2000" b="1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-  Good memory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-  Cheerful mood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-  Healthy Blood vessels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-  Healthy heart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◆ </a:t>
            </a:r>
            <a:r>
              <a:rPr lang="en-IN" sz="2000" b="1" u="sng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en-IN" sz="2000" b="1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-  Chicken , Egg Yolk , Dairy products , Legumes , Nuts , Oatmeals , Rice , Broccoli.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◆ </a:t>
            </a:r>
            <a:r>
              <a:rPr lang="en-IN" sz="2000" b="1" u="sng">
                <a:latin typeface="Arial" panose="020B0604020202020204" pitchFamily="34" charset="0"/>
                <a:cs typeface="Arial" panose="020B0604020202020204" pitchFamily="34" charset="0"/>
              </a:rPr>
              <a:t>Recommended amount per day</a:t>
            </a:r>
            <a:r>
              <a:rPr lang="en-IN" sz="2000" b="1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-  10 mg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C43087EE-5DAD-4541-B90A-DEC174EE8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668" y="1124662"/>
            <a:ext cx="4145477" cy="257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69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2AC2A-F87F-924B-8511-D829EBC1F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62333"/>
            <a:ext cx="8596668" cy="5479030"/>
          </a:xfrm>
        </p:spPr>
        <p:txBody>
          <a:bodyPr/>
          <a:lstStyle/>
          <a:p>
            <a:pPr marL="0" indent="0">
              <a:buNone/>
            </a:pPr>
            <a:r>
              <a:rPr lang="en-IN" sz="2400" b="1">
                <a:latin typeface="Arial" panose="020B0604020202020204" pitchFamily="34" charset="0"/>
                <a:cs typeface="Arial" panose="020B0604020202020204" pitchFamily="34" charset="0"/>
              </a:rPr>
              <a:t> ( 5 )  </a:t>
            </a:r>
            <a:r>
              <a:rPr lang="en-IN" sz="2400" b="1" u="sng">
                <a:latin typeface="Arial" panose="020B0604020202020204" pitchFamily="34" charset="0"/>
                <a:cs typeface="Arial" panose="020B0604020202020204" pitchFamily="34" charset="0"/>
              </a:rPr>
              <a:t>Vitamin B</a:t>
            </a:r>
            <a:r>
              <a:rPr lang="en-IN" sz="2400" b="1" u="sng" baseline="-250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IN" sz="2400" b="1" baseline="-25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b="1">
                <a:latin typeface="Arial" panose="020B0604020202020204" pitchFamily="34" charset="0"/>
                <a:cs typeface="Arial" panose="020B0604020202020204" pitchFamily="34" charset="0"/>
              </a:rPr>
              <a:t> [  Pyridoxine  ]</a:t>
            </a:r>
          </a:p>
          <a:p>
            <a:pPr marL="0" indent="0">
              <a:buNone/>
            </a:pPr>
            <a:endParaRPr lang="en-I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◆ </a:t>
            </a:r>
            <a:r>
              <a:rPr lang="en-IN" sz="2000" b="1" u="sng">
                <a:latin typeface="Arial" panose="020B0604020202020204" pitchFamily="34" charset="0"/>
                <a:cs typeface="Arial" panose="020B0604020202020204" pitchFamily="34" charset="0"/>
              </a:rPr>
              <a:t>Responsible for</a:t>
            </a:r>
            <a:r>
              <a:rPr lang="en-IN" sz="2000" b="1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-  Rejuvenated Body 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-  Strong nervous system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-  Healthy Blood vessels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◆  </a:t>
            </a:r>
            <a:r>
              <a:rPr lang="en-IN" sz="2000" b="1" u="sng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en-IN" sz="2000" b="1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-  Cereals , Green salad , cabbage , Walnuts , Bananas , Wheat bran , Salmon , Meat.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◆ </a:t>
            </a:r>
            <a:r>
              <a:rPr lang="en-IN" sz="2000" b="1" u="sng">
                <a:latin typeface="Arial" panose="020B0604020202020204" pitchFamily="34" charset="0"/>
                <a:cs typeface="Arial" panose="020B0604020202020204" pitchFamily="34" charset="0"/>
              </a:rPr>
              <a:t>Recommended amount per day</a:t>
            </a:r>
            <a:r>
              <a:rPr lang="en-IN" sz="2000" b="1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-  2 mg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A5383F6-96B0-3644-9DD1-CA67CBB04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394" y="772562"/>
            <a:ext cx="3569584" cy="252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87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6792A-B4BB-5A4E-9294-4F4A6B538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62333"/>
            <a:ext cx="8596668" cy="5479030"/>
          </a:xfrm>
        </p:spPr>
        <p:txBody>
          <a:bodyPr/>
          <a:lstStyle/>
          <a:p>
            <a:pPr marL="0" indent="0">
              <a:buNone/>
            </a:pPr>
            <a:r>
              <a:rPr lang="en-IN" sz="2400" b="1">
                <a:latin typeface="Arial" panose="020B0604020202020204" pitchFamily="34" charset="0"/>
                <a:cs typeface="Arial" panose="020B0604020202020204" pitchFamily="34" charset="0"/>
              </a:rPr>
              <a:t> ( 6 )  </a:t>
            </a:r>
            <a:r>
              <a:rPr lang="en-IN" sz="2400" b="1" u="sng">
                <a:latin typeface="Arial" panose="020B0604020202020204" pitchFamily="34" charset="0"/>
                <a:cs typeface="Arial" panose="020B0604020202020204" pitchFamily="34" charset="0"/>
              </a:rPr>
              <a:t>Vitamin B</a:t>
            </a:r>
            <a:r>
              <a:rPr lang="en-IN" sz="2400" b="1" u="sng" baseline="-250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IN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I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◆ </a:t>
            </a:r>
            <a:r>
              <a:rPr lang="en-IN" sz="2000" b="1" u="sng">
                <a:latin typeface="Arial" panose="020B0604020202020204" pitchFamily="34" charset="0"/>
                <a:cs typeface="Arial" panose="020B0604020202020204" pitchFamily="34" charset="0"/>
              </a:rPr>
              <a:t>Responsible for</a:t>
            </a:r>
            <a:r>
              <a:rPr lang="en-IN" sz="2000" b="1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-  Noraml weight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-  Good immunity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-  Sound memory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-  Healthy gastrointestinal tract.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◆ </a:t>
            </a:r>
            <a:r>
              <a:rPr lang="en-IN" sz="2000" b="1" u="sng">
                <a:latin typeface="Arial" panose="020B0604020202020204" pitchFamily="34" charset="0"/>
                <a:cs typeface="Arial" panose="020B0604020202020204" pitchFamily="34" charset="0"/>
              </a:rPr>
              <a:t>Deficiency</a:t>
            </a:r>
            <a:r>
              <a:rPr lang="en-IN" sz="2000" b="1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-  Megaloblastic anaemia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◆  </a:t>
            </a:r>
            <a:r>
              <a:rPr lang="en-IN" sz="2000" b="1" u="sng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en-IN" sz="2000" b="1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-  Soyabeens , Spinach , Oysters , Fish , Cheese , Milk , Egg yolk.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◆  </a:t>
            </a:r>
            <a:r>
              <a:rPr lang="en-IN" sz="2000" b="1" u="sng">
                <a:latin typeface="Arial" panose="020B0604020202020204" pitchFamily="34" charset="0"/>
                <a:cs typeface="Arial" panose="020B0604020202020204" pitchFamily="34" charset="0"/>
              </a:rPr>
              <a:t>Recommended amount per day</a:t>
            </a:r>
            <a:r>
              <a:rPr lang="en-IN" sz="2000" b="1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-  2 to 5 mg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141A42E6-9896-A24D-B6C9-CDDD42621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834" y="1306447"/>
            <a:ext cx="4205836" cy="302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14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6C9A7-136E-1246-A2FF-4B6E6AB77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8339"/>
            <a:ext cx="8596668" cy="831273"/>
          </a:xfrm>
        </p:spPr>
        <p:txBody>
          <a:bodyPr/>
          <a:lstStyle/>
          <a:p>
            <a:pPr algn="ctr"/>
            <a:r>
              <a:rPr lang="en-IN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 C</a:t>
            </a:r>
            <a:endParaRPr lang="en-US" b="1" u="sng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8F6B-6B98-2242-B1E9-BC1162554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85787"/>
            <a:ext cx="8596668" cy="4855576"/>
          </a:xfrm>
        </p:spPr>
        <p:txBody>
          <a:bodyPr/>
          <a:lstStyle/>
          <a:p>
            <a:pPr marL="0" indent="0">
              <a:buNone/>
            </a:pPr>
            <a:r>
              <a:rPr lang="en-IN"/>
              <a:t> ◆ </a:t>
            </a:r>
            <a:r>
              <a:rPr lang="en-IN" sz="2000" b="1" u="sng">
                <a:latin typeface="Arial" panose="020B0604020202020204" pitchFamily="34" charset="0"/>
                <a:cs typeface="Arial" panose="020B0604020202020204" pitchFamily="34" charset="0"/>
              </a:rPr>
              <a:t>Responsible for</a:t>
            </a:r>
            <a:r>
              <a:rPr lang="en-IN" sz="2000" b="1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-  Smooth skin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-  Immunity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-  Cheerful mood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- Healthy hair and nail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◆  </a:t>
            </a:r>
            <a:r>
              <a:rPr lang="en-IN" sz="2000" b="1" u="sng">
                <a:latin typeface="Arial" panose="020B0604020202020204" pitchFamily="34" charset="0"/>
                <a:cs typeface="Arial" panose="020B0604020202020204" pitchFamily="34" charset="0"/>
              </a:rPr>
              <a:t>Deficiency</a:t>
            </a:r>
            <a:r>
              <a:rPr lang="en-IN" sz="2000" b="1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-  Scurvy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◆  </a:t>
            </a:r>
            <a:r>
              <a:rPr lang="en-IN" sz="2000" b="1" u="sng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en-IN" sz="2000" b="1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-  Citrus food , Cauliflower , Beans , Peas , Kisi fruits , Radish.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◆  </a:t>
            </a:r>
            <a:r>
              <a:rPr lang="en-IN" sz="2000" b="1" u="sng">
                <a:latin typeface="Arial" panose="020B0604020202020204" pitchFamily="34" charset="0"/>
                <a:cs typeface="Arial" panose="020B0604020202020204" pitchFamily="34" charset="0"/>
              </a:rPr>
              <a:t>Recommended amount per day</a:t>
            </a:r>
            <a:r>
              <a:rPr lang="en-IN" sz="2000" b="1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-  40 mg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E43DEB5-2E53-2C49-93CF-3678FA930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888" y="1298137"/>
            <a:ext cx="3570100" cy="274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51D25-9640-AD45-9D0C-B93524805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60128"/>
            <a:ext cx="8596668" cy="1576974"/>
          </a:xfrm>
        </p:spPr>
        <p:txBody>
          <a:bodyPr>
            <a:normAutofit/>
          </a:bodyPr>
          <a:lstStyle/>
          <a:p>
            <a:pPr algn="ctr"/>
            <a:r>
              <a:rPr lang="en-IN" sz="8000" b="1">
                <a:solidFill>
                  <a:schemeClr val="accent2"/>
                </a:solidFill>
                <a:latin typeface="Algerian" pitchFamily="82" charset="0"/>
                <a:cs typeface="Arial" panose="020B0604020202020204" pitchFamily="34" charset="0"/>
              </a:rPr>
              <a:t>Thank you</a:t>
            </a:r>
            <a:r>
              <a:rPr lang="en-IN" sz="8000" b="1">
                <a:solidFill>
                  <a:schemeClr val="tx1"/>
                </a:solidFill>
                <a:latin typeface="Algerian" pitchFamily="82" charset="0"/>
                <a:cs typeface="Arial" panose="020B0604020202020204" pitchFamily="34" charset="0"/>
              </a:rPr>
              <a:t> </a:t>
            </a:r>
            <a:endParaRPr lang="en-US" sz="8000" b="1">
              <a:solidFill>
                <a:schemeClr val="tx1"/>
              </a:solidFill>
              <a:latin typeface="Algerian" pitchFamily="82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010BF-058C-1043-A3C6-63CC381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3603" y="2970578"/>
            <a:ext cx="8092685" cy="292408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◆ </a:t>
            </a:r>
            <a:r>
              <a:rPr lang="en-IN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</a:t>
            </a:r>
            <a:r>
              <a:rPr lang="en-IN" b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b="1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IN" b="1" u="sng">
                <a:latin typeface="Arial" panose="020B0604020202020204" pitchFamily="34" charset="0"/>
                <a:cs typeface="Arial" panose="020B0604020202020204" pitchFamily="34" charset="0"/>
              </a:rPr>
              <a:t>PATEL PAYAL DHARMENDRA KUMAR</a:t>
            </a:r>
          </a:p>
          <a:p>
            <a:pPr marL="0" indent="0">
              <a:buNone/>
            </a:pPr>
            <a:r>
              <a:rPr lang="en-IN" b="1">
                <a:latin typeface="Arial" panose="020B0604020202020204" pitchFamily="34" charset="0"/>
                <a:cs typeface="Arial" panose="020B0604020202020204" pitchFamily="34" charset="0"/>
              </a:rPr>
              <a:t>                              ( </a:t>
            </a: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Student of Final year at Ahmeadabad Homoeopathic 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Medical college )</a:t>
            </a:r>
          </a:p>
          <a:p>
            <a:pPr marL="0" indent="0">
              <a:buNone/>
            </a:pPr>
            <a:endParaRPr lang="en-IN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b="1">
                <a:latin typeface="Arial" panose="020B0604020202020204" pitchFamily="34" charset="0"/>
                <a:cs typeface="Arial" panose="020B0604020202020204" pitchFamily="34" charset="0"/>
              </a:rPr>
              <a:t> ◆  </a:t>
            </a:r>
            <a:r>
              <a:rPr lang="en-IN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GUIDANCE OF</a:t>
            </a:r>
            <a:r>
              <a:rPr lang="en-IN" b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b="1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IN" b="1" u="sng">
                <a:latin typeface="Arial" panose="020B0604020202020204" pitchFamily="34" charset="0"/>
                <a:cs typeface="Arial" panose="020B0604020202020204" pitchFamily="34" charset="0"/>
              </a:rPr>
              <a:t>DR. TEJAL SHAH</a:t>
            </a:r>
          </a:p>
          <a:p>
            <a:pPr marL="0" indent="0">
              <a:buNone/>
            </a:pPr>
            <a:r>
              <a:rPr lang="en-IN" b="1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( H.O.D &amp; PROFESSOR )</a:t>
            </a:r>
          </a:p>
          <a:p>
            <a:pPr marL="0" indent="0">
              <a:buNone/>
            </a:pPr>
            <a:r>
              <a:rPr lang="en-IN" b="1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( </a:t>
            </a: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Community medicine department </a:t>
            </a:r>
            <a:r>
              <a:rPr lang="en-IN" b="1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788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8EBA-23DB-674B-8E9A-A981A64F5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591928" y="488983"/>
            <a:ext cx="8596668" cy="638092"/>
          </a:xfrm>
        </p:spPr>
        <p:txBody>
          <a:bodyPr>
            <a:normAutofit fontScale="90000"/>
          </a:bodyPr>
          <a:lstStyle/>
          <a:p>
            <a:r>
              <a:rPr lang="en-IN">
                <a:solidFill>
                  <a:schemeClr val="tx1"/>
                </a:solidFill>
              </a:rPr>
              <a:t> ◆ </a:t>
            </a:r>
            <a:r>
              <a:rPr lang="en-IN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Vitamins</a:t>
            </a:r>
            <a:r>
              <a:rPr lang="en-IN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57A84-4E3D-F04B-9A17-A006094C1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928" y="1320257"/>
            <a:ext cx="8596668" cy="4721105"/>
          </a:xfrm>
        </p:spPr>
        <p:txBody>
          <a:bodyPr/>
          <a:lstStyle/>
          <a:p>
            <a:pPr marL="0" indent="0">
              <a:buNone/>
            </a:pPr>
            <a:r>
              <a:rPr lang="en-IN" b="0" i="0">
                <a:solidFill>
                  <a:srgbClr val="3C40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-   A vitamin is an organic molecule that is an essential micronutrient which an organism needs in small quantities for the proper functioning of its metabolism. </a:t>
            </a:r>
          </a:p>
          <a:p>
            <a:pPr marL="0" indent="0">
              <a:buNone/>
            </a:pPr>
            <a:r>
              <a:rPr lang="en-IN" b="0" i="0">
                <a:solidFill>
                  <a:srgbClr val="3C40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-  Essential nutrients cannot be synthesized in the organism, either at all or not in sufficient quantities, and therefore must be obtained through the diet.</a:t>
            </a:r>
          </a:p>
          <a:p>
            <a:pPr marL="0" indent="0">
              <a:buNone/>
            </a:pPr>
            <a:endParaRPr lang="en-IN">
              <a:solidFill>
                <a:srgbClr val="3C4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IN" sz="2400" b="1" u="sng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lang="en-IN" sz="2400" b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0" indent="0">
              <a:buNone/>
            </a:pPr>
            <a:r>
              <a:rPr lang="en-IN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1. </a:t>
            </a:r>
            <a:r>
              <a:rPr lang="en-IN" sz="2000" u="sng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 soluble vitamins</a:t>
            </a:r>
            <a:r>
              <a:rPr lang="en-IN" sz="200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Vitamin A ,</a:t>
            </a:r>
          </a:p>
          <a:p>
            <a:pPr marL="0" indent="0">
              <a:buNone/>
            </a:pPr>
            <a:r>
              <a:rPr lang="en-I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Vitamin D ,</a:t>
            </a:r>
          </a:p>
          <a:p>
            <a:pPr marL="0" indent="0">
              <a:buNone/>
            </a:pPr>
            <a:r>
              <a:rPr lang="en-I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Vitamin E ,</a:t>
            </a:r>
          </a:p>
          <a:p>
            <a:pPr marL="0" indent="0">
              <a:buNone/>
            </a:pPr>
            <a:r>
              <a:rPr lang="en-I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Vitamin K</a:t>
            </a:r>
          </a:p>
          <a:p>
            <a:pPr marL="0" indent="0">
              <a:buNone/>
            </a:pPr>
            <a:r>
              <a:rPr lang="en-I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2. </a:t>
            </a:r>
            <a:r>
              <a:rPr lang="en-IN" sz="20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soluble vitamin</a:t>
            </a:r>
            <a:r>
              <a:rPr lang="en-I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Vitamin</a:t>
            </a:r>
            <a:r>
              <a:rPr lang="en-I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,</a:t>
            </a:r>
          </a:p>
          <a:p>
            <a:pPr marL="0" indent="0">
              <a:buNone/>
            </a:pPr>
            <a:r>
              <a:rPr lang="en-I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Vitamin C</a:t>
            </a:r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67A5258-FE00-8C48-9EA0-64CA87982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925" y="3043925"/>
            <a:ext cx="3630706" cy="319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14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DFCEB-E070-B948-910F-54641C8F9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07818"/>
            <a:ext cx="8596668" cy="1295808"/>
          </a:xfrm>
        </p:spPr>
        <p:txBody>
          <a:bodyPr>
            <a:normAutofit/>
          </a:bodyPr>
          <a:lstStyle/>
          <a:p>
            <a:pPr algn="ctr"/>
            <a:r>
              <a:rPr lang="en-IN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  A</a:t>
            </a:r>
            <a:endParaRPr lang="en-US" b="1" u="sng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4B81B-BD2C-E545-A14F-0DA9F7A8F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863" y="1503626"/>
            <a:ext cx="8596668" cy="45377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N">
                <a:solidFill>
                  <a:schemeClr val="tx1"/>
                </a:solidFill>
              </a:rPr>
              <a:t>◆  </a:t>
            </a:r>
            <a:r>
              <a:rPr lang="en-IN" sz="24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Responsible For</a:t>
            </a:r>
            <a:r>
              <a:rPr lang="en-IN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0" indent="0">
              <a:buNone/>
            </a:pPr>
            <a:r>
              <a:rPr lang="en-I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Young looking skin </a:t>
            </a:r>
          </a:p>
          <a:p>
            <a:pPr marL="0" indent="0">
              <a:buNone/>
            </a:pPr>
            <a:r>
              <a:rPr lang="en-I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Beautiful hair</a:t>
            </a:r>
          </a:p>
          <a:p>
            <a:pPr marL="0" indent="0">
              <a:buNone/>
            </a:pPr>
            <a:r>
              <a:rPr lang="en-I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Healthy nail</a:t>
            </a:r>
          </a:p>
          <a:p>
            <a:pPr marL="0" indent="0">
              <a:buNone/>
            </a:pPr>
            <a:r>
              <a:rPr lang="en-I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Sharp vision</a:t>
            </a:r>
          </a:p>
          <a:p>
            <a:pPr marL="0" indent="0">
              <a:buNone/>
            </a:pPr>
            <a:r>
              <a:rPr lang="en-I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Strong bone</a:t>
            </a:r>
          </a:p>
          <a:p>
            <a:pPr marL="0" indent="0">
              <a:buNone/>
            </a:pPr>
            <a:r>
              <a:rPr lang="en-I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◆  </a:t>
            </a:r>
            <a:r>
              <a:rPr lang="en-IN" sz="24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Deficiency</a:t>
            </a:r>
            <a:r>
              <a:rPr lang="en-IN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0" indent="0">
              <a:buNone/>
            </a:pPr>
            <a:r>
              <a:rPr lang="en-I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Night blindness</a:t>
            </a:r>
          </a:p>
          <a:p>
            <a:pPr marL="0" indent="0">
              <a:buNone/>
            </a:pPr>
            <a:r>
              <a:rPr lang="en-I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Xeropthalmia</a:t>
            </a:r>
          </a:p>
          <a:p>
            <a:pPr marL="0" indent="0">
              <a:buNone/>
            </a:pPr>
            <a:r>
              <a:rPr lang="en-I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◆  </a:t>
            </a:r>
            <a:r>
              <a:rPr lang="en-IN" sz="24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en-IN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0" indent="0">
              <a:buNone/>
            </a:pPr>
            <a:r>
              <a:rPr lang="en-I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Carrots , Citrus Fruits , Hard cheese , Spinach , Milkcottage Cheese ,eggs , Fish    </a:t>
            </a:r>
          </a:p>
          <a:p>
            <a:pPr marL="0" indent="0">
              <a:buNone/>
            </a:pPr>
            <a:r>
              <a:rPr lang="en-I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Milk and fever.</a:t>
            </a:r>
          </a:p>
          <a:p>
            <a:pPr marL="0" indent="0">
              <a:buNone/>
            </a:pPr>
            <a:r>
              <a:rPr lang="en-I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◆  </a:t>
            </a:r>
            <a:r>
              <a:rPr lang="en-IN" sz="24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 Daily amount</a:t>
            </a:r>
            <a:r>
              <a:rPr lang="en-IN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en-I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I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- 0.4 to 1 mg</a:t>
            </a:r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FA40C5A-FD36-D84C-88D5-F85E4EF7F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691" y="1669862"/>
            <a:ext cx="4783840" cy="254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97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23928-69A9-4242-934D-199A4DC59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91" y="281167"/>
            <a:ext cx="8596668" cy="449255"/>
          </a:xfrm>
        </p:spPr>
        <p:txBody>
          <a:bodyPr>
            <a:noAutofit/>
          </a:bodyPr>
          <a:lstStyle/>
          <a:p>
            <a:pPr algn="ctr"/>
            <a:r>
              <a:rPr lang="en-IN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 D</a:t>
            </a:r>
            <a:endParaRPr lang="en-US" b="1" u="sng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CC615-9EDE-9A4F-B8FA-1A5BCA973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16349"/>
            <a:ext cx="8596668" cy="48250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/>
              <a:t> ◆  </a:t>
            </a:r>
            <a:r>
              <a:rPr lang="en-IN" sz="2000" b="1" u="sng">
                <a:latin typeface="Arial" panose="020B0604020202020204" pitchFamily="34" charset="0"/>
                <a:cs typeface="Arial" panose="020B0604020202020204" pitchFamily="34" charset="0"/>
              </a:rPr>
              <a:t>Responsible for</a:t>
            </a:r>
            <a:r>
              <a:rPr lang="en-IN" sz="2000" b="1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- Healthy bone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- Good blood Circulation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- Immunity to clod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- Elimination of toxins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◆  </a:t>
            </a:r>
            <a:r>
              <a:rPr lang="en-IN" sz="2000" b="1" u="sng">
                <a:latin typeface="Arial" panose="020B0604020202020204" pitchFamily="34" charset="0"/>
                <a:cs typeface="Arial" panose="020B0604020202020204" pitchFamily="34" charset="0"/>
              </a:rPr>
              <a:t>Deficiency</a:t>
            </a:r>
            <a:r>
              <a:rPr lang="en-IN" sz="2000" b="1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en-IN" sz="2000" b="1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- Rickets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- Osteomalacia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◆ </a:t>
            </a:r>
            <a:r>
              <a:rPr lang="en-IN" sz="2000" b="1" u="sng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en-IN" sz="2000" b="1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- Cheese , Butter , Egg yolk , Fish , Seafood , Potatoes , Vegetables.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◆ </a:t>
            </a:r>
            <a:r>
              <a:rPr lang="en-IN" sz="2000" b="1" u="sng">
                <a:latin typeface="Arial" panose="020B0604020202020204" pitchFamily="34" charset="0"/>
                <a:cs typeface="Arial" panose="020B0604020202020204" pitchFamily="34" charset="0"/>
              </a:rPr>
              <a:t>Recommended amount per day</a:t>
            </a:r>
            <a:r>
              <a:rPr lang="en-IN" sz="2000" b="1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- 2 to 5 mg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66C76AB-B99C-E045-A4AF-D08C14F41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031" y="1173561"/>
            <a:ext cx="4596572" cy="307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95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C7F3C-4388-5E4A-ABFB-817BF7496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16209"/>
            <a:ext cx="8596668" cy="808454"/>
          </a:xfrm>
        </p:spPr>
        <p:txBody>
          <a:bodyPr/>
          <a:lstStyle/>
          <a:p>
            <a:pPr algn="ctr"/>
            <a:r>
              <a:rPr lang="en-IN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 E</a:t>
            </a:r>
            <a:endParaRPr lang="en-US" b="1" u="sng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82527-0EA9-D94B-98ED-3CFCB7A61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24663"/>
            <a:ext cx="8596668" cy="4916699"/>
          </a:xfrm>
        </p:spPr>
        <p:txBody>
          <a:bodyPr/>
          <a:lstStyle/>
          <a:p>
            <a:pPr marL="0" indent="0">
              <a:buNone/>
            </a:pPr>
            <a:r>
              <a:rPr lang="en-IN"/>
              <a:t> ◆  </a:t>
            </a:r>
            <a:r>
              <a:rPr lang="en-IN" sz="2000" b="1" u="sng">
                <a:latin typeface="Arial" panose="020B0604020202020204" pitchFamily="34" charset="0"/>
                <a:cs typeface="Arial" panose="020B0604020202020204" pitchFamily="34" charset="0"/>
              </a:rPr>
              <a:t>Responsible for</a:t>
            </a:r>
            <a:r>
              <a:rPr lang="en-IN" sz="2000" b="1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0" indent="0">
              <a:buNone/>
            </a:pPr>
            <a:r>
              <a:rPr lang="en-IN"/>
              <a:t>  - </a:t>
            </a: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A rejuvented body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 -  Normal operation of reproductive system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 -  Protection against environment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 ◆  </a:t>
            </a:r>
            <a:r>
              <a:rPr lang="en-IN" sz="2000" b="1" u="sng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en-IN" sz="2000" b="1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 - Corn , Meat , Pumpkin seed nuts , Dairy products .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 ◆  </a:t>
            </a:r>
            <a:r>
              <a:rPr lang="en-IN" sz="2000" b="1" u="sng">
                <a:latin typeface="Arial" panose="020B0604020202020204" pitchFamily="34" charset="0"/>
                <a:cs typeface="Arial" panose="020B0604020202020204" pitchFamily="34" charset="0"/>
              </a:rPr>
              <a:t>Recommended amount per day</a:t>
            </a:r>
            <a:r>
              <a:rPr lang="en-IN" sz="2000" b="1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 - 30 to 50 mg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316D207-5A04-0546-A7B5-7DD0E3824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668" y="3814074"/>
            <a:ext cx="4082759" cy="248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46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45DF1-559A-7F4B-ABD2-567378EE2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953519" y="366738"/>
            <a:ext cx="7922538" cy="1430278"/>
          </a:xfrm>
        </p:spPr>
        <p:txBody>
          <a:bodyPr/>
          <a:lstStyle/>
          <a:p>
            <a:pPr algn="ctr"/>
            <a:r>
              <a:rPr lang="en-IN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 K</a:t>
            </a:r>
            <a:endParaRPr lang="en-US" b="1" u="sng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0129B-5E97-C54F-BE6E-4E38DB578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54" y="1234685"/>
            <a:ext cx="8596668" cy="4806678"/>
          </a:xfrm>
        </p:spPr>
        <p:txBody>
          <a:bodyPr/>
          <a:lstStyle/>
          <a:p>
            <a:pPr marL="0" indent="0">
              <a:buNone/>
            </a:pPr>
            <a:r>
              <a:rPr lang="en-IN"/>
              <a:t> ◆  </a:t>
            </a:r>
            <a:r>
              <a:rPr lang="en-IN" sz="2000" b="1" u="sng">
                <a:latin typeface="Arial" panose="020B0604020202020204" pitchFamily="34" charset="0"/>
                <a:cs typeface="Arial" panose="020B0604020202020204" pitchFamily="34" charset="0"/>
              </a:rPr>
              <a:t>Responsible for</a:t>
            </a:r>
            <a:r>
              <a:rPr lang="en-IN" sz="2000" b="1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 -  Fast healing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 -  Normal blood coagulation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 ◆  </a:t>
            </a:r>
            <a:r>
              <a:rPr lang="en-IN" sz="2000" b="1" u="sng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en-IN" sz="2000" b="1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 -  Spinaches , nettles , Cauliflower , Carrots , Tomatoes , Green tea.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 ◆  </a:t>
            </a:r>
            <a:r>
              <a:rPr lang="en-IN" sz="2000" b="1" u="sng">
                <a:latin typeface="Arial" panose="020B0604020202020204" pitchFamily="34" charset="0"/>
                <a:cs typeface="Arial" panose="020B0604020202020204" pitchFamily="34" charset="0"/>
              </a:rPr>
              <a:t>Recommended amount per day</a:t>
            </a:r>
            <a:r>
              <a:rPr lang="en-IN" sz="2000" b="1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 - 1 to 2 mg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6CF490E-2ADD-1D47-95EB-2A4EF05E6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99" y="3413074"/>
            <a:ext cx="4008268" cy="262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86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8C0D5-E217-5D44-B2B2-33F2AA82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2110"/>
            <a:ext cx="8596668" cy="681237"/>
          </a:xfrm>
        </p:spPr>
        <p:txBody>
          <a:bodyPr/>
          <a:lstStyle/>
          <a:p>
            <a:pPr algn="ctr"/>
            <a:r>
              <a:rPr lang="en-IN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 B</a:t>
            </a:r>
            <a:endParaRPr lang="en-US" b="1" u="sng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70FE6-4384-054A-B413-4DB1F4ADA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53021"/>
            <a:ext cx="8596668" cy="478834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N" sz="3400" b="1">
                <a:latin typeface="Arial" panose="020B0604020202020204" pitchFamily="34" charset="0"/>
                <a:cs typeface="Arial" panose="020B0604020202020204" pitchFamily="34" charset="0"/>
              </a:rPr>
              <a:t> ( 1 )  </a:t>
            </a:r>
            <a:r>
              <a:rPr lang="en-IN" sz="3400" b="1" u="sng">
                <a:latin typeface="Arial" panose="020B0604020202020204" pitchFamily="34" charset="0"/>
                <a:cs typeface="Arial" panose="020B0604020202020204" pitchFamily="34" charset="0"/>
              </a:rPr>
              <a:t>Vitamin B</a:t>
            </a:r>
            <a:r>
              <a:rPr lang="en-IN" sz="3400" b="1" u="sng" baseline="-25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IN" sz="3400" baseline="-25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3400" b="1">
                <a:latin typeface="Arial" panose="020B0604020202020204" pitchFamily="34" charset="0"/>
                <a:cs typeface="Arial" panose="020B0604020202020204" pitchFamily="34" charset="0"/>
              </a:rPr>
              <a:t>  [ Thiamine  ]</a:t>
            </a:r>
            <a:endParaRPr lang="en-IN" sz="3400" b="1" u="sng" baseline="-25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2000" b="1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 ◆  </a:t>
            </a:r>
            <a:r>
              <a:rPr lang="en-IN" sz="2400" b="1" u="sng">
                <a:latin typeface="Arial" panose="020B0604020202020204" pitchFamily="34" charset="0"/>
                <a:cs typeface="Arial" panose="020B0604020202020204" pitchFamily="34" charset="0"/>
              </a:rPr>
              <a:t>Responsible for</a:t>
            </a:r>
            <a:r>
              <a:rPr lang="en-IN" sz="2400" b="1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en-IN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  -  An effective brain 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  -  Good digestion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  -  Healthy muscle 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  -  Healthy heart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  -  Quality sleep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 ◆  </a:t>
            </a:r>
            <a:r>
              <a:rPr lang="en-IN" sz="2400" b="1" u="sng">
                <a:latin typeface="Arial" panose="020B0604020202020204" pitchFamily="34" charset="0"/>
                <a:cs typeface="Arial" panose="020B0604020202020204" pitchFamily="34" charset="0"/>
              </a:rPr>
              <a:t>Deficiency</a:t>
            </a:r>
            <a:r>
              <a:rPr lang="en-IN" sz="2400" b="1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  -  Beriberi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  -  Wernicke’s encephalopathy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 ◆  </a:t>
            </a:r>
            <a:r>
              <a:rPr lang="en-IN" sz="2600" b="1" u="sng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en-IN" b="1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  -  Brewing  Yeast , Porks , Oats , Nuts , Wheat grass , Legumes.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 ◆  </a:t>
            </a:r>
            <a:r>
              <a:rPr lang="en-IN" sz="2600" b="1" u="sng">
                <a:latin typeface="Arial" panose="020B0604020202020204" pitchFamily="34" charset="0"/>
                <a:cs typeface="Arial" panose="020B0604020202020204" pitchFamily="34" charset="0"/>
              </a:rPr>
              <a:t>Recommended amount per day</a:t>
            </a:r>
            <a:r>
              <a:rPr lang="en-IN" sz="2600" b="1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en-IN" sz="2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  -  1.3 to 2 mg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2897A4C-2344-3244-B858-A813BBE12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797" y="1919262"/>
            <a:ext cx="4023371" cy="239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78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7D5B4-9BE8-F140-8BB7-3EEDA43A1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13433"/>
            <a:ext cx="8596668" cy="5527929"/>
          </a:xfrm>
        </p:spPr>
        <p:txBody>
          <a:bodyPr/>
          <a:lstStyle/>
          <a:p>
            <a:pPr marL="0" indent="0">
              <a:buNone/>
            </a:pPr>
            <a:r>
              <a:rPr lang="en-IN" sz="2400" b="1">
                <a:latin typeface="Arial" panose="020B0604020202020204" pitchFamily="34" charset="0"/>
                <a:cs typeface="Arial" panose="020B0604020202020204" pitchFamily="34" charset="0"/>
              </a:rPr>
              <a:t> ( 2 ) </a:t>
            </a:r>
            <a:r>
              <a:rPr lang="en-IN" sz="2400" b="1" u="sng">
                <a:latin typeface="Arial" panose="020B0604020202020204" pitchFamily="34" charset="0"/>
                <a:cs typeface="Arial" panose="020B0604020202020204" pitchFamily="34" charset="0"/>
              </a:rPr>
              <a:t>Vitamin B</a:t>
            </a:r>
            <a:r>
              <a:rPr lang="en-IN" sz="2400" b="1" u="sng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IN" sz="2400" b="1" baseline="-25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b="1">
                <a:latin typeface="Arial" panose="020B0604020202020204" pitchFamily="34" charset="0"/>
                <a:cs typeface="Arial" panose="020B0604020202020204" pitchFamily="34" charset="0"/>
              </a:rPr>
              <a:t> [  Riboflavin  ]</a:t>
            </a:r>
          </a:p>
          <a:p>
            <a:pPr marL="0" indent="0">
              <a:buNone/>
            </a:pPr>
            <a:endParaRPr lang="en-IN" baseline="-25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baseline="-2500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◆ </a:t>
            </a:r>
            <a:r>
              <a:rPr lang="en-IN" baseline="-25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b="1" u="sng">
                <a:latin typeface="Arial" panose="020B0604020202020204" pitchFamily="34" charset="0"/>
                <a:cs typeface="Arial" panose="020B0604020202020204" pitchFamily="34" charset="0"/>
              </a:rPr>
              <a:t>Responsible for</a:t>
            </a:r>
            <a:r>
              <a:rPr lang="en-IN" sz="2000" b="1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endParaRPr lang="en-IN" sz="2000" b="1" baseline="-25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-  Regenerated cell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-  Sharp vision 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-  Healthy muscle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◆  </a:t>
            </a:r>
            <a:r>
              <a:rPr lang="en-IN" sz="2000" b="1" u="sng">
                <a:latin typeface="Arial" panose="020B0604020202020204" pitchFamily="34" charset="0"/>
                <a:cs typeface="Arial" panose="020B0604020202020204" pitchFamily="34" charset="0"/>
              </a:rPr>
              <a:t>Deficiency</a:t>
            </a:r>
            <a:r>
              <a:rPr lang="en-IN" sz="2000" b="1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-  Angular stomatitis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◆  </a:t>
            </a:r>
            <a:r>
              <a:rPr lang="en-IN" sz="2000" b="1" u="sng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en-IN" sz="2000" b="1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-  Milk , Almond , Eggs , Mushroom , cheese , Yeast , Milk.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◆  </a:t>
            </a:r>
            <a:r>
              <a:rPr lang="en-IN" sz="2000" b="1" u="sng">
                <a:latin typeface="Arial" panose="020B0604020202020204" pitchFamily="34" charset="0"/>
                <a:cs typeface="Arial" panose="020B0604020202020204" pitchFamily="34" charset="0"/>
              </a:rPr>
              <a:t>Recommended amount per day</a:t>
            </a:r>
            <a:r>
              <a:rPr lang="en-IN" sz="2000" b="1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-  1.3 to 3 mg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59009422-929B-704B-83E2-195893F21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347" y="1185785"/>
            <a:ext cx="4164989" cy="191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62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51CCF-C677-0C43-A9E5-1EFB3DB0B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761" y="462125"/>
            <a:ext cx="8596668" cy="54668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2400" b="1"/>
              <a:t>  </a:t>
            </a:r>
            <a:r>
              <a:rPr lang="en-IN" sz="2400" b="1">
                <a:latin typeface="Arial" panose="020B0604020202020204" pitchFamily="34" charset="0"/>
                <a:cs typeface="Arial" panose="020B0604020202020204" pitchFamily="34" charset="0"/>
              </a:rPr>
              <a:t>( 3 )  </a:t>
            </a:r>
            <a:r>
              <a:rPr lang="en-IN" sz="2400" b="1" u="sng">
                <a:latin typeface="Arial" panose="020B0604020202020204" pitchFamily="34" charset="0"/>
                <a:cs typeface="Arial" panose="020B0604020202020204" pitchFamily="34" charset="0"/>
              </a:rPr>
              <a:t>Vitamin B</a:t>
            </a:r>
            <a:r>
              <a:rPr lang="en-IN" sz="2400" b="1" u="sng" baseline="-2500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IN" sz="2400" b="1">
                <a:latin typeface="Arial" panose="020B0604020202020204" pitchFamily="34" charset="0"/>
                <a:cs typeface="Arial" panose="020B0604020202020204" pitchFamily="34" charset="0"/>
              </a:rPr>
              <a:t>  [  Niacin  ]</a:t>
            </a:r>
          </a:p>
          <a:p>
            <a:pPr marL="0" indent="0">
              <a:buNone/>
            </a:pPr>
            <a:endParaRPr lang="en-I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◆  </a:t>
            </a:r>
            <a:r>
              <a:rPr lang="en-IN" sz="2000" b="1" u="sng">
                <a:latin typeface="Arial" panose="020B0604020202020204" pitchFamily="34" charset="0"/>
                <a:cs typeface="Arial" panose="020B0604020202020204" pitchFamily="34" charset="0"/>
              </a:rPr>
              <a:t>Responsible for </a:t>
            </a:r>
            <a:r>
              <a:rPr lang="en-IN" sz="2000" b="1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-  Reduces the cholesterol level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-  Treats the cardiovascular disease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-  Improve digestion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-  Supports the brain functioning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-  Ensure healthy skin.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◆ </a:t>
            </a:r>
            <a:r>
              <a:rPr lang="en-IN" sz="2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b="1" u="sng">
                <a:latin typeface="Arial" panose="020B0604020202020204" pitchFamily="34" charset="0"/>
                <a:cs typeface="Arial" panose="020B0604020202020204" pitchFamily="34" charset="0"/>
              </a:rPr>
              <a:t>Deficiency</a:t>
            </a:r>
            <a:r>
              <a:rPr lang="en-IN" sz="2000" b="1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-  Pellagra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◆  </a:t>
            </a:r>
            <a:r>
              <a:rPr lang="en-IN" sz="2000" b="1" u="sng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en-IN" sz="2000" b="1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-  Meat , poultry , fish , Legumes , groundnut , Maize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◆  </a:t>
            </a:r>
            <a:r>
              <a:rPr lang="en-IN" sz="2000" b="1" u="sng">
                <a:latin typeface="Arial" panose="020B0604020202020204" pitchFamily="34" charset="0"/>
                <a:cs typeface="Arial" panose="020B0604020202020204" pitchFamily="34" charset="0"/>
              </a:rPr>
              <a:t>Recommended amount per day</a:t>
            </a:r>
            <a:r>
              <a:rPr lang="en-IN" sz="2000" b="1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0" indent="0">
              <a:buNone/>
            </a:pPr>
            <a:r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 -  14 to 16 mg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C678DB9-DA36-C547-8091-136045ADE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695" y="951935"/>
            <a:ext cx="4015763" cy="344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9201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Facet</vt:lpstr>
      <vt:lpstr>VITAMINS</vt:lpstr>
      <vt:lpstr> ◆ Vitamins : </vt:lpstr>
      <vt:lpstr>Vitamin  A</vt:lpstr>
      <vt:lpstr>Vitamin D</vt:lpstr>
      <vt:lpstr>Vitamin E</vt:lpstr>
      <vt:lpstr>Vitamin K</vt:lpstr>
      <vt:lpstr>Vitamin 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Vitamin C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</dc:title>
  <cp:revision>13</cp:revision>
  <dcterms:modified xsi:type="dcterms:W3CDTF">2020-08-27T15:23:16Z</dcterms:modified>
</cp:coreProperties>
</file>