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9" r:id="rId27"/>
    <p:sldId id="297" r:id="rId28"/>
    <p:sldId id="298" r:id="rId29"/>
    <p:sldId id="300" r:id="rId30"/>
    <p:sldId id="301" r:id="rId31"/>
    <p:sldId id="302" r:id="rId32"/>
    <p:sldId id="303" r:id="rId33"/>
    <p:sldId id="282" r:id="rId34"/>
    <p:sldId id="283" r:id="rId35"/>
    <p:sldId id="304" r:id="rId36"/>
    <p:sldId id="305" r:id="rId37"/>
    <p:sldId id="306" r:id="rId38"/>
    <p:sldId id="307" r:id="rId39"/>
    <p:sldId id="308" r:id="rId40"/>
    <p:sldId id="309" r:id="rId41"/>
    <p:sldId id="284" r:id="rId42"/>
    <p:sldId id="285" r:id="rId43"/>
    <p:sldId id="310" r:id="rId44"/>
    <p:sldId id="311" r:id="rId45"/>
    <p:sldId id="312" r:id="rId46"/>
    <p:sldId id="286" r:id="rId47"/>
    <p:sldId id="287" r:id="rId48"/>
    <p:sldId id="289" r:id="rId49"/>
    <p:sldId id="288" r:id="rId50"/>
    <p:sldId id="290" r:id="rId51"/>
    <p:sldId id="291" r:id="rId52"/>
    <p:sldId id="292" r:id="rId53"/>
    <p:sldId id="29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8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2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0048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80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528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7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99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2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6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9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7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7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1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3595F0-4ABE-4C9D-9AE4-9B297C5736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12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5209" y="569373"/>
            <a:ext cx="96007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i="0" u="sng" strike="noStrike" baseline="0" dirty="0" smtClean="0">
                <a:solidFill>
                  <a:srgbClr val="FFC000"/>
                </a:solidFill>
                <a:latin typeface="Tempus Sans ITC" panose="04020404030D07020202" pitchFamily="82" charset="0"/>
              </a:rPr>
              <a:t>TEMPERAMENTS</a:t>
            </a:r>
            <a:endParaRPr lang="en-US" sz="9600" b="1" u="sng" dirty="0">
              <a:solidFill>
                <a:srgbClr val="FFC0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5CDF66CF-ECB2-4BB1-A1D4-459DB22EC439}"/>
              </a:ext>
            </a:extLst>
          </p:cNvPr>
          <p:cNvSpPr txBox="1">
            <a:spLocks/>
          </p:cNvSpPr>
          <p:nvPr/>
        </p:nvSpPr>
        <p:spPr>
          <a:xfrm>
            <a:off x="1425209" y="4672231"/>
            <a:ext cx="9114323" cy="188893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8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PRESENTED BY : DR DEEPTI DEWAN </a:t>
            </a:r>
          </a:p>
          <a:p>
            <a:pPr marL="0" indent="0" algn="ctr">
              <a:buNone/>
            </a:pPr>
            <a:r>
              <a:rPr lang="en-IN" sz="28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DEPARTMENT OF  CASE TAKING &amp; REPERTORISATION</a:t>
            </a:r>
          </a:p>
          <a:p>
            <a:pPr marL="0" indent="0" algn="ctr">
              <a:buNone/>
            </a:pPr>
            <a:r>
              <a:rPr lang="en-IN" sz="28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UNDER THE GUIDANCE OF :  DR. ANUSUYA</a:t>
            </a:r>
          </a:p>
          <a:p>
            <a:pPr algn="ctr"/>
            <a:endParaRPr lang="en-IN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People Temperaments Set. Choleric And Melancholic, Sanguine And.. Royalty  Free Cliparts, Vectors, And Stock Illustration. Image 100866885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1" b="6575"/>
          <a:stretch/>
        </p:blipFill>
        <p:spPr bwMode="auto">
          <a:xfrm>
            <a:off x="3646617" y="1978924"/>
            <a:ext cx="4924176" cy="25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82805" y="748125"/>
            <a:ext cx="9407857" cy="438912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3600" dirty="0" smtClean="0">
                <a:solidFill>
                  <a:srgbClr val="FF9999"/>
                </a:solidFill>
              </a:rPr>
              <a:t>According to psychologists ,the innate aspects of an individuals personality such as introversion or extroversion is termed as temperament.</a:t>
            </a:r>
          </a:p>
          <a:p>
            <a:pPr marL="0" indent="0" algn="just">
              <a:buNone/>
            </a:pPr>
            <a:endParaRPr lang="en-GB" sz="3600" dirty="0" smtClean="0">
              <a:solidFill>
                <a:srgbClr val="FF9999"/>
              </a:solidFill>
            </a:endParaRPr>
          </a:p>
          <a:p>
            <a:pPr marL="0" indent="0" algn="just">
              <a:buNone/>
            </a:pPr>
            <a:r>
              <a:rPr lang="en-GB" sz="3600" dirty="0" smtClean="0">
                <a:solidFill>
                  <a:srgbClr val="FF9999"/>
                </a:solidFill>
              </a:rPr>
              <a:t>They are instinctive natural behaviours ,rather than learned behaviours.</a:t>
            </a:r>
            <a:endParaRPr lang="en-IN" sz="3600" dirty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77589" y="327546"/>
            <a:ext cx="7715533" cy="605960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CCFF66"/>
                </a:solidFill>
                <a:cs typeface="Times New Roman" pitchFamily="18" charset="0"/>
              </a:rPr>
              <a:t>Temperament is our inborn, God given nature.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CCFF66"/>
                </a:solidFill>
                <a:cs typeface="Times New Roman" pitchFamily="18" charset="0"/>
              </a:rPr>
              <a:t>Temperament remains constant throughout our life.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CCFF66"/>
                </a:solidFill>
                <a:cs typeface="Times New Roman" pitchFamily="18" charset="0"/>
              </a:rPr>
              <a:t>Temperament is different from personality</a:t>
            </a:r>
          </a:p>
          <a:p>
            <a:pPr marR="5080" algn="just">
              <a:lnSpc>
                <a:spcPct val="150100"/>
              </a:lnSpc>
              <a:spcBef>
                <a:spcPts val="670"/>
              </a:spcBef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CCFF66"/>
                </a:solidFill>
                <a:cs typeface="Times New Roman" pitchFamily="18" charset="0"/>
              </a:rPr>
              <a:t>Personality is something which can be changed,  developed or enhanced.</a:t>
            </a:r>
          </a:p>
          <a:p>
            <a:pPr marR="6350" algn="just">
              <a:lnSpc>
                <a:spcPct val="150100"/>
              </a:lnSpc>
              <a:spcBef>
                <a:spcPts val="665"/>
              </a:spcBef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CCFF66"/>
                </a:solidFill>
                <a:cs typeface="Times New Roman" pitchFamily="18" charset="0"/>
              </a:rPr>
              <a:t>It is this aspect of Personality concerned with  emotional dispositions and Reactions.</a:t>
            </a:r>
            <a:endParaRPr lang="en-GB" sz="2400" i="1" dirty="0" smtClean="0">
              <a:solidFill>
                <a:srgbClr val="CCFF66"/>
              </a:solidFill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CCFF66"/>
                </a:solidFill>
                <a:cs typeface="Times New Roman" pitchFamily="18" charset="0"/>
              </a:rPr>
              <a:t>No temperament type is good or bad. Each temperament has its own set of strength and weakness. With the similimum the weakness can be diminished.</a:t>
            </a:r>
          </a:p>
        </p:txBody>
      </p:sp>
      <p:pic>
        <p:nvPicPr>
          <p:cNvPr id="10242" name="Picture 2" descr="Cartoon Happy Little Chick With Egg Stock Vector - Illustration of  illustration, chicken: 1365794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6"/>
          <a:stretch/>
        </p:blipFill>
        <p:spPr bwMode="auto">
          <a:xfrm>
            <a:off x="8865097" y="327546"/>
            <a:ext cx="1821100" cy="268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3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46236" y="109181"/>
            <a:ext cx="4433489" cy="135112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CONSTITUTIONAL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47464" y="2114341"/>
            <a:ext cx="2661312" cy="91440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Physical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8244" y="2128520"/>
            <a:ext cx="2604449" cy="91440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Mentals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object 20"/>
          <p:cNvSpPr/>
          <p:nvPr/>
        </p:nvSpPr>
        <p:spPr>
          <a:xfrm>
            <a:off x="376897" y="3711132"/>
            <a:ext cx="2444327" cy="901811"/>
          </a:xfrm>
          <a:custGeom>
            <a:avLst/>
            <a:gdLst/>
            <a:ahLst/>
            <a:cxnLst/>
            <a:rect l="l" t="t" r="r" b="b"/>
            <a:pathLst>
              <a:path w="1833245" h="1164589">
                <a:moveTo>
                  <a:pt x="1716671" y="0"/>
                </a:moveTo>
                <a:lnTo>
                  <a:pt x="116395" y="0"/>
                </a:lnTo>
                <a:lnTo>
                  <a:pt x="71092" y="9142"/>
                </a:lnTo>
                <a:lnTo>
                  <a:pt x="34094" y="34083"/>
                </a:lnTo>
                <a:lnTo>
                  <a:pt x="9148" y="71098"/>
                </a:lnTo>
                <a:lnTo>
                  <a:pt x="0" y="116459"/>
                </a:lnTo>
                <a:lnTo>
                  <a:pt x="0" y="1047597"/>
                </a:lnTo>
                <a:lnTo>
                  <a:pt x="9148" y="1092900"/>
                </a:lnTo>
                <a:lnTo>
                  <a:pt x="34094" y="1129898"/>
                </a:lnTo>
                <a:lnTo>
                  <a:pt x="71092" y="1154844"/>
                </a:lnTo>
                <a:lnTo>
                  <a:pt x="116395" y="1163993"/>
                </a:lnTo>
                <a:lnTo>
                  <a:pt x="1716671" y="1163993"/>
                </a:lnTo>
                <a:lnTo>
                  <a:pt x="1761959" y="1154844"/>
                </a:lnTo>
                <a:lnTo>
                  <a:pt x="1798935" y="1129898"/>
                </a:lnTo>
                <a:lnTo>
                  <a:pt x="1823863" y="1092900"/>
                </a:lnTo>
                <a:lnTo>
                  <a:pt x="1833003" y="1047597"/>
                </a:lnTo>
                <a:lnTo>
                  <a:pt x="1833003" y="116459"/>
                </a:lnTo>
                <a:lnTo>
                  <a:pt x="1823863" y="71098"/>
                </a:lnTo>
                <a:lnTo>
                  <a:pt x="1798935" y="34083"/>
                </a:lnTo>
                <a:lnTo>
                  <a:pt x="1761959" y="9142"/>
                </a:lnTo>
                <a:lnTo>
                  <a:pt x="171667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Temperament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object 20"/>
          <p:cNvSpPr/>
          <p:nvPr/>
        </p:nvSpPr>
        <p:spPr>
          <a:xfrm>
            <a:off x="3946236" y="3711132"/>
            <a:ext cx="2444327" cy="901811"/>
          </a:xfrm>
          <a:custGeom>
            <a:avLst/>
            <a:gdLst/>
            <a:ahLst/>
            <a:cxnLst/>
            <a:rect l="l" t="t" r="r" b="b"/>
            <a:pathLst>
              <a:path w="1833245" h="1164589">
                <a:moveTo>
                  <a:pt x="1716671" y="0"/>
                </a:moveTo>
                <a:lnTo>
                  <a:pt x="116395" y="0"/>
                </a:lnTo>
                <a:lnTo>
                  <a:pt x="71092" y="9142"/>
                </a:lnTo>
                <a:lnTo>
                  <a:pt x="34094" y="34083"/>
                </a:lnTo>
                <a:lnTo>
                  <a:pt x="9148" y="71098"/>
                </a:lnTo>
                <a:lnTo>
                  <a:pt x="0" y="116459"/>
                </a:lnTo>
                <a:lnTo>
                  <a:pt x="0" y="1047597"/>
                </a:lnTo>
                <a:lnTo>
                  <a:pt x="9148" y="1092900"/>
                </a:lnTo>
                <a:lnTo>
                  <a:pt x="34094" y="1129898"/>
                </a:lnTo>
                <a:lnTo>
                  <a:pt x="71092" y="1154844"/>
                </a:lnTo>
                <a:lnTo>
                  <a:pt x="116395" y="1163993"/>
                </a:lnTo>
                <a:lnTo>
                  <a:pt x="1716671" y="1163993"/>
                </a:lnTo>
                <a:lnTo>
                  <a:pt x="1761959" y="1154844"/>
                </a:lnTo>
                <a:lnTo>
                  <a:pt x="1798935" y="1129898"/>
                </a:lnTo>
                <a:lnTo>
                  <a:pt x="1823863" y="1092900"/>
                </a:lnTo>
                <a:lnTo>
                  <a:pt x="1833003" y="1047597"/>
                </a:lnTo>
                <a:lnTo>
                  <a:pt x="1833003" y="116459"/>
                </a:lnTo>
                <a:lnTo>
                  <a:pt x="1823863" y="71098"/>
                </a:lnTo>
                <a:lnTo>
                  <a:pt x="1798935" y="34083"/>
                </a:lnTo>
                <a:lnTo>
                  <a:pt x="1761959" y="9142"/>
                </a:lnTo>
                <a:lnTo>
                  <a:pt x="171667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Personality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object 20"/>
          <p:cNvSpPr/>
          <p:nvPr/>
        </p:nvSpPr>
        <p:spPr>
          <a:xfrm>
            <a:off x="9597548" y="3711131"/>
            <a:ext cx="2444327" cy="901812"/>
          </a:xfrm>
          <a:custGeom>
            <a:avLst/>
            <a:gdLst/>
            <a:ahLst/>
            <a:cxnLst/>
            <a:rect l="l" t="t" r="r" b="b"/>
            <a:pathLst>
              <a:path w="1833245" h="1164589">
                <a:moveTo>
                  <a:pt x="1716671" y="0"/>
                </a:moveTo>
                <a:lnTo>
                  <a:pt x="116395" y="0"/>
                </a:lnTo>
                <a:lnTo>
                  <a:pt x="71092" y="9142"/>
                </a:lnTo>
                <a:lnTo>
                  <a:pt x="34094" y="34083"/>
                </a:lnTo>
                <a:lnTo>
                  <a:pt x="9148" y="71098"/>
                </a:lnTo>
                <a:lnTo>
                  <a:pt x="0" y="116459"/>
                </a:lnTo>
                <a:lnTo>
                  <a:pt x="0" y="1047597"/>
                </a:lnTo>
                <a:lnTo>
                  <a:pt x="9148" y="1092900"/>
                </a:lnTo>
                <a:lnTo>
                  <a:pt x="34094" y="1129898"/>
                </a:lnTo>
                <a:lnTo>
                  <a:pt x="71092" y="1154844"/>
                </a:lnTo>
                <a:lnTo>
                  <a:pt x="116395" y="1163993"/>
                </a:lnTo>
                <a:lnTo>
                  <a:pt x="1716671" y="1163993"/>
                </a:lnTo>
                <a:lnTo>
                  <a:pt x="1761959" y="1154844"/>
                </a:lnTo>
                <a:lnTo>
                  <a:pt x="1798935" y="1129898"/>
                </a:lnTo>
                <a:lnTo>
                  <a:pt x="1823863" y="1092900"/>
                </a:lnTo>
                <a:lnTo>
                  <a:pt x="1833003" y="1047597"/>
                </a:lnTo>
                <a:lnTo>
                  <a:pt x="1833003" y="116459"/>
                </a:lnTo>
                <a:lnTo>
                  <a:pt x="1823863" y="71098"/>
                </a:lnTo>
                <a:lnTo>
                  <a:pt x="1798935" y="34083"/>
                </a:lnTo>
                <a:lnTo>
                  <a:pt x="1761959" y="9142"/>
                </a:lnTo>
                <a:lnTo>
                  <a:pt x="171667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Diathesis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sz="1200" b="1" dirty="0">
                <a:solidFill>
                  <a:schemeClr val="bg1"/>
                </a:solidFill>
              </a:rPr>
              <a:t>Rheumatic</a:t>
            </a:r>
            <a:r>
              <a:rPr lang="en-US" sz="1200" b="1" dirty="0" smtClean="0">
                <a:solidFill>
                  <a:schemeClr val="bg1"/>
                </a:solidFill>
              </a:rPr>
              <a:t>, </a:t>
            </a:r>
            <a:r>
              <a:rPr lang="en-US" sz="1200" b="1" dirty="0" err="1" smtClean="0">
                <a:solidFill>
                  <a:schemeClr val="bg1"/>
                </a:solidFill>
              </a:rPr>
              <a:t>Haemorrhagic</a:t>
            </a:r>
            <a:r>
              <a:rPr lang="en-US" sz="1200" b="1" dirty="0">
                <a:solidFill>
                  <a:schemeClr val="bg1"/>
                </a:solidFill>
              </a:rPr>
              <a:t>,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Tubercular,  Lymphatic</a:t>
            </a:r>
            <a:r>
              <a:rPr lang="en-US" sz="1200" b="1" dirty="0">
                <a:solidFill>
                  <a:schemeClr val="bg1"/>
                </a:solidFill>
              </a:rPr>
              <a:t>, Gouty</a:t>
            </a:r>
            <a:r>
              <a:rPr lang="en-US" sz="1200" b="1" dirty="0" smtClean="0">
                <a:solidFill>
                  <a:schemeClr val="bg1"/>
                </a:solidFill>
              </a:rPr>
              <a:t>, </a:t>
            </a:r>
            <a:r>
              <a:rPr lang="en-US" sz="1200" b="1" dirty="0" err="1" smtClean="0">
                <a:solidFill>
                  <a:schemeClr val="bg1"/>
                </a:solidFill>
              </a:rPr>
              <a:t>etc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object 20"/>
          <p:cNvSpPr/>
          <p:nvPr/>
        </p:nvSpPr>
        <p:spPr>
          <a:xfrm>
            <a:off x="6846954" y="3711131"/>
            <a:ext cx="2444327" cy="901812"/>
          </a:xfrm>
          <a:custGeom>
            <a:avLst/>
            <a:gdLst/>
            <a:ahLst/>
            <a:cxnLst/>
            <a:rect l="l" t="t" r="r" b="b"/>
            <a:pathLst>
              <a:path w="1833245" h="1164589">
                <a:moveTo>
                  <a:pt x="1716671" y="0"/>
                </a:moveTo>
                <a:lnTo>
                  <a:pt x="116395" y="0"/>
                </a:lnTo>
                <a:lnTo>
                  <a:pt x="71092" y="9142"/>
                </a:lnTo>
                <a:lnTo>
                  <a:pt x="34094" y="34083"/>
                </a:lnTo>
                <a:lnTo>
                  <a:pt x="9148" y="71098"/>
                </a:lnTo>
                <a:lnTo>
                  <a:pt x="0" y="116459"/>
                </a:lnTo>
                <a:lnTo>
                  <a:pt x="0" y="1047597"/>
                </a:lnTo>
                <a:lnTo>
                  <a:pt x="9148" y="1092900"/>
                </a:lnTo>
                <a:lnTo>
                  <a:pt x="34094" y="1129898"/>
                </a:lnTo>
                <a:lnTo>
                  <a:pt x="71092" y="1154844"/>
                </a:lnTo>
                <a:lnTo>
                  <a:pt x="116395" y="1163993"/>
                </a:lnTo>
                <a:lnTo>
                  <a:pt x="1716671" y="1163993"/>
                </a:lnTo>
                <a:lnTo>
                  <a:pt x="1761959" y="1154844"/>
                </a:lnTo>
                <a:lnTo>
                  <a:pt x="1798935" y="1129898"/>
                </a:lnTo>
                <a:lnTo>
                  <a:pt x="1823863" y="1092900"/>
                </a:lnTo>
                <a:lnTo>
                  <a:pt x="1833003" y="1047597"/>
                </a:lnTo>
                <a:lnTo>
                  <a:pt x="1833003" y="116459"/>
                </a:lnTo>
                <a:lnTo>
                  <a:pt x="1823863" y="71098"/>
                </a:lnTo>
                <a:lnTo>
                  <a:pt x="1798935" y="34083"/>
                </a:lnTo>
                <a:lnTo>
                  <a:pt x="1761959" y="9142"/>
                </a:lnTo>
                <a:lnTo>
                  <a:pt x="171667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Generals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(cravings, aversion, thermals etc.)</a:t>
            </a:r>
            <a:endParaRPr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55140" y="1460310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821224" y="1787856"/>
            <a:ext cx="6328463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70280" y="1801504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41817" y="1801504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49657" y="3042920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79137" y="3042920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19367" y="3384114"/>
            <a:ext cx="3616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956645" y="3369937"/>
            <a:ext cx="2863066" cy="2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56645" y="3384116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819711" y="3398295"/>
            <a:ext cx="0" cy="327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32105" y="3376763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20453" y="3370996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3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26416"/>
            <a:ext cx="109728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types OF </a:t>
            </a:r>
            <a:r>
              <a:rPr lang="en-GB" sz="4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Temperament</a:t>
            </a:r>
            <a:r>
              <a:rPr lang="en-GB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</a:t>
            </a:r>
            <a:endParaRPr lang="en-IN" sz="4800" dirty="0">
              <a:solidFill>
                <a:schemeClr val="accent3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93928" y="1042103"/>
            <a:ext cx="10404144" cy="493585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Sanguine												Choleric</a:t>
            </a:r>
          </a:p>
          <a:p>
            <a:pPr marL="0" indent="0">
              <a:buNone/>
            </a:pPr>
            <a:endParaRPr lang="en-GB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Melancholic										Phlegmatic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GB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6" name="Picture 2" descr="Choleric - who is this? temperament description and description - Secondary  education and schools -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7771"/>
            <a:ext cx="3433785" cy="21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oleric temperament: Specifications and suitable lifestyle - Tehran Ti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 t="3382"/>
          <a:stretch/>
        </p:blipFill>
        <p:spPr bwMode="auto">
          <a:xfrm>
            <a:off x="8345605" y="1907771"/>
            <a:ext cx="2832682" cy="21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o These Common Traits of a Melancholic Personality Reside in You? -  Psychologen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608049"/>
            <a:ext cx="3433785" cy="218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he Phlegmatic Personality Type: What to Expect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05" y="4666197"/>
            <a:ext cx="2952467" cy="20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8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83609" y="386131"/>
            <a:ext cx="10515600" cy="2732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600" dirty="0" smtClean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SANGUINE </a:t>
            </a:r>
            <a:br>
              <a:rPr lang="en-GB" sz="6600" dirty="0" smtClean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</a:br>
            <a:r>
              <a:rPr lang="en-GB" sz="6600" dirty="0" smtClean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TEMPERAMENT</a:t>
            </a:r>
          </a:p>
          <a:p>
            <a:pPr algn="ctr"/>
            <a:endParaRPr lang="en-IN" sz="6600" dirty="0">
              <a:solidFill>
                <a:schemeClr val="tx1">
                  <a:lumMod val="9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2370" y="3118180"/>
            <a:ext cx="10366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Times New Roman" pitchFamily="18" charset="0"/>
              </a:rPr>
              <a:t>The sanguine temperament, the one with the kind  word and easy smile. He is rightly called as people’s  person. Of the four personalities, the sanguine is the  most positive.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76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0416" y="420765"/>
            <a:ext cx="68193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Happy-go-lucky types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Social Butterflies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Optimistic,Confident</a:t>
            </a:r>
            <a:r>
              <a:rPr lang="en-US" sz="4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Day-dreaming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Extrovert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Enjoying life</a:t>
            </a:r>
            <a:endParaRPr lang="en-US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14" name="Picture 2" descr="Happy Go Lucky Guy Masco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9" y="420765"/>
            <a:ext cx="1647011" cy="20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ivian the Social Butterfly by KaitouCoon on Deviant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50" y="1894918"/>
            <a:ext cx="1180795" cy="192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Very Optimistic Cartoon Man Stock Illustration - Download Image Now - iSt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0" y="3065828"/>
            <a:ext cx="1301596" cy="21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File:A Happy And Confident Cartoon Businesswoman.sv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36" y="3874433"/>
            <a:ext cx="1389466" cy="27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cartoon young man working daydreaming about what he want Stock Vector Image  &amp; Art - Alamy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8"/>
          <a:stretch/>
        </p:blipFill>
        <p:spPr bwMode="auto">
          <a:xfrm>
            <a:off x="9581967" y="3411940"/>
            <a:ext cx="2443061" cy="321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ow to take a break as an extrovert - The Li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22" y="4745670"/>
            <a:ext cx="2370910" cy="208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appy plus size women in colorful fashion clothes enjoying life set of  smiling overweighed girls cartoon characters. fla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"/>
          <a:stretch/>
        </p:blipFill>
        <p:spPr bwMode="auto">
          <a:xfrm>
            <a:off x="3305286" y="4945080"/>
            <a:ext cx="3500752" cy="17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993" y="567352"/>
            <a:ext cx="6942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Makes adjustments easily ,welcomes changes.</a:t>
            </a:r>
          </a:p>
          <a:p>
            <a:pPr algn="just"/>
            <a:r>
              <a:rPr lang="en-GB" sz="2400" dirty="0" smtClean="0"/>
              <a:t>Impetuous and impulsive ;his decisions are often wrong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43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443" y="129422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 smtClean="0">
                <a:solidFill>
                  <a:srgbClr val="FF9999"/>
                </a:solidFill>
              </a:rPr>
              <a:t>Vanity and</a:t>
            </a:r>
            <a:r>
              <a:rPr lang="en-US" sz="3200" b="1" i="0" u="none" strike="noStrike" dirty="0" smtClean="0">
                <a:solidFill>
                  <a:srgbClr val="FF9999"/>
                </a:solidFill>
              </a:rPr>
              <a:t> </a:t>
            </a:r>
            <a:r>
              <a:rPr lang="en-US" sz="3200" b="1" i="0" u="none" strike="noStrike" baseline="0" dirty="0" smtClean="0">
                <a:solidFill>
                  <a:srgbClr val="FF9999"/>
                </a:solidFill>
              </a:rPr>
              <a:t>self-complacency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 smtClean="0">
                <a:solidFill>
                  <a:srgbClr val="FF9999"/>
                </a:solidFill>
              </a:rPr>
              <a:t>Impulsive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 smtClean="0">
                <a:solidFill>
                  <a:srgbClr val="FF9999"/>
                </a:solidFill>
              </a:rPr>
              <a:t>Superficiality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 smtClean="0">
                <a:solidFill>
                  <a:srgbClr val="FF9999"/>
                </a:solidFill>
              </a:rPr>
              <a:t>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 smtClean="0">
                <a:solidFill>
                  <a:srgbClr val="FF9999"/>
                </a:solidFill>
              </a:rPr>
              <a:t>Inclination to flirtation,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 smtClean="0">
                <a:solidFill>
                  <a:srgbClr val="FF9999"/>
                </a:solidFill>
              </a:rPr>
              <a:t>Envy and jealousy</a:t>
            </a:r>
            <a:endParaRPr lang="en-US" sz="3200" dirty="0">
              <a:solidFill>
                <a:srgbClr val="FF99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5443" y="378304"/>
            <a:ext cx="4137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0" i="0" u="none" strike="noStrike" baseline="0" dirty="0" smtClean="0">
                <a:solidFill>
                  <a:schemeClr val="tx2">
                    <a:lumMod val="90000"/>
                  </a:schemeClr>
                </a:solidFill>
                <a:latin typeface="TimesNewRomanPSMT"/>
              </a:rPr>
              <a:t>WEAKNESSES</a:t>
            </a:r>
            <a:endParaRPr lang="en-US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4338" name="Picture 2" descr="Entry #15 by rafalblecharz for Vanity. Design single-panel illustration or  cartoon symbolizing Vanity (multiple winners). | Freelanc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E6EF"/>
              </a:clrFrom>
              <a:clrTo>
                <a:srgbClr val="C0E6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443" y="916255"/>
            <a:ext cx="1431769" cy="267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mall Joys of Spontaneity: The Case for Being an Impulsive Pers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61C"/>
              </a:clrFrom>
              <a:clrTo>
                <a:srgbClr val="00061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376" y="378304"/>
            <a:ext cx="2098254" cy="321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17 Sexy Snake Cartoon Illustrations, Royalty-Free Vector Graphics &amp; Clip  Art - iSt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DDD9"/>
              </a:clrFrom>
              <a:clrTo>
                <a:srgbClr val="F6DD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79" y="3454102"/>
            <a:ext cx="1947650" cy="231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artoon: 15 January, 2016 - Newspaper - DAWN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 t="5905" r="21591" b="8997"/>
          <a:stretch/>
        </p:blipFill>
        <p:spPr bwMode="auto">
          <a:xfrm>
            <a:off x="697047" y="4487685"/>
            <a:ext cx="2567846" cy="21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Iicture: jealous cartoon | Happy Cartoon Couple and Jealous Boy — Stock  Vector © baavli #7002690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06" y="3341554"/>
            <a:ext cx="1912369" cy="267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2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304800"/>
            <a:ext cx="109728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b="1" dirty="0" smtClean="0"/>
              <a:t>Sanguine - Rubrics</a:t>
            </a:r>
            <a:endParaRPr lang="en-IN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8656" y="1155509"/>
            <a:ext cx="8193206" cy="555918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FF9999"/>
                </a:solidFill>
                <a:cs typeface="Times New Roman" pitchFamily="18" charset="0"/>
              </a:rPr>
              <a:t>A/F : excitement, </a:t>
            </a:r>
          </a:p>
          <a:p>
            <a:r>
              <a:rPr lang="en-GB" sz="2400" dirty="0" smtClean="0">
                <a:solidFill>
                  <a:srgbClr val="FF9999"/>
                </a:solidFill>
                <a:cs typeface="Times New Roman" pitchFamily="18" charset="0"/>
              </a:rPr>
              <a:t>Emotional</a:t>
            </a:r>
          </a:p>
          <a:p>
            <a:r>
              <a:rPr lang="en-GB" sz="2400" dirty="0" smtClean="0">
                <a:solidFill>
                  <a:srgbClr val="FF9999"/>
                </a:solidFill>
                <a:cs typeface="Times New Roman" pitchFamily="18" charset="0"/>
              </a:rPr>
              <a:t>Exhilaration                    </a:t>
            </a:r>
          </a:p>
          <a:p>
            <a:r>
              <a:rPr lang="en-GB" sz="2400" dirty="0" smtClean="0">
                <a:solidFill>
                  <a:srgbClr val="FF9999"/>
                </a:solidFill>
                <a:cs typeface="Times New Roman" pitchFamily="18" charset="0"/>
              </a:rPr>
              <a:t> Impetuous</a:t>
            </a:r>
          </a:p>
          <a:p>
            <a:r>
              <a:rPr lang="en-GB" sz="2400" dirty="0" smtClean="0">
                <a:solidFill>
                  <a:srgbClr val="FF9999"/>
                </a:solidFill>
                <a:cs typeface="Times New Roman" pitchFamily="18" charset="0"/>
              </a:rPr>
              <a:t>Loquacity                                                         </a:t>
            </a:r>
          </a:p>
          <a:p>
            <a:r>
              <a:rPr lang="en-GB" sz="2400" dirty="0" smtClean="0">
                <a:solidFill>
                  <a:srgbClr val="FF9999"/>
                </a:solidFill>
                <a:cs typeface="Times New Roman" pitchFamily="18" charset="0"/>
              </a:rPr>
              <a:t> Impulsive</a:t>
            </a:r>
          </a:p>
          <a:p>
            <a:r>
              <a:rPr lang="en-GB" sz="2400" dirty="0" smtClean="0">
                <a:solidFill>
                  <a:srgbClr val="FF9999"/>
                </a:solidFill>
                <a:cs typeface="Times New Roman" pitchFamily="18" charset="0"/>
              </a:rPr>
              <a:t>Vivacious                                                           </a:t>
            </a:r>
          </a:p>
          <a:p>
            <a:r>
              <a:rPr lang="en-GB" sz="2400" dirty="0" smtClean="0">
                <a:solidFill>
                  <a:srgbClr val="FF9999"/>
                </a:solidFill>
                <a:cs typeface="Times New Roman" pitchFamily="18" charset="0"/>
              </a:rPr>
              <a:t>Vanity  </a:t>
            </a:r>
          </a:p>
          <a:p>
            <a:r>
              <a:rPr lang="en-GB" sz="2400" dirty="0" smtClean="0">
                <a:solidFill>
                  <a:srgbClr val="FF9999"/>
                </a:solidFill>
                <a:cs typeface="Times New Roman" pitchFamily="18" charset="0"/>
              </a:rPr>
              <a:t>High spirited</a:t>
            </a:r>
          </a:p>
          <a:p>
            <a:r>
              <a:rPr lang="en-GB" sz="2400" dirty="0" smtClean="0">
                <a:solidFill>
                  <a:srgbClr val="FF9999"/>
                </a:solidFill>
                <a:cs typeface="Times New Roman" pitchFamily="18" charset="0"/>
              </a:rPr>
              <a:t>Mirth </a:t>
            </a:r>
          </a:p>
          <a:p>
            <a:r>
              <a:rPr lang="en-GB" sz="2400" dirty="0" smtClean="0">
                <a:solidFill>
                  <a:srgbClr val="FF9999"/>
                </a:solidFill>
                <a:cs typeface="Times New Roman" pitchFamily="18" charset="0"/>
              </a:rPr>
              <a:t>Playful</a:t>
            </a:r>
          </a:p>
          <a:p>
            <a:endParaRPr lang="en-GB" sz="2400" dirty="0" smtClean="0">
              <a:solidFill>
                <a:srgbClr val="FF9999"/>
              </a:solidFill>
            </a:endParaRPr>
          </a:p>
          <a:p>
            <a:endParaRPr lang="en-IN" sz="2400" dirty="0">
              <a:solidFill>
                <a:srgbClr val="FF999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17910" y="1296536"/>
            <a:ext cx="6600967" cy="526803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rgbClr val="FF9999"/>
                </a:solidFill>
              </a:rPr>
              <a:t>Cheerful                                                           </a:t>
            </a:r>
          </a:p>
          <a:p>
            <a:r>
              <a:rPr lang="en-GB" sz="1800" dirty="0" smtClean="0">
                <a:solidFill>
                  <a:srgbClr val="FF9999"/>
                </a:solidFill>
              </a:rPr>
              <a:t> Jealousy</a:t>
            </a:r>
          </a:p>
          <a:p>
            <a:r>
              <a:rPr lang="en-GB" sz="1800" dirty="0" smtClean="0">
                <a:solidFill>
                  <a:srgbClr val="FF9999"/>
                </a:solidFill>
              </a:rPr>
              <a:t>Company, desire for                                         </a:t>
            </a:r>
          </a:p>
          <a:p>
            <a:r>
              <a:rPr lang="en-GB" sz="1800" dirty="0" smtClean="0">
                <a:solidFill>
                  <a:srgbClr val="FF9999"/>
                </a:solidFill>
              </a:rPr>
              <a:t>Envy</a:t>
            </a:r>
          </a:p>
          <a:p>
            <a:r>
              <a:rPr lang="en-GB" sz="1800" dirty="0" smtClean="0">
                <a:solidFill>
                  <a:srgbClr val="FF9999"/>
                </a:solidFill>
              </a:rPr>
              <a:t>Forgetful                                                           </a:t>
            </a:r>
          </a:p>
          <a:p>
            <a:r>
              <a:rPr lang="en-GB" sz="1800" dirty="0" smtClean="0">
                <a:solidFill>
                  <a:srgbClr val="FF9999"/>
                </a:solidFill>
              </a:rPr>
              <a:t>Optimism</a:t>
            </a:r>
          </a:p>
          <a:p>
            <a:r>
              <a:rPr lang="en-GB" sz="1800" dirty="0" smtClean="0">
                <a:solidFill>
                  <a:srgbClr val="FF9999"/>
                </a:solidFill>
              </a:rPr>
              <a:t>Careless                                                             </a:t>
            </a:r>
          </a:p>
          <a:p>
            <a:r>
              <a:rPr lang="en-GB" sz="1800" dirty="0" smtClean="0">
                <a:solidFill>
                  <a:srgbClr val="FF9999"/>
                </a:solidFill>
              </a:rPr>
              <a:t>Extroverted</a:t>
            </a:r>
          </a:p>
          <a:p>
            <a:r>
              <a:rPr lang="en-GB" sz="1800" dirty="0" smtClean="0">
                <a:solidFill>
                  <a:srgbClr val="FF9999"/>
                </a:solidFill>
              </a:rPr>
              <a:t>Theorizing      </a:t>
            </a:r>
          </a:p>
          <a:p>
            <a:r>
              <a:rPr lang="en-GB" sz="1800" dirty="0" smtClean="0">
                <a:solidFill>
                  <a:srgbClr val="FF9999"/>
                </a:solidFill>
              </a:rPr>
              <a:t>Charming                                                   </a:t>
            </a:r>
          </a:p>
          <a:p>
            <a:r>
              <a:rPr lang="en-GB" sz="1800" dirty="0" smtClean="0">
                <a:solidFill>
                  <a:srgbClr val="FF9999"/>
                </a:solidFill>
              </a:rPr>
              <a:t>Exuberance</a:t>
            </a:r>
          </a:p>
          <a:p>
            <a:r>
              <a:rPr lang="en-US" sz="1800" dirty="0" smtClean="0">
                <a:solidFill>
                  <a:srgbClr val="FF9999"/>
                </a:solidFill>
              </a:rPr>
              <a:t>Amusement desire</a:t>
            </a:r>
          </a:p>
          <a:p>
            <a:r>
              <a:rPr lang="en-US" sz="1800" dirty="0" smtClean="0">
                <a:solidFill>
                  <a:srgbClr val="FF9999"/>
                </a:solidFill>
              </a:rPr>
              <a:t>Jesting </a:t>
            </a:r>
            <a:endParaRPr lang="en-US" sz="1800" dirty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6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19033" y="625295"/>
            <a:ext cx="10972800" cy="438912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FF9999"/>
                </a:solidFill>
              </a:rPr>
              <a:t>Full of unrestrained enthusiasm or joy</a:t>
            </a:r>
          </a:p>
          <a:p>
            <a:r>
              <a:rPr lang="en-GB" sz="2400" dirty="0" smtClean="0">
                <a:solidFill>
                  <a:srgbClr val="FF9999"/>
                </a:solidFill>
              </a:rPr>
              <a:t>Amusement desire for                         mirth</a:t>
            </a:r>
          </a:p>
          <a:p>
            <a:r>
              <a:rPr lang="en-GB" sz="2400" dirty="0" smtClean="0">
                <a:solidFill>
                  <a:srgbClr val="FF9999"/>
                </a:solidFill>
              </a:rPr>
              <a:t>Buoyancy                                                merry</a:t>
            </a:r>
          </a:p>
          <a:p>
            <a:r>
              <a:rPr lang="en-GB" sz="2400" dirty="0" smtClean="0">
                <a:solidFill>
                  <a:srgbClr val="FF9999"/>
                </a:solidFill>
              </a:rPr>
              <a:t>Cheerful , gay ,mirthful                        optimistic</a:t>
            </a:r>
          </a:p>
          <a:p>
            <a:r>
              <a:rPr lang="en-GB" sz="2400" dirty="0" smtClean="0">
                <a:solidFill>
                  <a:srgbClr val="FF9999"/>
                </a:solidFill>
              </a:rPr>
              <a:t>Contented                                               play desire to, </a:t>
            </a:r>
            <a:r>
              <a:rPr lang="en-GB" sz="2400" dirty="0" err="1" smtClean="0">
                <a:solidFill>
                  <a:srgbClr val="FF9999"/>
                </a:solidFill>
              </a:rPr>
              <a:t>playfull</a:t>
            </a:r>
            <a:endParaRPr lang="en-GB" sz="2400" dirty="0" smtClean="0">
              <a:solidFill>
                <a:srgbClr val="FF9999"/>
              </a:solidFill>
            </a:endParaRPr>
          </a:p>
          <a:p>
            <a:r>
              <a:rPr lang="en-GB" sz="2400" dirty="0" smtClean="0">
                <a:solidFill>
                  <a:srgbClr val="FF9999"/>
                </a:solidFill>
              </a:rPr>
              <a:t>Exultant                                                   pleasure</a:t>
            </a:r>
          </a:p>
          <a:p>
            <a:r>
              <a:rPr lang="en-GB" sz="2400" dirty="0" smtClean="0">
                <a:solidFill>
                  <a:srgbClr val="FF9999"/>
                </a:solidFill>
              </a:rPr>
              <a:t>Good humour                                         witty</a:t>
            </a:r>
          </a:p>
          <a:p>
            <a:r>
              <a:rPr lang="en-GB" sz="2400" dirty="0" smtClean="0">
                <a:solidFill>
                  <a:srgbClr val="FF9999"/>
                </a:solidFill>
              </a:rPr>
              <a:t>High spirited                                           smiling</a:t>
            </a:r>
            <a:endParaRPr lang="en-IN" sz="2400" dirty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402" y="736979"/>
            <a:ext cx="74097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/>
              <a:t>What is </a:t>
            </a:r>
          </a:p>
          <a:p>
            <a:pPr algn="ctr"/>
            <a:r>
              <a:rPr lang="en-US" sz="8000" dirty="0" smtClean="0"/>
              <a:t>Temperament ??</a:t>
            </a:r>
            <a:endParaRPr lang="en-US" sz="8000" dirty="0"/>
          </a:p>
        </p:txBody>
      </p:sp>
      <p:pic>
        <p:nvPicPr>
          <p:cNvPr id="2050" name="Picture 2" descr="Wait… What Does That Mean?? – The Daily Cho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27" y="3507475"/>
            <a:ext cx="2828489" cy="301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73373" y="707182"/>
            <a:ext cx="10972800" cy="438912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FF9999"/>
                </a:solidFill>
              </a:rPr>
              <a:t>Marked by sudden action ,energy or emotion </a:t>
            </a:r>
          </a:p>
          <a:p>
            <a:r>
              <a:rPr lang="en-GB" sz="2800" dirty="0" smtClean="0">
                <a:solidFill>
                  <a:srgbClr val="FF9999"/>
                </a:solidFill>
              </a:rPr>
              <a:t>Abrupt                                            Impulsive</a:t>
            </a:r>
          </a:p>
          <a:p>
            <a:r>
              <a:rPr lang="en-GB" sz="2800" dirty="0" smtClean="0">
                <a:solidFill>
                  <a:srgbClr val="FF9999"/>
                </a:solidFill>
              </a:rPr>
              <a:t>Answers </a:t>
            </a:r>
            <a:r>
              <a:rPr lang="en-GB" sz="2800" dirty="0" smtClean="0">
                <a:solidFill>
                  <a:srgbClr val="FF9999"/>
                </a:solidFill>
              </a:rPr>
              <a:t>abruptly                         Quick to act</a:t>
            </a:r>
          </a:p>
          <a:p>
            <a:r>
              <a:rPr lang="en-GB" sz="2800" dirty="0" smtClean="0">
                <a:solidFill>
                  <a:srgbClr val="FF9999"/>
                </a:solidFill>
              </a:rPr>
              <a:t>Answers hastily                            Rashness</a:t>
            </a:r>
          </a:p>
          <a:p>
            <a:r>
              <a:rPr lang="en-GB" sz="2800" dirty="0" smtClean="0">
                <a:solidFill>
                  <a:srgbClr val="FF9999"/>
                </a:solidFill>
              </a:rPr>
              <a:t>Excitement ,excitable                  speech ,abrupt</a:t>
            </a:r>
          </a:p>
          <a:p>
            <a:r>
              <a:rPr lang="en-GB" sz="2800" dirty="0" smtClean="0">
                <a:solidFill>
                  <a:srgbClr val="FF9999"/>
                </a:solidFill>
              </a:rPr>
              <a:t>Hastiness                                       speech, hasty</a:t>
            </a:r>
          </a:p>
          <a:p>
            <a:r>
              <a:rPr lang="en-GB" sz="2800" dirty="0" smtClean="0">
                <a:solidFill>
                  <a:srgbClr val="FF9999"/>
                </a:solidFill>
              </a:rPr>
              <a:t>Hurry ,haste</a:t>
            </a:r>
          </a:p>
          <a:p>
            <a:r>
              <a:rPr lang="en-GB" sz="2800" dirty="0" smtClean="0">
                <a:solidFill>
                  <a:srgbClr val="FF9999"/>
                </a:solidFill>
              </a:rPr>
              <a:t>Impatience </a:t>
            </a:r>
            <a:endParaRPr lang="en-IN" sz="2800" dirty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68405" y="218364"/>
            <a:ext cx="10972800" cy="575935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FF9999"/>
                </a:solidFill>
              </a:rPr>
              <a:t>Delirium loquacity       </a:t>
            </a:r>
          </a:p>
          <a:p>
            <a:r>
              <a:rPr lang="en-GB" sz="2400" dirty="0" smtClean="0">
                <a:solidFill>
                  <a:srgbClr val="FF9999"/>
                </a:solidFill>
              </a:rPr>
              <a:t>Talk ,talking ,talk incessantly             </a:t>
            </a:r>
            <a:r>
              <a:rPr lang="en-GB" sz="2400" dirty="0" err="1" smtClean="0">
                <a:solidFill>
                  <a:srgbClr val="FF9999"/>
                </a:solidFill>
              </a:rPr>
              <a:t>Talkitive</a:t>
            </a:r>
            <a:endParaRPr lang="en-GB" sz="2400" dirty="0" smtClean="0">
              <a:solidFill>
                <a:srgbClr val="FF9999"/>
              </a:solidFill>
            </a:endParaRPr>
          </a:p>
          <a:p>
            <a:r>
              <a:rPr lang="en-GB" sz="2400" dirty="0" smtClean="0">
                <a:solidFill>
                  <a:srgbClr val="FF9999"/>
                </a:solidFill>
              </a:rPr>
              <a:t>Talk ,talking , talks ,prattling              Talk desire to ,to someone</a:t>
            </a:r>
          </a:p>
          <a:p>
            <a:r>
              <a:rPr lang="en-GB" sz="2400" dirty="0" smtClean="0">
                <a:solidFill>
                  <a:srgbClr val="FF9999"/>
                </a:solidFill>
              </a:rPr>
              <a:t>Speech babbling</a:t>
            </a:r>
          </a:p>
          <a:p>
            <a:r>
              <a:rPr lang="en-GB" sz="2400" dirty="0" smtClean="0">
                <a:solidFill>
                  <a:srgbClr val="FF9999"/>
                </a:solidFill>
              </a:rPr>
              <a:t>Speech hasty loquacity</a:t>
            </a:r>
          </a:p>
          <a:p>
            <a:r>
              <a:rPr lang="en-GB" sz="2400" dirty="0" smtClean="0">
                <a:solidFill>
                  <a:srgbClr val="FF9999"/>
                </a:solidFill>
              </a:rPr>
              <a:t>Speech prattling</a:t>
            </a:r>
          </a:p>
          <a:p>
            <a:r>
              <a:rPr lang="en-GB" sz="2400" dirty="0" smtClean="0">
                <a:solidFill>
                  <a:srgbClr val="FF9999"/>
                </a:solidFill>
              </a:rPr>
              <a:t>Talk ,listens ,does not care whether anyone </a:t>
            </a:r>
          </a:p>
          <a:p>
            <a:r>
              <a:rPr lang="en-GB" sz="2400" dirty="0" smtClean="0">
                <a:solidFill>
                  <a:srgbClr val="FF9999"/>
                </a:solidFill>
              </a:rPr>
              <a:t> Reveals secret </a:t>
            </a:r>
          </a:p>
          <a:p>
            <a:endParaRPr lang="en-GB" sz="2400" dirty="0" smtClean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459" y="145787"/>
            <a:ext cx="7024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9999"/>
                </a:solidFill>
              </a:rPr>
              <a:t>Filled with animation and spirit, lively</a:t>
            </a:r>
          </a:p>
          <a:p>
            <a:r>
              <a:rPr lang="en-GB" sz="3200" dirty="0" smtClean="0">
                <a:solidFill>
                  <a:srgbClr val="FF9999"/>
                </a:solidFill>
              </a:rPr>
              <a:t>Excitement</a:t>
            </a:r>
          </a:p>
          <a:p>
            <a:r>
              <a:rPr lang="en-GB" sz="3200" dirty="0" smtClean="0">
                <a:solidFill>
                  <a:srgbClr val="FF9999"/>
                </a:solidFill>
              </a:rPr>
              <a:t>Exhilaration</a:t>
            </a:r>
          </a:p>
          <a:p>
            <a:r>
              <a:rPr lang="en-GB" sz="3200" dirty="0" smtClean="0">
                <a:solidFill>
                  <a:srgbClr val="FF9999"/>
                </a:solidFill>
              </a:rPr>
              <a:t>High spirited</a:t>
            </a:r>
          </a:p>
          <a:p>
            <a:r>
              <a:rPr lang="en-GB" sz="3200" dirty="0" smtClean="0">
                <a:solidFill>
                  <a:srgbClr val="FF9999"/>
                </a:solidFill>
              </a:rPr>
              <a:t>Quick to act</a:t>
            </a:r>
          </a:p>
          <a:p>
            <a:r>
              <a:rPr lang="en-GB" sz="3200" dirty="0" smtClean="0">
                <a:solidFill>
                  <a:srgbClr val="FF9999"/>
                </a:solidFill>
              </a:rPr>
              <a:t>Thoughts rapid quick</a:t>
            </a:r>
          </a:p>
          <a:p>
            <a:r>
              <a:rPr lang="en-GB" sz="3200" dirty="0" smtClean="0">
                <a:solidFill>
                  <a:srgbClr val="FF9999"/>
                </a:solidFill>
              </a:rPr>
              <a:t>Disease condition MANIA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587320" y="1490657"/>
            <a:ext cx="5368120" cy="438912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 smtClean="0">
                <a:solidFill>
                  <a:srgbClr val="FF9999"/>
                </a:solidFill>
              </a:rPr>
              <a:t>heedless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FF9999"/>
                </a:solidFill>
              </a:rPr>
              <a:t>Impulsive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FF9999"/>
                </a:solidFill>
              </a:rPr>
              <a:t>Inattentive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FF9999"/>
                </a:solidFill>
              </a:rPr>
              <a:t>Indiscretion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FF9999"/>
                </a:solidFill>
              </a:rPr>
              <a:t>Inquisitive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FF9999"/>
                </a:solidFill>
              </a:rPr>
              <a:t>Rashness</a:t>
            </a:r>
          </a:p>
          <a:p>
            <a:pPr marL="0" indent="0">
              <a:buNone/>
            </a:pPr>
            <a:r>
              <a:rPr lang="en-GB" sz="3200" dirty="0" err="1" smtClean="0">
                <a:solidFill>
                  <a:srgbClr val="FF9999"/>
                </a:solidFill>
              </a:rPr>
              <a:t>Unobserving</a:t>
            </a:r>
            <a:endParaRPr lang="en-GB" sz="3200" dirty="0" smtClean="0">
              <a:solidFill>
                <a:srgbClr val="FF9999"/>
              </a:solidFill>
            </a:endParaRPr>
          </a:p>
          <a:p>
            <a:endParaRPr lang="en-IN" sz="3200" dirty="0">
              <a:solidFill>
                <a:srgbClr val="FF999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3940" y="3887086"/>
            <a:ext cx="5600132" cy="27593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Sanguine – Remedies</a:t>
            </a:r>
          </a:p>
          <a:p>
            <a:r>
              <a:rPr lang="en-GB" dirty="0" err="1" smtClean="0"/>
              <a:t>Ferrum</a:t>
            </a:r>
            <a:r>
              <a:rPr lang="en-GB" dirty="0" smtClean="0"/>
              <a:t> </a:t>
            </a:r>
          </a:p>
          <a:p>
            <a:r>
              <a:rPr lang="en-GB" dirty="0" smtClean="0"/>
              <a:t>phos</a:t>
            </a:r>
          </a:p>
          <a:p>
            <a:r>
              <a:rPr lang="en-GB" dirty="0" smtClean="0"/>
              <a:t>Lachesis</a:t>
            </a:r>
          </a:p>
          <a:p>
            <a:r>
              <a:rPr lang="en-GB" dirty="0" smtClean="0"/>
              <a:t>coffee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19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8875" y="555725"/>
            <a:ext cx="7438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0" i="0" u="none" strike="noStrike" baseline="0" dirty="0" smtClean="0">
                <a:solidFill>
                  <a:schemeClr val="tx2">
                    <a:lumMod val="90000"/>
                  </a:schemeClr>
                </a:solidFill>
              </a:rPr>
              <a:t>CHOLERIC TEMPERAMENT</a:t>
            </a:r>
            <a:endParaRPr lang="en-US" sz="4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2997" y="1485104"/>
            <a:ext cx="8725469" cy="438912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800" dirty="0" smtClean="0"/>
              <a:t>Has a lot of drive </a:t>
            </a:r>
          </a:p>
          <a:p>
            <a:pPr marL="0" indent="0" algn="just">
              <a:buNone/>
            </a:pPr>
            <a:r>
              <a:rPr lang="en-GB" sz="2800" dirty="0" smtClean="0"/>
              <a:t>Struggles with his surroundings because of the constant drive within him to change existing conditions out of boredom.</a:t>
            </a:r>
          </a:p>
          <a:p>
            <a:pPr marL="0" indent="0" algn="just">
              <a:buNone/>
            </a:pPr>
            <a:r>
              <a:rPr lang="en-GB" sz="2800" dirty="0" smtClean="0"/>
              <a:t>Will power and decision making ability are better developed in this type of person than in others</a:t>
            </a:r>
          </a:p>
          <a:p>
            <a:pPr marL="0" indent="0" algn="just">
              <a:buNone/>
            </a:pPr>
            <a:r>
              <a:rPr lang="en-GB" sz="2800" dirty="0" smtClean="0"/>
              <a:t>Thinking is clear but can be influenced by the urge to do something or get something done </a:t>
            </a:r>
            <a:r>
              <a:rPr lang="en-GB" sz="2800" dirty="0" smtClean="0">
                <a:solidFill>
                  <a:srgbClr val="FF0000"/>
                </a:solidFill>
              </a:rPr>
              <a:t>THERE IS NO REVERSE GEAR IN HIS CAR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Vector Illustration Ambitious Cartoon Business Woman Stock Vector (Royalty  Free) 3723953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7"/>
          <a:stretch/>
        </p:blipFill>
        <p:spPr bwMode="auto">
          <a:xfrm>
            <a:off x="9379993" y="1873108"/>
            <a:ext cx="2643686" cy="35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573" y="256991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i="0" u="none" strike="noStrike" baseline="0" dirty="0" smtClean="0">
                <a:solidFill>
                  <a:srgbClr val="FF9999"/>
                </a:solidFill>
              </a:rPr>
              <a:t>World “My Way”</a:t>
            </a:r>
          </a:p>
          <a:p>
            <a:r>
              <a:rPr lang="en-US" sz="4400" b="1" i="0" u="none" strike="noStrike" baseline="0" dirty="0" smtClean="0">
                <a:solidFill>
                  <a:srgbClr val="FF9999"/>
                </a:solidFill>
              </a:rPr>
              <a:t>To be or not To Be</a:t>
            </a:r>
          </a:p>
          <a:p>
            <a:r>
              <a:rPr lang="en-US" sz="4400" b="1" i="0" u="none" strike="noStrike" baseline="0" dirty="0" smtClean="0">
                <a:solidFill>
                  <a:srgbClr val="FF9999"/>
                </a:solidFill>
              </a:rPr>
              <a:t>Born Leaders</a:t>
            </a:r>
          </a:p>
          <a:p>
            <a:r>
              <a:rPr lang="en-US" sz="4400" b="1" i="0" u="none" strike="noStrike" baseline="0" dirty="0" smtClean="0">
                <a:solidFill>
                  <a:srgbClr val="FF9999"/>
                </a:solidFill>
              </a:rPr>
              <a:t>Decisive</a:t>
            </a:r>
          </a:p>
          <a:p>
            <a:r>
              <a:rPr lang="en-US" sz="4400" b="1" i="0" u="none" strike="noStrike" baseline="0" dirty="0" smtClean="0">
                <a:solidFill>
                  <a:srgbClr val="FF9999"/>
                </a:solidFill>
              </a:rPr>
              <a:t>Strong Willed</a:t>
            </a:r>
          </a:p>
          <a:p>
            <a:r>
              <a:rPr lang="en-US" sz="4400" b="1" i="0" u="none" strike="noStrike" baseline="0" dirty="0" smtClean="0">
                <a:solidFill>
                  <a:srgbClr val="FF9999"/>
                </a:solidFill>
              </a:rPr>
              <a:t>Confident</a:t>
            </a:r>
          </a:p>
          <a:p>
            <a:r>
              <a:rPr lang="en-US" sz="4400" b="1" i="0" u="none" strike="noStrike" baseline="0" dirty="0" smtClean="0">
                <a:solidFill>
                  <a:srgbClr val="FF9999"/>
                </a:solidFill>
              </a:rPr>
              <a:t>Fastidious</a:t>
            </a:r>
            <a:endParaRPr lang="en-US" sz="4400" dirty="0">
              <a:solidFill>
                <a:srgbClr val="FF9999"/>
              </a:solidFill>
            </a:endParaRPr>
          </a:p>
        </p:txBody>
      </p:sp>
      <p:pic>
        <p:nvPicPr>
          <p:cNvPr id="16386" name="Picture 2" descr="Your Way, My Way, Highway Cartoon Royalty Free Cliparts, Vectors, And Stock  Illustration. Image 16171232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6C8E8"/>
              </a:clrFrom>
              <a:clrTo>
                <a:srgbClr val="86C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24" y="379821"/>
            <a:ext cx="2014417" cy="20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Are leaders born or made? The answer will surprise you. - Positive  Communication 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078" y="379821"/>
            <a:ext cx="3385546" cy="43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Meet HEFTY! He's strong-willed, energetic &amp; athletic! | Ideias para festa  infantil, Modelos 3d, Infant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24" y="2599506"/>
            <a:ext cx="1801504" cy="187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Fastidious - Mammoth Memory definition - remember mea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76" y="3826665"/>
            <a:ext cx="1768759" cy="21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699" y="513715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i="0" u="none" strike="noStrike" baseline="0" dirty="0" smtClean="0">
                <a:solidFill>
                  <a:srgbClr val="FFFF00"/>
                </a:solidFill>
              </a:rPr>
              <a:t>WEAKNESSES</a:t>
            </a:r>
          </a:p>
          <a:p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Anger prone</a:t>
            </a:r>
          </a:p>
          <a:p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Superiority complex</a:t>
            </a:r>
          </a:p>
          <a:p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Cannot bear</a:t>
            </a:r>
            <a:r>
              <a:rPr lang="en-US" sz="3200" i="0" u="none" strike="noStrike" dirty="0" smtClean="0">
                <a:solidFill>
                  <a:srgbClr val="FFFF00"/>
                </a:solidFill>
              </a:rPr>
              <a:t> </a:t>
            </a:r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Contradiction</a:t>
            </a:r>
          </a:p>
          <a:p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Deceit, Disguise and</a:t>
            </a:r>
          </a:p>
          <a:p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Hypocrisy</a:t>
            </a:r>
          </a:p>
          <a:p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Lacks Sympathy</a:t>
            </a:r>
          </a:p>
          <a:p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Unemotional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7410" name="Picture 2" descr="Cartoon Angry Boy Stock Vector (Royalty Free) 50136946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2"/>
          <a:stretch/>
        </p:blipFill>
        <p:spPr bwMode="auto">
          <a:xfrm>
            <a:off x="6064155" y="636545"/>
            <a:ext cx="1755811" cy="26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Superiority Stock Illustrations – 2,361 Superiority Stock Illustrations,  Vectors &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27" y="636546"/>
            <a:ext cx="2912088" cy="26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UK resumes arms sales to Saudi Arabia, says 'possible' war - London Da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00" y="3476724"/>
            <a:ext cx="2471799" cy="27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6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328684"/>
            <a:ext cx="9525000" cy="633057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 algn="ctr">
              <a:lnSpc>
                <a:spcPct val="100000"/>
              </a:lnSpc>
              <a:spcBef>
                <a:spcPts val="865"/>
              </a:spcBef>
              <a:tabLst>
                <a:tab pos="354965" algn="l"/>
                <a:tab pos="355600" algn="l"/>
              </a:tabLst>
            </a:pPr>
            <a:r>
              <a:rPr sz="3200" u="heavy" spc="-285" dirty="0">
                <a:uFill>
                  <a:solidFill>
                    <a:srgbClr val="000000"/>
                  </a:solidFill>
                </a:uFill>
                <a:cs typeface="Trebuchet MS"/>
              </a:rPr>
              <a:t>The </a:t>
            </a:r>
            <a:r>
              <a:rPr sz="3200" u="heavy" spc="-175" dirty="0">
                <a:uFill>
                  <a:solidFill>
                    <a:srgbClr val="000000"/>
                  </a:solidFill>
                </a:uFill>
                <a:cs typeface="Trebuchet MS"/>
              </a:rPr>
              <a:t>following </a:t>
            </a:r>
            <a:r>
              <a:rPr sz="3200" u="heavy" spc="-185" dirty="0">
                <a:uFill>
                  <a:solidFill>
                    <a:srgbClr val="000000"/>
                  </a:solidFill>
                </a:uFill>
                <a:cs typeface="Trebuchet MS"/>
              </a:rPr>
              <a:t>Rubrics </a:t>
            </a:r>
            <a:r>
              <a:rPr sz="3200" u="heavy" spc="-229" dirty="0">
                <a:uFill>
                  <a:solidFill>
                    <a:srgbClr val="000000"/>
                  </a:solidFill>
                </a:uFill>
                <a:cs typeface="Trebuchet MS"/>
              </a:rPr>
              <a:t>describe </a:t>
            </a:r>
            <a:r>
              <a:rPr sz="3200" u="heavy" spc="-245" dirty="0">
                <a:uFill>
                  <a:solidFill>
                    <a:srgbClr val="000000"/>
                  </a:solidFill>
                </a:uFill>
                <a:cs typeface="Trebuchet MS"/>
              </a:rPr>
              <a:t>Choleric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cs typeface="Trebuchet MS"/>
              </a:rPr>
              <a:t> </a:t>
            </a:r>
            <a:r>
              <a:rPr sz="3200" u="heavy" spc="-280" dirty="0">
                <a:uFill>
                  <a:solidFill>
                    <a:srgbClr val="000000"/>
                  </a:solidFill>
                </a:uFill>
                <a:cs typeface="Trebuchet MS"/>
              </a:rPr>
              <a:t>temperament:</a:t>
            </a:r>
            <a:endParaRPr sz="3200" dirty="0"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Haughty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Censorious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Malicious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Industrious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Destructive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Impatient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Capricious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Dictatorial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Contradiction, </a:t>
            </a:r>
            <a:r>
              <a:rPr sz="2800" dirty="0">
                <a:cs typeface="Arial"/>
              </a:rPr>
              <a:t>intolerant of, </a:t>
            </a:r>
            <a:r>
              <a:rPr sz="2800" spc="-5" dirty="0">
                <a:cs typeface="Arial"/>
              </a:rPr>
              <a:t>disposition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Ailments from: </a:t>
            </a:r>
            <a:r>
              <a:rPr sz="2800" spc="-30" dirty="0">
                <a:cs typeface="Arial"/>
              </a:rPr>
              <a:t>Anger,</a:t>
            </a:r>
            <a:r>
              <a:rPr sz="2800" spc="-125" dirty="0">
                <a:cs typeface="Arial"/>
              </a:rPr>
              <a:t> </a:t>
            </a:r>
            <a:r>
              <a:rPr sz="2800" spc="-5" dirty="0">
                <a:cs typeface="Arial"/>
              </a:rPr>
              <a:t>vexation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Quarrelsome</a:t>
            </a:r>
            <a:endParaRPr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000" y="609600"/>
            <a:ext cx="5213772" cy="5364289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Contemptuous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Dogmatic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Manipulative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Obstinate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Reproaching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others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Selfishness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Rudeness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Egotism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 smtClean="0">
                <a:latin typeface="Arial"/>
                <a:cs typeface="Arial"/>
              </a:rPr>
              <a:t>Presumptuous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3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04883" y="406930"/>
            <a:ext cx="10972800" cy="49566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FFFF00"/>
                </a:solidFill>
              </a:rPr>
              <a:t>A/F : Anger, Vexation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Hatred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Irritability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Peevishness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Quarrelsome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Rage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Vexation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Wildness</a:t>
            </a:r>
          </a:p>
          <a:p>
            <a:endParaRPr lang="en-GB" sz="2800" dirty="0" smtClean="0">
              <a:solidFill>
                <a:srgbClr val="FFFF00"/>
              </a:solidFill>
            </a:endParaRPr>
          </a:p>
          <a:p>
            <a:endParaRPr lang="en-IN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84" y="994621"/>
            <a:ext cx="3029803" cy="345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4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Dictatorial</a:t>
            </a:r>
            <a:br>
              <a:rPr lang="en-GB" smtClean="0"/>
            </a:br>
            <a:endParaRPr lang="en-IN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GB" sz="3600" dirty="0" smtClean="0"/>
              <a:t>C/R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sz="3600" dirty="0" smtClean="0"/>
              <a:t>Domineering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sz="3600" dirty="0" smtClean="0"/>
              <a:t>Power , love of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sz="3600" dirty="0" smtClean="0"/>
              <a:t>Reproaches others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sz="3600" dirty="0" smtClean="0"/>
              <a:t>Suggestions ,will not receive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IN" sz="3600" dirty="0"/>
          </a:p>
        </p:txBody>
      </p:sp>
      <p:pic>
        <p:nvPicPr>
          <p:cNvPr id="18434" name="Picture 2" descr="How to Coach a Dictatorial Leader - Daniel Gole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55" y="704088"/>
            <a:ext cx="5834758" cy="33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5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7" y="200378"/>
            <a:ext cx="115642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 person’s nature ,especially as it permanently affects their behaviour.</a:t>
            </a:r>
          </a:p>
          <a:p>
            <a:pPr algn="just"/>
            <a:endParaRPr lang="en-GB" sz="32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word temperament originated from Latin word </a:t>
            </a:r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‘</a:t>
            </a:r>
            <a:r>
              <a:rPr lang="en-US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temperare</a:t>
            </a:r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’ 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which means to temper, restrain, a mixture or balance of contrary qualities; an innate or acquired disposition. </a:t>
            </a:r>
          </a:p>
          <a:p>
            <a:pPr algn="just"/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n-US" sz="3200" dirty="0" smtClean="0"/>
              <a:t>Characteristic combination of bodily, mental, and moral qualities, which together constitute the character and disposition of an individual and predispose him to act and behave in a particular manner- </a:t>
            </a:r>
            <a:r>
              <a:rPr lang="en-US" sz="3200" b="1" dirty="0" smtClean="0"/>
              <a:t>Webster Universal Dictionary </a:t>
            </a:r>
          </a:p>
          <a:p>
            <a:pPr algn="just"/>
            <a:endParaRPr lang="en-IN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6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85473"/>
            <a:ext cx="109728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Quarrelsome</a:t>
            </a:r>
            <a:br>
              <a:rPr lang="en-GB" dirty="0" smtClean="0"/>
            </a:br>
            <a:endParaRPr lang="en-IN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171205"/>
            <a:ext cx="10972800" cy="438912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solidFill>
                  <a:srgbClr val="FFFF00"/>
                </a:solidFill>
              </a:rPr>
              <a:t>Censorious ,critical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Contrary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Contradict ,disposition to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Cursing, swearing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Defiant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Fight ,wants to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Insolence</a:t>
            </a:r>
          </a:p>
          <a:p>
            <a:endParaRPr lang="en-IN" sz="3200" dirty="0">
              <a:solidFill>
                <a:srgbClr val="FFFF00"/>
              </a:solidFill>
            </a:endParaRPr>
          </a:p>
        </p:txBody>
      </p:sp>
      <p:pic>
        <p:nvPicPr>
          <p:cNvPr id="19458" name="Picture 2" descr="Not Quarrelsome | MedicSmu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141" y="641446"/>
            <a:ext cx="5665259" cy="510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04088"/>
            <a:ext cx="10972800" cy="25986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latin typeface="+mn-lt"/>
              </a:rPr>
              <a:t>Impatient</a:t>
            </a:r>
          </a:p>
          <a:p>
            <a:r>
              <a:rPr lang="en-GB" dirty="0">
                <a:latin typeface="+mn-lt"/>
              </a:rPr>
              <a:t>Malicious</a:t>
            </a:r>
          </a:p>
          <a:p>
            <a:r>
              <a:rPr lang="en-GB" dirty="0">
                <a:latin typeface="+mn-lt"/>
              </a:rPr>
              <a:t>Destructive</a:t>
            </a:r>
          </a:p>
          <a:p>
            <a:r>
              <a:rPr lang="en-GB" dirty="0" smtClean="0">
                <a:latin typeface="+mn-lt"/>
              </a:rPr>
              <a:t>Capriciousness</a:t>
            </a:r>
          </a:p>
          <a:p>
            <a:endParaRPr lang="en-GB" dirty="0">
              <a:latin typeface="+mn-lt"/>
            </a:endParaRPr>
          </a:p>
          <a:p>
            <a:r>
              <a:rPr lang="en-GB" dirty="0"/>
              <a:t>Lycopodium </a:t>
            </a:r>
          </a:p>
          <a:p>
            <a:r>
              <a:rPr lang="en-GB" dirty="0" err="1"/>
              <a:t>Verat</a:t>
            </a:r>
            <a:r>
              <a:rPr lang="en-GB" dirty="0"/>
              <a:t> –album </a:t>
            </a:r>
          </a:p>
          <a:p>
            <a:r>
              <a:rPr lang="en-GB" dirty="0"/>
              <a:t>Nux-vomica </a:t>
            </a:r>
          </a:p>
          <a:p>
            <a:r>
              <a:rPr lang="en-GB" dirty="0"/>
              <a:t>Bryonia </a:t>
            </a:r>
            <a:endParaRPr lang="en-IN" dirty="0"/>
          </a:p>
          <a:p>
            <a:endParaRPr lang="en-GB" dirty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endParaRPr lang="en-IN" dirty="0">
              <a:latin typeface="+mn-lt"/>
            </a:endParaRPr>
          </a:p>
        </p:txBody>
      </p:sp>
      <p:pic>
        <p:nvPicPr>
          <p:cNvPr id="20482" name="Picture 2" descr="How to Design a Contact Centre for Impatient Custo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33" y="472303"/>
            <a:ext cx="2227316" cy="34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urting People Hurt Others - Todd Nesl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69" y="472303"/>
            <a:ext cx="2841981" cy="34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Tuesday's Awesome Word — 7/05 – Jet Fuel Review Blo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5"/>
          <a:stretch/>
        </p:blipFill>
        <p:spPr bwMode="auto">
          <a:xfrm>
            <a:off x="5861998" y="3916907"/>
            <a:ext cx="4762500" cy="28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9933" y="2351165"/>
            <a:ext cx="10126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sz="2400" b="1" spc="45" dirty="0" smtClean="0">
                <a:solidFill>
                  <a:srgbClr val="FFFF00"/>
                </a:solidFill>
                <a:cs typeface="Calibri"/>
              </a:rPr>
              <a:t>Melancholic </a:t>
            </a:r>
            <a:r>
              <a:rPr lang="en-US" sz="2400" b="1" spc="-25" dirty="0" smtClean="0">
                <a:solidFill>
                  <a:srgbClr val="FFFF00"/>
                </a:solidFill>
                <a:cs typeface="Calibri"/>
              </a:rPr>
              <a:t>is </a:t>
            </a:r>
            <a:r>
              <a:rPr lang="en-US" sz="2400" b="1" spc="55" dirty="0" smtClean="0">
                <a:solidFill>
                  <a:srgbClr val="FFFF00"/>
                </a:solidFill>
                <a:cs typeface="Calibri"/>
              </a:rPr>
              <a:t>often </a:t>
            </a:r>
            <a:r>
              <a:rPr lang="en-US" sz="2400" b="1" spc="65" dirty="0" smtClean="0">
                <a:solidFill>
                  <a:srgbClr val="FFFF00"/>
                </a:solidFill>
                <a:cs typeface="Calibri"/>
              </a:rPr>
              <a:t>referred </a:t>
            </a:r>
            <a:r>
              <a:rPr lang="en-US" sz="2400" b="1" spc="35" dirty="0" smtClean="0">
                <a:solidFill>
                  <a:srgbClr val="FFFF00"/>
                </a:solidFill>
                <a:cs typeface="Calibri"/>
              </a:rPr>
              <a:t>to </a:t>
            </a:r>
            <a:r>
              <a:rPr lang="en-US" sz="2400" b="1" spc="80" dirty="0" smtClean="0">
                <a:solidFill>
                  <a:srgbClr val="FFFF00"/>
                </a:solidFill>
                <a:cs typeface="Calibri"/>
              </a:rPr>
              <a:t>as </a:t>
            </a:r>
            <a:r>
              <a:rPr lang="en-US" sz="2400" b="1" spc="65" dirty="0" smtClean="0">
                <a:solidFill>
                  <a:srgbClr val="FFFF00"/>
                </a:solidFill>
                <a:cs typeface="Calibri"/>
              </a:rPr>
              <a:t>the </a:t>
            </a:r>
            <a:r>
              <a:rPr lang="en-US" sz="2400" b="1" spc="175" dirty="0" smtClean="0">
                <a:solidFill>
                  <a:srgbClr val="FFFF00"/>
                </a:solidFill>
                <a:cs typeface="Calibri"/>
              </a:rPr>
              <a:t>black  </a:t>
            </a:r>
            <a:r>
              <a:rPr lang="en-US" sz="2400" b="1" spc="25" dirty="0" smtClean="0">
                <a:solidFill>
                  <a:srgbClr val="FFFF00"/>
                </a:solidFill>
                <a:cs typeface="Calibri"/>
              </a:rPr>
              <a:t>or </a:t>
            </a:r>
            <a:r>
              <a:rPr lang="en-US" sz="2400" b="1" spc="229" dirty="0" smtClean="0">
                <a:solidFill>
                  <a:srgbClr val="FFFF00"/>
                </a:solidFill>
                <a:cs typeface="Calibri"/>
              </a:rPr>
              <a:t>dark </a:t>
            </a:r>
            <a:r>
              <a:rPr lang="en-US" sz="2400" b="1" spc="110" dirty="0" smtClean="0">
                <a:solidFill>
                  <a:srgbClr val="FFFF00"/>
                </a:solidFill>
                <a:cs typeface="Calibri"/>
              </a:rPr>
              <a:t>temperament. </a:t>
            </a:r>
            <a:r>
              <a:rPr lang="en-US" sz="2400" b="1" spc="65" dirty="0" smtClean="0">
                <a:solidFill>
                  <a:srgbClr val="FFFF00"/>
                </a:solidFill>
                <a:cs typeface="Calibri"/>
              </a:rPr>
              <a:t>The </a:t>
            </a:r>
            <a:r>
              <a:rPr lang="en-US" sz="2400" b="1" spc="25" dirty="0" smtClean="0">
                <a:solidFill>
                  <a:srgbClr val="FFFF00"/>
                </a:solidFill>
                <a:cs typeface="Calibri"/>
              </a:rPr>
              <a:t>most </a:t>
            </a:r>
            <a:r>
              <a:rPr lang="en-US" sz="2400" b="1" spc="114" dirty="0" smtClean="0">
                <a:solidFill>
                  <a:srgbClr val="FFFF00"/>
                </a:solidFill>
                <a:cs typeface="Calibri"/>
              </a:rPr>
              <a:t>gifted,  </a:t>
            </a:r>
            <a:r>
              <a:rPr lang="en-US" sz="2400" b="1" spc="85" dirty="0" smtClean="0">
                <a:solidFill>
                  <a:srgbClr val="FFFF00"/>
                </a:solidFill>
                <a:cs typeface="Calibri"/>
              </a:rPr>
              <a:t>emotional </a:t>
            </a:r>
            <a:r>
              <a:rPr lang="en-US" sz="2400" b="1" spc="190" dirty="0" smtClean="0">
                <a:solidFill>
                  <a:srgbClr val="FFFF00"/>
                </a:solidFill>
                <a:cs typeface="Calibri"/>
              </a:rPr>
              <a:t>and </a:t>
            </a:r>
            <a:r>
              <a:rPr lang="en-US" sz="2400" b="1" spc="30" dirty="0" smtClean="0">
                <a:solidFill>
                  <a:srgbClr val="FFFF00"/>
                </a:solidFill>
                <a:cs typeface="Calibri"/>
              </a:rPr>
              <a:t>sensitive person </a:t>
            </a:r>
            <a:r>
              <a:rPr lang="en-US" sz="2400" b="1" spc="80" dirty="0" smtClean="0">
                <a:solidFill>
                  <a:srgbClr val="FFFF00"/>
                </a:solidFill>
                <a:cs typeface="Calibri"/>
              </a:rPr>
              <a:t>with </a:t>
            </a:r>
            <a:r>
              <a:rPr lang="en-US" sz="2400" b="1" spc="55" dirty="0" smtClean="0">
                <a:solidFill>
                  <a:srgbClr val="FFFF00"/>
                </a:solidFill>
                <a:cs typeface="Calibri"/>
              </a:rPr>
              <a:t>the  </a:t>
            </a:r>
            <a:r>
              <a:rPr lang="en-US" sz="2400" b="1" spc="45" dirty="0" smtClean="0">
                <a:solidFill>
                  <a:srgbClr val="FFFF00"/>
                </a:solidFill>
                <a:cs typeface="Calibri"/>
              </a:rPr>
              <a:t>deepest </a:t>
            </a:r>
            <a:r>
              <a:rPr lang="en-US" sz="2400" b="1" spc="35" dirty="0" smtClean="0">
                <a:solidFill>
                  <a:srgbClr val="FFFF00"/>
                </a:solidFill>
                <a:cs typeface="Calibri"/>
              </a:rPr>
              <a:t>depression </a:t>
            </a:r>
            <a:r>
              <a:rPr lang="en-US" sz="2400" b="1" spc="145" dirty="0" smtClean="0">
                <a:solidFill>
                  <a:srgbClr val="FFFF00"/>
                </a:solidFill>
                <a:cs typeface="Calibri"/>
              </a:rPr>
              <a:t>all wrapped </a:t>
            </a:r>
            <a:r>
              <a:rPr lang="en-US" sz="2400" b="1" spc="60" dirty="0" smtClean="0">
                <a:solidFill>
                  <a:srgbClr val="FFFF00"/>
                </a:solidFill>
                <a:cs typeface="Calibri"/>
              </a:rPr>
              <a:t>into </a:t>
            </a:r>
            <a:r>
              <a:rPr lang="en-US" sz="2400" b="1" spc="20" dirty="0" smtClean="0">
                <a:solidFill>
                  <a:srgbClr val="FFFF00"/>
                </a:solidFill>
                <a:cs typeface="Calibri"/>
              </a:rPr>
              <a:t>one  </a:t>
            </a:r>
            <a:r>
              <a:rPr lang="en-US" sz="2400" b="1" spc="210" dirty="0" smtClean="0">
                <a:solidFill>
                  <a:srgbClr val="FFFF00"/>
                </a:solidFill>
                <a:cs typeface="Calibri"/>
              </a:rPr>
              <a:t>package </a:t>
            </a:r>
            <a:r>
              <a:rPr lang="en-US" sz="2400" b="1" spc="-25" dirty="0" smtClean="0">
                <a:solidFill>
                  <a:srgbClr val="FFFF00"/>
                </a:solidFill>
                <a:cs typeface="Calibri"/>
              </a:rPr>
              <a:t>is </a:t>
            </a:r>
            <a:r>
              <a:rPr lang="en-US" sz="2400" b="1" spc="65" dirty="0" smtClean="0">
                <a:solidFill>
                  <a:srgbClr val="FFFF00"/>
                </a:solidFill>
                <a:cs typeface="Calibri"/>
              </a:rPr>
              <a:t>the</a:t>
            </a:r>
            <a:r>
              <a:rPr lang="en-US" sz="2400" b="1" spc="5" dirty="0" smtClean="0">
                <a:solidFill>
                  <a:srgbClr val="FFFF00"/>
                </a:solidFill>
                <a:cs typeface="Calibri"/>
              </a:rPr>
              <a:t> </a:t>
            </a:r>
            <a:r>
              <a:rPr lang="en-US" sz="2400" b="1" spc="75" dirty="0" smtClean="0">
                <a:solidFill>
                  <a:srgbClr val="FFFF00"/>
                </a:solidFill>
                <a:cs typeface="Calibri"/>
              </a:rPr>
              <a:t>melancholic</a:t>
            </a:r>
            <a:endParaRPr lang="en-US" sz="2400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5256" y="787737"/>
            <a:ext cx="7271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u="none" strike="noStrike" baseline="0" dirty="0" smtClean="0">
                <a:solidFill>
                  <a:schemeClr val="tx2"/>
                </a:solidFill>
              </a:rPr>
              <a:t>MELANCHOLIC</a:t>
            </a:r>
            <a:r>
              <a:rPr lang="en-US" sz="4000" b="0" i="0" u="none" strike="noStrike" dirty="0" smtClean="0">
                <a:solidFill>
                  <a:schemeClr val="tx2"/>
                </a:solidFill>
              </a:rPr>
              <a:t> </a:t>
            </a:r>
            <a:r>
              <a:rPr lang="en-US" sz="4000" b="0" i="0" u="none" strike="noStrike" baseline="0" dirty="0" smtClean="0">
                <a:solidFill>
                  <a:schemeClr val="tx2"/>
                </a:solidFill>
              </a:rPr>
              <a:t>TEMPERAMENT</a:t>
            </a:r>
          </a:p>
        </p:txBody>
      </p:sp>
      <p:pic>
        <p:nvPicPr>
          <p:cNvPr id="4" name="Picture 2" descr="Pin on wise quotes &amp; relatable stu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59" y="3712190"/>
            <a:ext cx="4621141" cy="27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359" y="753252"/>
            <a:ext cx="83069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FF9999"/>
                </a:solidFill>
              </a:rPr>
              <a:t>WEEPING OF THE HEART</a:t>
            </a:r>
          </a:p>
          <a:p>
            <a:r>
              <a:rPr lang="en-US" sz="3200" b="1" i="0" u="none" strike="noStrike" baseline="0" dirty="0" smtClean="0">
                <a:solidFill>
                  <a:srgbClr val="FF9999"/>
                </a:solidFill>
              </a:rPr>
              <a:t>TALENTED, HIGHLY CREATIVE</a:t>
            </a:r>
          </a:p>
          <a:p>
            <a:r>
              <a:rPr lang="en-US" sz="3200" b="1" i="0" u="none" strike="noStrike" baseline="0" dirty="0" smtClean="0">
                <a:solidFill>
                  <a:srgbClr val="FF9999"/>
                </a:solidFill>
              </a:rPr>
              <a:t>SENSITIVE, DREAMERS</a:t>
            </a:r>
          </a:p>
          <a:p>
            <a:r>
              <a:rPr lang="en-US" sz="3200" b="1" i="0" u="none" strike="noStrike" baseline="0" dirty="0" smtClean="0">
                <a:solidFill>
                  <a:srgbClr val="FF9999"/>
                </a:solidFill>
              </a:rPr>
              <a:t>RESERVED, THOUGHTFUL</a:t>
            </a:r>
          </a:p>
          <a:p>
            <a:r>
              <a:rPr lang="en-US" sz="3200" b="1" i="0" u="none" strike="noStrike" baseline="0" dirty="0" smtClean="0">
                <a:solidFill>
                  <a:srgbClr val="FF9999"/>
                </a:solidFill>
              </a:rPr>
              <a:t>SELF SACRIFICING</a:t>
            </a:r>
          </a:p>
          <a:p>
            <a:r>
              <a:rPr lang="en-US" sz="3200" b="1" i="0" u="none" strike="noStrike" baseline="0" dirty="0" smtClean="0">
                <a:solidFill>
                  <a:srgbClr val="FF9999"/>
                </a:solidFill>
              </a:rPr>
              <a:t>RESPONSIBLE, TRUSTWORTHY</a:t>
            </a:r>
            <a:endParaRPr lang="en-US" sz="3200" dirty="0">
              <a:solidFill>
                <a:srgbClr val="FF9999"/>
              </a:solidFill>
            </a:endParaRPr>
          </a:p>
        </p:txBody>
      </p:sp>
      <p:pic>
        <p:nvPicPr>
          <p:cNvPr id="21506" name="Picture 2" descr="The Weeping Woman Crying Royalty-free Stock Photography, PNG, 1000x1000px,  Watercolor, Cartoon, Flower, Frame, Heart Downloa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2" y="422013"/>
            <a:ext cx="2224585" cy="27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Being creative By Frits Ahlefeldt | Philosophy Cartoon | TOONP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2" y="4062171"/>
            <a:ext cx="3351900" cy="24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Sensitive Pers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73" b="9242"/>
          <a:stretch/>
        </p:blipFill>
        <p:spPr bwMode="auto">
          <a:xfrm>
            <a:off x="3894609" y="4062170"/>
            <a:ext cx="4102979" cy="24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woman crying clipart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2" y="491321"/>
            <a:ext cx="1727816" cy="30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Selfless Cartoons and Comics - funny pictures from Cartoon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 b="34772"/>
          <a:stretch/>
        </p:blipFill>
        <p:spPr bwMode="auto">
          <a:xfrm>
            <a:off x="9601424" y="3144079"/>
            <a:ext cx="2442502" cy="13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HR Corner: A New Hire Is a Relationship Built on Trust – P Magaz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13" y="4062170"/>
            <a:ext cx="1465211" cy="24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220" y="205882"/>
            <a:ext cx="6096000" cy="62760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0" u="none" strike="noStrike" baseline="0" dirty="0" smtClean="0">
                <a:solidFill>
                  <a:srgbClr val="FF9999"/>
                </a:solidFill>
              </a:rPr>
              <a:t>WEAKNESSES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i="0" u="none" strike="noStrike" baseline="0" dirty="0" smtClean="0">
                <a:solidFill>
                  <a:srgbClr val="FF9999"/>
                </a:solidFill>
              </a:rPr>
              <a:t>Brooders, Depressive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i="0" u="none" strike="noStrike" baseline="0" dirty="0" smtClean="0">
                <a:solidFill>
                  <a:srgbClr val="FF9999"/>
                </a:solidFill>
              </a:rPr>
              <a:t>Unforgiving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i="0" u="none" strike="noStrike" baseline="0" dirty="0" smtClean="0">
                <a:solidFill>
                  <a:srgbClr val="FF9999"/>
                </a:solidFill>
              </a:rPr>
              <a:t>Oversensitive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9999"/>
                </a:solidFill>
              </a:rPr>
              <a:t>Pessimistic</a:t>
            </a: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15" dirty="0" smtClean="0">
                <a:solidFill>
                  <a:srgbClr val="FF9999"/>
                </a:solidFill>
                <a:cs typeface="Calibri"/>
              </a:rPr>
              <a:t>Remembers </a:t>
            </a:r>
            <a:r>
              <a:rPr lang="en-US" sz="2000" dirty="0" smtClean="0">
                <a:solidFill>
                  <a:srgbClr val="FF9999"/>
                </a:solidFill>
                <a:cs typeface="Calibri"/>
              </a:rPr>
              <a:t>the</a:t>
            </a:r>
            <a:r>
              <a:rPr lang="en-US" sz="2000" spc="-70" dirty="0" smtClean="0">
                <a:solidFill>
                  <a:srgbClr val="FF9999"/>
                </a:solidFill>
                <a:cs typeface="Calibri"/>
              </a:rPr>
              <a:t> </a:t>
            </a:r>
            <a:r>
              <a:rPr lang="en-US" sz="2000" spc="-15" dirty="0" smtClean="0">
                <a:solidFill>
                  <a:srgbClr val="FF9999"/>
                </a:solidFill>
                <a:cs typeface="Calibri"/>
              </a:rPr>
              <a:t>negatives</a:t>
            </a:r>
            <a:endParaRPr lang="en-US" sz="2000" dirty="0" smtClean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dirty="0" smtClean="0">
                <a:solidFill>
                  <a:srgbClr val="FF9999"/>
                </a:solidFill>
                <a:cs typeface="Calibri"/>
              </a:rPr>
              <a:t>Moody and</a:t>
            </a:r>
            <a:r>
              <a:rPr lang="en-US" sz="2000" spc="-10" dirty="0" smtClean="0">
                <a:solidFill>
                  <a:srgbClr val="FF9999"/>
                </a:solidFill>
                <a:cs typeface="Calibri"/>
              </a:rPr>
              <a:t> </a:t>
            </a:r>
            <a:r>
              <a:rPr lang="en-US" sz="2000" spc="-5" dirty="0" smtClean="0">
                <a:solidFill>
                  <a:srgbClr val="FF9999"/>
                </a:solidFill>
                <a:cs typeface="Calibri"/>
              </a:rPr>
              <a:t>depressed</a:t>
            </a:r>
            <a:endParaRPr lang="en-US" sz="2000" dirty="0" smtClean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rgbClr val="FF9999"/>
                </a:solidFill>
                <a:cs typeface="Calibri"/>
              </a:rPr>
              <a:t>Has </a:t>
            </a:r>
            <a:r>
              <a:rPr lang="en-US" sz="2000" spc="-15" dirty="0" smtClean="0">
                <a:solidFill>
                  <a:srgbClr val="FF9999"/>
                </a:solidFill>
                <a:cs typeface="Calibri"/>
              </a:rPr>
              <a:t>false</a:t>
            </a:r>
            <a:r>
              <a:rPr lang="en-US" sz="2000" spc="-5" dirty="0" smtClean="0">
                <a:solidFill>
                  <a:srgbClr val="FF9999"/>
                </a:solidFill>
                <a:cs typeface="Calibri"/>
              </a:rPr>
              <a:t> humility</a:t>
            </a:r>
            <a:endParaRPr lang="en-US" sz="2000" dirty="0" smtClean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15" dirty="0" smtClean="0">
                <a:solidFill>
                  <a:srgbClr val="FF9999"/>
                </a:solidFill>
                <a:cs typeface="Calibri"/>
              </a:rPr>
              <a:t>Off </a:t>
            </a:r>
            <a:r>
              <a:rPr lang="en-US" sz="2000" dirty="0" smtClean="0">
                <a:solidFill>
                  <a:srgbClr val="FF9999"/>
                </a:solidFill>
                <a:cs typeface="Calibri"/>
              </a:rPr>
              <a:t>in another</a:t>
            </a:r>
            <a:r>
              <a:rPr lang="en-US" sz="2000" spc="10" dirty="0" smtClean="0">
                <a:solidFill>
                  <a:srgbClr val="FF9999"/>
                </a:solidFill>
                <a:cs typeface="Calibri"/>
              </a:rPr>
              <a:t> </a:t>
            </a:r>
            <a:r>
              <a:rPr lang="en-US" sz="2000" spc="-10" dirty="0" smtClean="0">
                <a:solidFill>
                  <a:srgbClr val="FF9999"/>
                </a:solidFill>
                <a:cs typeface="Calibri"/>
              </a:rPr>
              <a:t>world</a:t>
            </a:r>
            <a:endParaRPr lang="en-US" sz="2000" dirty="0" smtClean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rgbClr val="FF9999"/>
                </a:solidFill>
                <a:cs typeface="Calibri"/>
              </a:rPr>
              <a:t>Low self-image</a:t>
            </a:r>
            <a:endParaRPr lang="en-US" sz="2000" dirty="0" smtClean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rgbClr val="FF9999"/>
                </a:solidFill>
                <a:cs typeface="Calibri"/>
              </a:rPr>
              <a:t>Has </a:t>
            </a:r>
            <a:r>
              <a:rPr lang="en-US" sz="2000" spc="-10" dirty="0" smtClean="0">
                <a:solidFill>
                  <a:srgbClr val="FF9999"/>
                </a:solidFill>
                <a:cs typeface="Calibri"/>
              </a:rPr>
              <a:t>selective</a:t>
            </a:r>
            <a:r>
              <a:rPr lang="en-US" sz="2000" spc="-15" dirty="0" smtClean="0">
                <a:solidFill>
                  <a:srgbClr val="FF9999"/>
                </a:solidFill>
                <a:cs typeface="Calibri"/>
              </a:rPr>
              <a:t> </a:t>
            </a:r>
            <a:r>
              <a:rPr lang="en-US" sz="2000" spc="-5" dirty="0" smtClean="0">
                <a:solidFill>
                  <a:srgbClr val="FF9999"/>
                </a:solidFill>
                <a:cs typeface="Calibri"/>
              </a:rPr>
              <a:t>hearing</a:t>
            </a:r>
            <a:endParaRPr lang="en-US" sz="2000" dirty="0" smtClean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10" dirty="0" smtClean="0">
                <a:solidFill>
                  <a:srgbClr val="FF9999"/>
                </a:solidFill>
                <a:cs typeface="Calibri"/>
              </a:rPr>
              <a:t>Self-centered</a:t>
            </a:r>
            <a:endParaRPr lang="en-US" sz="2000" dirty="0" smtClean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95" dirty="0" smtClean="0">
                <a:solidFill>
                  <a:srgbClr val="FF9999"/>
                </a:solidFill>
                <a:cs typeface="Calibri"/>
              </a:rPr>
              <a:t>Too</a:t>
            </a:r>
            <a:r>
              <a:rPr lang="en-US" sz="2000" spc="-10" dirty="0" smtClean="0">
                <a:solidFill>
                  <a:srgbClr val="FF9999"/>
                </a:solidFill>
                <a:cs typeface="Calibri"/>
              </a:rPr>
              <a:t> </a:t>
            </a:r>
            <a:r>
              <a:rPr lang="en-US" sz="2000" spc="-15" dirty="0" smtClean="0">
                <a:solidFill>
                  <a:srgbClr val="FF9999"/>
                </a:solidFill>
                <a:cs typeface="Calibri"/>
              </a:rPr>
              <a:t>introspective</a:t>
            </a:r>
            <a:endParaRPr lang="en-US" sz="2000" dirty="0" smtClean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rgbClr val="FF9999"/>
                </a:solidFill>
                <a:cs typeface="Calibri"/>
              </a:rPr>
              <a:t>Guilt</a:t>
            </a:r>
            <a:r>
              <a:rPr lang="en-US" sz="2000" spc="15" dirty="0" smtClean="0">
                <a:solidFill>
                  <a:srgbClr val="FF9999"/>
                </a:solidFill>
                <a:cs typeface="Calibri"/>
              </a:rPr>
              <a:t> </a:t>
            </a:r>
            <a:r>
              <a:rPr lang="en-US" sz="2000" spc="-15" dirty="0" smtClean="0">
                <a:solidFill>
                  <a:srgbClr val="FF9999"/>
                </a:solidFill>
                <a:cs typeface="Calibri"/>
              </a:rPr>
              <a:t>feelings</a:t>
            </a:r>
            <a:endParaRPr lang="en-US" sz="2000" dirty="0" smtClean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60" dirty="0" smtClean="0">
                <a:solidFill>
                  <a:srgbClr val="FF9999"/>
                </a:solidFill>
                <a:cs typeface="Calibri"/>
              </a:rPr>
              <a:t>Tends </a:t>
            </a:r>
            <a:r>
              <a:rPr lang="en-US" sz="2000" spc="-25" dirty="0" smtClean="0">
                <a:solidFill>
                  <a:srgbClr val="FF9999"/>
                </a:solidFill>
                <a:cs typeface="Calibri"/>
              </a:rPr>
              <a:t>to</a:t>
            </a:r>
            <a:r>
              <a:rPr lang="en-US" sz="2000" spc="60" dirty="0" smtClean="0">
                <a:solidFill>
                  <a:srgbClr val="FF9999"/>
                </a:solidFill>
                <a:cs typeface="Calibri"/>
              </a:rPr>
              <a:t> </a:t>
            </a:r>
            <a:r>
              <a:rPr lang="en-US" sz="2000" spc="-5" dirty="0" smtClean="0">
                <a:solidFill>
                  <a:srgbClr val="FF9999"/>
                </a:solidFill>
                <a:cs typeface="Calibri"/>
              </a:rPr>
              <a:t>hypochondria</a:t>
            </a:r>
            <a:endParaRPr lang="en-US" sz="2000" dirty="0" smtClean="0">
              <a:solidFill>
                <a:srgbClr val="FF9999"/>
              </a:solidFill>
              <a:cs typeface="Calibri"/>
            </a:endParaRPr>
          </a:p>
          <a:p>
            <a:endParaRPr lang="en-US" sz="2000" dirty="0">
              <a:solidFill>
                <a:srgbClr val="FF9999"/>
              </a:solidFill>
            </a:endParaRPr>
          </a:p>
        </p:txBody>
      </p:sp>
      <p:pic>
        <p:nvPicPr>
          <p:cNvPr id="22530" name="Picture 2" descr="Review of Quit Ruminating and Brooding (9781728381121) — Foreword Revi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4" t="27866" r="1194" b="15754"/>
          <a:stretch/>
        </p:blipFill>
        <p:spPr bwMode="auto">
          <a:xfrm>
            <a:off x="5942224" y="436728"/>
            <a:ext cx="2451149" cy="31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8 Ways Husbands Accidentally Hurt Their Wives' Feelings | Relationship  Advice | Love and Family - Beliefnet - 金宝搏188投注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154" y="486419"/>
            <a:ext cx="1836998" cy="30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7898560" y="3759640"/>
            <a:ext cx="1955870" cy="2722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0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651" y="697764"/>
            <a:ext cx="100447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 smtClean="0"/>
              <a:t>They will not forget anything bad that has happened to them and just cannot get over it.</a:t>
            </a:r>
          </a:p>
          <a:p>
            <a:pPr algn="just"/>
            <a:r>
              <a:rPr lang="en-GB" sz="3200" dirty="0" smtClean="0"/>
              <a:t>Very sensitive to others and very considerate </a:t>
            </a:r>
          </a:p>
          <a:p>
            <a:pPr algn="just"/>
            <a:r>
              <a:rPr lang="en-GB" sz="3200" dirty="0" smtClean="0"/>
              <a:t>Work : well planned , dedication and passion </a:t>
            </a:r>
          </a:p>
          <a:p>
            <a:pPr algn="just"/>
            <a:r>
              <a:rPr lang="en-GB" sz="3200" dirty="0" smtClean="0"/>
              <a:t>Romanticism lies more in thoughts</a:t>
            </a:r>
            <a:endParaRPr lang="en-IN" sz="3200" dirty="0"/>
          </a:p>
        </p:txBody>
      </p:sp>
      <p:pic>
        <p:nvPicPr>
          <p:cNvPr id="24578" name="Picture 2" descr="John Keat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93" y="3252309"/>
            <a:ext cx="2374709" cy="27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685799"/>
            <a:ext cx="10439400" cy="5922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ctr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3600" b="1" spc="-32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3600" b="1" spc="-200" dirty="0">
                <a:latin typeface="Times New Roman" pitchFamily="18" charset="0"/>
                <a:cs typeface="Times New Roman" pitchFamily="18" charset="0"/>
              </a:rPr>
              <a:t>following </a:t>
            </a:r>
            <a:r>
              <a:rPr sz="3600" b="1" spc="-210" dirty="0">
                <a:latin typeface="Times New Roman" pitchFamily="18" charset="0"/>
                <a:cs typeface="Times New Roman" pitchFamily="18" charset="0"/>
              </a:rPr>
              <a:t>Rubrics </a:t>
            </a:r>
            <a:r>
              <a:rPr sz="3600" b="1" spc="-265" dirty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sz="3600" b="1" spc="-240" dirty="0">
                <a:latin typeface="Times New Roman" pitchFamily="18" charset="0"/>
                <a:cs typeface="Times New Roman" pitchFamily="18" charset="0"/>
              </a:rPr>
              <a:t>melancholic  </a:t>
            </a:r>
            <a:r>
              <a:rPr sz="3600" b="1" spc="-320" dirty="0">
                <a:latin typeface="Times New Roman" pitchFamily="18" charset="0"/>
                <a:cs typeface="Times New Roman" pitchFamily="18" charset="0"/>
              </a:rPr>
              <a:t>temperament: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Ailments from: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Grief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Brooding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Conscientious-trifles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at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Fastidious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Hypochondriasis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Sentimental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Sympathetic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Suicidal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tendencies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Unfortunate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feels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0" y="914400"/>
            <a:ext cx="5117253" cy="4769254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Industrious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Benevolence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Weeping-sympathy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Generous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Affectionate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Compassion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Kindness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 smtClean="0">
                <a:latin typeface="Arial"/>
                <a:cs typeface="Arial"/>
              </a:rPr>
              <a:t>goodwill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7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04088"/>
            <a:ext cx="10972800" cy="44138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Company aversion to</a:t>
            </a:r>
          </a:p>
          <a:p>
            <a:r>
              <a:rPr lang="en-GB" dirty="0" smtClean="0"/>
              <a:t>Embarrassment</a:t>
            </a:r>
          </a:p>
          <a:p>
            <a:r>
              <a:rPr lang="en-GB" dirty="0" smtClean="0"/>
              <a:t>Secretive</a:t>
            </a:r>
          </a:p>
          <a:p>
            <a:r>
              <a:rPr lang="en-GB" dirty="0"/>
              <a:t>Industrious </a:t>
            </a:r>
            <a:endParaRPr lang="en-GB" dirty="0" smtClean="0"/>
          </a:p>
          <a:p>
            <a:r>
              <a:rPr lang="en-GB" dirty="0" smtClean="0"/>
              <a:t>Grief</a:t>
            </a:r>
          </a:p>
          <a:p>
            <a:r>
              <a:rPr lang="en-GB" dirty="0"/>
              <a:t>Brooding </a:t>
            </a:r>
            <a:endParaRPr lang="en-GB" dirty="0" smtClean="0"/>
          </a:p>
          <a:p>
            <a:r>
              <a:rPr lang="en-GB" dirty="0" smtClean="0"/>
              <a:t>Sympathetic</a:t>
            </a:r>
          </a:p>
          <a:p>
            <a:r>
              <a:rPr lang="en-GB" dirty="0"/>
              <a:t>Hypochondriasis</a:t>
            </a:r>
            <a:endParaRPr lang="en-GB" dirty="0" smtClean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br>
              <a:rPr lang="en-GB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64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2908" y="1111239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 dirty="0" smtClean="0"/>
              <a:t>Remedies :</a:t>
            </a:r>
          </a:p>
          <a:p>
            <a:r>
              <a:rPr lang="en-GB" sz="4400" dirty="0" smtClean="0"/>
              <a:t>Nat </a:t>
            </a:r>
            <a:r>
              <a:rPr lang="en-GB" sz="4400" dirty="0" err="1" smtClean="0"/>
              <a:t>mur</a:t>
            </a:r>
            <a:r>
              <a:rPr lang="en-GB" sz="4400" dirty="0" smtClean="0"/>
              <a:t> </a:t>
            </a:r>
          </a:p>
          <a:p>
            <a:r>
              <a:rPr lang="en-GB" sz="4400" dirty="0" err="1" smtClean="0"/>
              <a:t>Ignatia</a:t>
            </a:r>
            <a:r>
              <a:rPr lang="en-GB" sz="4400" dirty="0" smtClean="0"/>
              <a:t> </a:t>
            </a:r>
          </a:p>
          <a:p>
            <a:r>
              <a:rPr lang="en-GB" sz="4400" dirty="0" err="1" smtClean="0"/>
              <a:t>Aur</a:t>
            </a:r>
            <a:r>
              <a:rPr lang="en-GB" sz="4400" dirty="0" smtClean="0"/>
              <a:t> met 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6140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2884" y="392908"/>
            <a:ext cx="58548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0" u="none" strike="noStrike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Temperament is the</a:t>
            </a:r>
            <a:r>
              <a:rPr lang="en-US" sz="3600" b="1" i="0" u="none" strike="noStrik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i="0" u="none" strike="noStrike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characteristic combination of bodily, mental and moral qualities</a:t>
            </a:r>
            <a:r>
              <a:rPr lang="en-US" sz="3600" b="1" i="0" u="none" strike="noStrik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i="0" u="none" strike="noStrike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which together constitute</a:t>
            </a:r>
            <a:r>
              <a:rPr lang="en-US" sz="3600" b="1" i="0" u="none" strike="noStrik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i="0" u="none" strike="noStrike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character and disposition of</a:t>
            </a:r>
            <a:r>
              <a:rPr lang="en-US" sz="3600" b="1" i="0" u="none" strike="noStrik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i="0" u="none" strike="noStrike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 individual and predispose him to act and behave</a:t>
            </a:r>
            <a:r>
              <a:rPr lang="en-US" sz="3600" b="1" i="0" u="none" strike="noStrik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i="0" u="none" strike="noStrike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a particular manner.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Body consitutions in TC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CCFDC6"/>
              </a:clrFrom>
              <a:clrTo>
                <a:srgbClr val="CCFD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7" t="1846" r="1947" b="8714"/>
          <a:stretch/>
        </p:blipFill>
        <p:spPr bwMode="auto">
          <a:xfrm>
            <a:off x="387587" y="3586483"/>
            <a:ext cx="2620371" cy="274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t Thin Women Stock Illustrations – 1,469 Fat Thin Women Stock  Illustrations, Vectors &amp; Clipart - Dreamstim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7" y="392907"/>
            <a:ext cx="2642216" cy="30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tes on Moral Qualities | Grade 7 &gt; Civics and Moral Education &gt; Morality  | KULLAB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773" y="1180533"/>
            <a:ext cx="2784143" cy="31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533" y="2266665"/>
            <a:ext cx="11563773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sz="2800" spc="10" dirty="0">
                <a:solidFill>
                  <a:srgbClr val="FFFF00"/>
                </a:solidFill>
                <a:cs typeface="Arial Black"/>
              </a:rPr>
              <a:t>This </a:t>
            </a:r>
            <a:r>
              <a:rPr sz="2800" spc="-5" dirty="0">
                <a:solidFill>
                  <a:srgbClr val="FFFF00"/>
                </a:solidFill>
                <a:cs typeface="Arial Black"/>
              </a:rPr>
              <a:t>temperament </a:t>
            </a:r>
            <a:r>
              <a:rPr sz="2800" spc="-10" dirty="0">
                <a:solidFill>
                  <a:srgbClr val="FFFF00"/>
                </a:solidFill>
                <a:cs typeface="Arial Black"/>
              </a:rPr>
              <a:t>goes </a:t>
            </a:r>
            <a:r>
              <a:rPr sz="2800" spc="-5" dirty="0">
                <a:solidFill>
                  <a:srgbClr val="FFFF00"/>
                </a:solidFill>
                <a:cs typeface="Arial Black"/>
              </a:rPr>
              <a:t>through </a:t>
            </a:r>
            <a:r>
              <a:rPr sz="2800" spc="-15" dirty="0">
                <a:solidFill>
                  <a:srgbClr val="FFFF00"/>
                </a:solidFill>
                <a:cs typeface="Arial Black"/>
              </a:rPr>
              <a:t>life </a:t>
            </a:r>
            <a:r>
              <a:rPr sz="2800" spc="-10" dirty="0">
                <a:solidFill>
                  <a:srgbClr val="FFFF00"/>
                </a:solidFill>
                <a:cs typeface="Arial Black"/>
              </a:rPr>
              <a:t>doing  </a:t>
            </a:r>
            <a:r>
              <a:rPr sz="2800" spc="-5" dirty="0">
                <a:solidFill>
                  <a:srgbClr val="FFFF00"/>
                </a:solidFill>
                <a:cs typeface="Arial Black"/>
              </a:rPr>
              <a:t>as little as possible, </a:t>
            </a:r>
            <a:r>
              <a:rPr sz="2800" dirty="0">
                <a:solidFill>
                  <a:srgbClr val="FFFF00"/>
                </a:solidFill>
                <a:cs typeface="Arial Black"/>
              </a:rPr>
              <a:t>quietly </a:t>
            </a:r>
            <a:r>
              <a:rPr sz="2800" spc="-10" dirty="0">
                <a:solidFill>
                  <a:srgbClr val="FFFF00"/>
                </a:solidFill>
                <a:cs typeface="Arial Black"/>
              </a:rPr>
              <a:t>and </a:t>
            </a:r>
            <a:r>
              <a:rPr sz="2800" spc="-15" dirty="0">
                <a:solidFill>
                  <a:srgbClr val="FFFF00"/>
                </a:solidFill>
                <a:cs typeface="Arial Black"/>
              </a:rPr>
              <a:t>expending  </a:t>
            </a:r>
            <a:r>
              <a:rPr sz="2800" spc="-5" dirty="0">
                <a:solidFill>
                  <a:srgbClr val="FFFF00"/>
                </a:solidFill>
                <a:cs typeface="Arial Black"/>
              </a:rPr>
              <a:t>little </a:t>
            </a:r>
            <a:r>
              <a:rPr sz="2800" spc="-35" dirty="0">
                <a:solidFill>
                  <a:srgbClr val="FFFF00"/>
                </a:solidFill>
                <a:cs typeface="Arial Black"/>
              </a:rPr>
              <a:t>energy. </a:t>
            </a:r>
            <a:r>
              <a:rPr sz="2800" spc="5" dirty="0">
                <a:solidFill>
                  <a:srgbClr val="FFFF00"/>
                </a:solidFill>
                <a:cs typeface="Arial Black"/>
              </a:rPr>
              <a:t>They are </a:t>
            </a:r>
            <a:r>
              <a:rPr sz="2800" spc="-30" dirty="0">
                <a:solidFill>
                  <a:srgbClr val="FFFF00"/>
                </a:solidFill>
                <a:cs typeface="Arial Black"/>
              </a:rPr>
              <a:t>friendly, </a:t>
            </a:r>
            <a:r>
              <a:rPr sz="2800" spc="-15" dirty="0">
                <a:solidFill>
                  <a:srgbClr val="FFFF00"/>
                </a:solidFill>
                <a:cs typeface="Arial Black"/>
              </a:rPr>
              <a:t>patient,  </a:t>
            </a:r>
            <a:r>
              <a:rPr sz="2800" spc="-10" dirty="0">
                <a:solidFill>
                  <a:srgbClr val="FFFF00"/>
                </a:solidFill>
                <a:cs typeface="Arial Black"/>
              </a:rPr>
              <a:t>contented and peaceful people</a:t>
            </a:r>
            <a:r>
              <a:rPr sz="2800" spc="70" dirty="0">
                <a:solidFill>
                  <a:srgbClr val="FFFF00"/>
                </a:solidFill>
                <a:cs typeface="Arial Black"/>
              </a:rPr>
              <a:t> </a:t>
            </a:r>
            <a:r>
              <a:rPr sz="2800" dirty="0" smtClean="0">
                <a:solidFill>
                  <a:srgbClr val="FFFF00"/>
                </a:solidFill>
                <a:cs typeface="Arial Black"/>
              </a:rPr>
              <a:t>rightly</a:t>
            </a:r>
            <a:r>
              <a:rPr lang="en-US" sz="2800" dirty="0" smtClean="0">
                <a:solidFill>
                  <a:srgbClr val="FFFF00"/>
                </a:solidFill>
                <a:cs typeface="Arial Black"/>
              </a:rPr>
              <a:t> </a:t>
            </a:r>
            <a:r>
              <a:rPr sz="2800" spc="-20" dirty="0" smtClean="0">
                <a:solidFill>
                  <a:srgbClr val="FFFF00"/>
                </a:solidFill>
                <a:cs typeface="Arial Black"/>
              </a:rPr>
              <a:t>known </a:t>
            </a:r>
            <a:r>
              <a:rPr sz="2800" spc="-5" dirty="0">
                <a:solidFill>
                  <a:srgbClr val="FFFF00"/>
                </a:solidFill>
                <a:cs typeface="Arial Black"/>
              </a:rPr>
              <a:t>as </a:t>
            </a:r>
            <a:r>
              <a:rPr sz="2800" spc="-15" dirty="0">
                <a:solidFill>
                  <a:srgbClr val="FFFF00"/>
                </a:solidFill>
                <a:cs typeface="Arial Black"/>
              </a:rPr>
              <a:t>“couch</a:t>
            </a:r>
            <a:r>
              <a:rPr sz="2800" spc="20" dirty="0">
                <a:solidFill>
                  <a:srgbClr val="FFFF00"/>
                </a:solidFill>
                <a:cs typeface="Arial Black"/>
              </a:rPr>
              <a:t> </a:t>
            </a:r>
            <a:r>
              <a:rPr sz="2800" spc="-15" dirty="0">
                <a:solidFill>
                  <a:srgbClr val="FFFF00"/>
                </a:solidFill>
                <a:cs typeface="Arial Black"/>
              </a:rPr>
              <a:t>potatoes”.</a:t>
            </a:r>
            <a:endParaRPr sz="2800" dirty="0">
              <a:solidFill>
                <a:srgbClr val="FFFF00"/>
              </a:solidFill>
              <a:cs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9547" y="746794"/>
            <a:ext cx="6901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PHLEGMATIC TEMPERAMENT</a:t>
            </a:r>
          </a:p>
        </p:txBody>
      </p:sp>
    </p:spTree>
    <p:extLst>
      <p:ext uri="{BB962C8B-B14F-4D97-AF65-F5344CB8AC3E}">
        <p14:creationId xmlns:p14="http://schemas.microsoft.com/office/powerpoint/2010/main" val="4910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150" y="298538"/>
            <a:ext cx="9207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NOTHING RUFFLES THEIR</a:t>
            </a:r>
            <a:r>
              <a:rPr lang="en-US" sz="4000" b="1" i="0" u="none" strike="noStrike" dirty="0" smtClean="0">
                <a:solidFill>
                  <a:srgbClr val="FF9999"/>
                </a:solidFill>
              </a:rPr>
              <a:t> </a:t>
            </a:r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FEATHERS</a:t>
            </a:r>
          </a:p>
          <a:p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WELL BALANCED</a:t>
            </a:r>
          </a:p>
          <a:p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CONSISTENT WITH LIFE</a:t>
            </a:r>
          </a:p>
          <a:p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DEPENDABLE, EASY GOING</a:t>
            </a:r>
          </a:p>
          <a:p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COMPOSED AND THOUGHTFUL</a:t>
            </a:r>
          </a:p>
          <a:p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CONTENT, PATIENT</a:t>
            </a:r>
            <a:endParaRPr lang="en-US" sz="4000" dirty="0">
              <a:solidFill>
                <a:srgbClr val="FF9999"/>
              </a:solidFill>
            </a:endParaRPr>
          </a:p>
        </p:txBody>
      </p:sp>
      <p:pic>
        <p:nvPicPr>
          <p:cNvPr id="25602" name="Picture 2" descr="I Can Balance Myself – soul n spir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015" y="272099"/>
            <a:ext cx="2792340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>
            <a:off x="10003808" y="3438379"/>
            <a:ext cx="1948597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68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9569" y="759376"/>
            <a:ext cx="810222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i="0" u="none" strike="noStrike" baseline="0" dirty="0" smtClean="0">
                <a:solidFill>
                  <a:srgbClr val="FF9999"/>
                </a:solidFill>
              </a:rPr>
              <a:t>WEAKNESSES</a:t>
            </a:r>
          </a:p>
          <a:p>
            <a:r>
              <a:rPr lang="en-US" sz="3200" i="0" u="none" strike="noStrike" baseline="0" dirty="0" smtClean="0">
                <a:solidFill>
                  <a:srgbClr val="FF9999"/>
                </a:solidFill>
              </a:rPr>
              <a:t>Couch Potatoes</a:t>
            </a:r>
          </a:p>
          <a:p>
            <a:r>
              <a:rPr lang="en-US" sz="3200" i="0" u="none" strike="noStrike" baseline="0" dirty="0" smtClean="0">
                <a:solidFill>
                  <a:srgbClr val="FF9999"/>
                </a:solidFill>
              </a:rPr>
              <a:t>Lazy, Indolent</a:t>
            </a:r>
          </a:p>
          <a:p>
            <a:r>
              <a:rPr lang="en-US" sz="3200" i="0" u="none" strike="noStrike" baseline="0" dirty="0" smtClean="0">
                <a:solidFill>
                  <a:srgbClr val="FF9999"/>
                </a:solidFill>
              </a:rPr>
              <a:t>Neglect their Duties</a:t>
            </a:r>
          </a:p>
          <a:p>
            <a:r>
              <a:rPr lang="en-US" sz="3200" i="0" u="none" strike="noStrike" baseline="0" dirty="0" smtClean="0">
                <a:solidFill>
                  <a:srgbClr val="FF9999"/>
                </a:solidFill>
              </a:rPr>
              <a:t>Indecisive,</a:t>
            </a:r>
            <a:r>
              <a:rPr lang="en-US" sz="3200" i="0" u="none" strike="noStrike" dirty="0" smtClean="0">
                <a:solidFill>
                  <a:srgbClr val="FF9999"/>
                </a:solidFill>
              </a:rPr>
              <a:t> </a:t>
            </a:r>
            <a:r>
              <a:rPr lang="en-US" sz="3200" i="0" u="none" strike="noStrike" baseline="0" dirty="0" smtClean="0">
                <a:solidFill>
                  <a:srgbClr val="FF9999"/>
                </a:solidFill>
              </a:rPr>
              <a:t>Procrastinator</a:t>
            </a:r>
          </a:p>
          <a:p>
            <a:r>
              <a:rPr lang="en-US" sz="3200" i="0" u="none" strike="noStrike" baseline="0" dirty="0" smtClean="0">
                <a:solidFill>
                  <a:srgbClr val="FF9999"/>
                </a:solidFill>
              </a:rPr>
              <a:t>No Ambition: Does not</a:t>
            </a:r>
            <a:r>
              <a:rPr lang="en-US" sz="3200" i="0" u="none" strike="noStrike" dirty="0" smtClean="0">
                <a:solidFill>
                  <a:srgbClr val="FF9999"/>
                </a:solidFill>
              </a:rPr>
              <a:t> </a:t>
            </a:r>
            <a:r>
              <a:rPr lang="en-US" sz="3200" i="0" u="none" strike="noStrike" baseline="0" dirty="0" smtClean="0">
                <a:solidFill>
                  <a:srgbClr val="FF9999"/>
                </a:solidFill>
              </a:rPr>
              <a:t>Aspire</a:t>
            </a:r>
          </a:p>
          <a:p>
            <a:r>
              <a:rPr lang="en-US" sz="3200" i="0" u="none" strike="noStrike" baseline="0" dirty="0" smtClean="0">
                <a:solidFill>
                  <a:srgbClr val="FF9999"/>
                </a:solidFill>
              </a:rPr>
              <a:t>TEND to be Observer</a:t>
            </a:r>
            <a:endParaRPr lang="en-US" sz="3200" dirty="0">
              <a:solidFill>
                <a:srgbClr val="FF9999"/>
              </a:solidFill>
            </a:endParaRPr>
          </a:p>
        </p:txBody>
      </p:sp>
      <p:pic>
        <p:nvPicPr>
          <p:cNvPr id="26628" name="Picture 4" descr="Cartoon of couch potato character relaxing on a couch while eating a slice  of pizza with cold can of..., Stock Vector, Vector And Low Budget Royalty  Free Image. Pic. ESY-027159412 | agefoto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4" y="577671"/>
            <a:ext cx="2655864" cy="57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Lazy Cartoon Stock Photos And Images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122" y="478299"/>
            <a:ext cx="231467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2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457200"/>
            <a:ext cx="9665545" cy="5770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3200" spc="25" dirty="0">
                <a:latin typeface="Arial Black"/>
                <a:cs typeface="Arial Black"/>
              </a:rPr>
              <a:t>The </a:t>
            </a:r>
            <a:r>
              <a:rPr sz="3200" spc="-15" dirty="0">
                <a:latin typeface="Arial Black"/>
                <a:cs typeface="Arial Black"/>
              </a:rPr>
              <a:t>following </a:t>
            </a:r>
            <a:r>
              <a:rPr sz="3200" spc="-10" dirty="0">
                <a:latin typeface="Arial Black"/>
                <a:cs typeface="Arial Black"/>
              </a:rPr>
              <a:t>Rubrics</a:t>
            </a:r>
            <a:r>
              <a:rPr sz="3200" spc="-65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describe  Phlegmatic</a:t>
            </a:r>
            <a:r>
              <a:rPr sz="3200" spc="-30" dirty="0">
                <a:latin typeface="Arial Black"/>
                <a:cs typeface="Arial Black"/>
              </a:rPr>
              <a:t> </a:t>
            </a:r>
            <a:r>
              <a:rPr sz="3200" spc="5" dirty="0">
                <a:latin typeface="Arial Black"/>
                <a:cs typeface="Arial Black"/>
              </a:rPr>
              <a:t>temperament:</a:t>
            </a:r>
            <a:endParaRPr sz="32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8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Mildness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Arial"/>
                <a:cs typeface="Arial"/>
              </a:rPr>
              <a:t>Timidity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Bashful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Irresolute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Indolent, </a:t>
            </a:r>
            <a:r>
              <a:rPr sz="3200" dirty="0">
                <a:latin typeface="Arial"/>
                <a:cs typeface="Arial"/>
              </a:rPr>
              <a:t>averse to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work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Dull,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sluggish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Confidence-want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Ailments from: Mental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20771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788" y="609955"/>
            <a:ext cx="5333153" cy="417357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Inhibition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Quiet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disposition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Undertaking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nothing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Postponing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Insecurity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Confidence-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want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……etc</a:t>
            </a:r>
          </a:p>
        </p:txBody>
      </p:sp>
    </p:spTree>
    <p:extLst>
      <p:ext uri="{BB962C8B-B14F-4D97-AF65-F5344CB8AC3E}">
        <p14:creationId xmlns:p14="http://schemas.microsoft.com/office/powerpoint/2010/main" val="37690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9934" y="452888"/>
            <a:ext cx="9721767" cy="3032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sz="3200" b="1" spc="-10" dirty="0">
                <a:cs typeface="Times New Roman" pitchFamily="18" charset="0"/>
              </a:rPr>
              <a:t>Remedies </a:t>
            </a:r>
            <a:r>
              <a:rPr sz="3200" b="1" spc="-25" dirty="0" smtClean="0">
                <a:cs typeface="Times New Roman" pitchFamily="18" charset="0"/>
              </a:rPr>
              <a:t>like</a:t>
            </a:r>
            <a:endParaRPr lang="en-US" sz="3200" b="1" spc="-25" dirty="0" smtClean="0"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 smtClean="0">
                <a:cs typeface="Times New Roman" pitchFamily="18" charset="0"/>
              </a:rPr>
              <a:t>Calc</a:t>
            </a:r>
            <a:r>
              <a:rPr sz="3200" dirty="0" smtClean="0">
                <a:cs typeface="Times New Roman" pitchFamily="18" charset="0"/>
              </a:rPr>
              <a:t> </a:t>
            </a:r>
            <a:r>
              <a:rPr sz="3200" dirty="0">
                <a:cs typeface="Times New Roman" pitchFamily="18" charset="0"/>
              </a:rPr>
              <a:t>carb, </a:t>
            </a:r>
            <a:endParaRPr lang="en-US" sz="3200" dirty="0" smtClean="0"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30" dirty="0" err="1" smtClean="0">
                <a:cs typeface="Times New Roman" pitchFamily="18" charset="0"/>
              </a:rPr>
              <a:t>Baryta</a:t>
            </a:r>
            <a:r>
              <a:rPr sz="3200" spc="-80" dirty="0" smtClean="0">
                <a:cs typeface="Times New Roman" pitchFamily="18" charset="0"/>
              </a:rPr>
              <a:t> </a:t>
            </a:r>
            <a:r>
              <a:rPr sz="3200" dirty="0">
                <a:cs typeface="Times New Roman" pitchFamily="18" charset="0"/>
              </a:rPr>
              <a:t>carb  </a:t>
            </a:r>
            <a:endParaRPr lang="en-US" sz="3200" dirty="0" smtClean="0"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dirty="0" err="1" smtClean="0">
                <a:cs typeface="Times New Roman" pitchFamily="18" charset="0"/>
              </a:rPr>
              <a:t>P</a:t>
            </a:r>
            <a:r>
              <a:rPr sz="3200" dirty="0" err="1" smtClean="0">
                <a:cs typeface="Times New Roman" pitchFamily="18" charset="0"/>
              </a:rPr>
              <a:t>uls</a:t>
            </a:r>
            <a:endParaRPr lang="en-US" sz="3200" dirty="0" smtClean="0"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3200" dirty="0" smtClean="0"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endParaRPr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251" y="503549"/>
            <a:ext cx="1177801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0" i="0" u="none" strike="noStrike" baseline="0" dirty="0" smtClean="0">
                <a:solidFill>
                  <a:srgbClr val="FF9999"/>
                </a:solidFill>
              </a:rPr>
              <a:t>RECOGNITION TRIO</a:t>
            </a:r>
          </a:p>
          <a:p>
            <a:r>
              <a:rPr lang="en-US" sz="2800" b="0" i="0" u="none" strike="noStrike" baseline="0" dirty="0" smtClean="0">
                <a:solidFill>
                  <a:srgbClr val="FF9999"/>
                </a:solidFill>
              </a:rPr>
              <a:t> </a:t>
            </a:r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SANGUINE</a:t>
            </a:r>
            <a:r>
              <a:rPr lang="en-US" sz="4000" b="0" i="0" u="none" strike="noStrike" baseline="0" dirty="0" smtClean="0">
                <a:solidFill>
                  <a:srgbClr val="FF9999"/>
                </a:solidFill>
              </a:rPr>
              <a:t>: </a:t>
            </a:r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Extrovert, Optimistic,</a:t>
            </a:r>
            <a:r>
              <a:rPr lang="en-US" sz="4000" b="1" i="0" u="none" strike="noStrike" dirty="0" smtClean="0">
                <a:solidFill>
                  <a:srgbClr val="FF9999"/>
                </a:solidFill>
              </a:rPr>
              <a:t> </a:t>
            </a:r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Talker</a:t>
            </a:r>
          </a:p>
          <a:p>
            <a:r>
              <a:rPr lang="en-US" sz="2800" b="0" i="0" u="none" strike="noStrike" baseline="0" dirty="0" smtClean="0">
                <a:solidFill>
                  <a:srgbClr val="FF9999"/>
                </a:solidFill>
              </a:rPr>
              <a:t> </a:t>
            </a:r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CHOLERIC: Extrovert, Optimistic,</a:t>
            </a:r>
            <a:r>
              <a:rPr lang="en-US" sz="4000" b="1" i="0" u="none" strike="noStrike" dirty="0" smtClean="0">
                <a:solidFill>
                  <a:srgbClr val="FF9999"/>
                </a:solidFill>
              </a:rPr>
              <a:t> </a:t>
            </a:r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Doer</a:t>
            </a:r>
          </a:p>
          <a:p>
            <a:r>
              <a:rPr lang="en-US" sz="2800" b="0" i="0" u="none" strike="noStrike" baseline="0" dirty="0" smtClean="0">
                <a:solidFill>
                  <a:srgbClr val="FF9999"/>
                </a:solidFill>
              </a:rPr>
              <a:t> </a:t>
            </a:r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MELANCHOLIC: Introvert,</a:t>
            </a:r>
            <a:r>
              <a:rPr lang="en-US" sz="4000" b="1" i="0" u="none" strike="noStrike" dirty="0" smtClean="0">
                <a:solidFill>
                  <a:srgbClr val="FF9999"/>
                </a:solidFill>
              </a:rPr>
              <a:t> </a:t>
            </a:r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Pessimist, Thinker</a:t>
            </a:r>
          </a:p>
          <a:p>
            <a:r>
              <a:rPr lang="en-US" sz="2800" b="0" i="0" u="none" strike="noStrike" baseline="0" dirty="0" smtClean="0">
                <a:solidFill>
                  <a:srgbClr val="FF9999"/>
                </a:solidFill>
              </a:rPr>
              <a:t> </a:t>
            </a:r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PHLEGMATIC: Introvert,</a:t>
            </a:r>
            <a:r>
              <a:rPr lang="en-US" sz="4000" b="1" i="0" u="none" strike="noStrike" dirty="0" smtClean="0">
                <a:solidFill>
                  <a:srgbClr val="FF9999"/>
                </a:solidFill>
              </a:rPr>
              <a:t> </a:t>
            </a:r>
            <a:r>
              <a:rPr lang="en-US" sz="4000" b="1" i="0" u="none" strike="noStrike" baseline="0" dirty="0" smtClean="0">
                <a:solidFill>
                  <a:srgbClr val="FF9999"/>
                </a:solidFill>
              </a:rPr>
              <a:t>Pessimist, Watcher</a:t>
            </a:r>
            <a:endParaRPr lang="en-US" sz="4000" dirty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2215" y="751513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0" i="0" u="none" strike="noStrike" baseline="0" dirty="0" smtClean="0">
                <a:solidFill>
                  <a:srgbClr val="FFFF00"/>
                </a:solidFill>
              </a:rPr>
              <a:t>ADDITIONAL</a:t>
            </a:r>
          </a:p>
          <a:p>
            <a:pPr algn="ctr"/>
            <a:r>
              <a:rPr lang="en-US" sz="6000" b="0" i="0" u="none" strike="noStrike" baseline="0" dirty="0" smtClean="0">
                <a:solidFill>
                  <a:srgbClr val="FFFF00"/>
                </a:solidFill>
              </a:rPr>
              <a:t>TYPES OF</a:t>
            </a:r>
          </a:p>
          <a:p>
            <a:pPr algn="ctr"/>
            <a:r>
              <a:rPr lang="en-US" sz="6000" b="0" i="0" u="none" strike="noStrike" baseline="0" dirty="0" smtClean="0">
                <a:solidFill>
                  <a:srgbClr val="FFFF00"/>
                </a:solidFill>
              </a:rPr>
              <a:t>TEMPERAMENTS</a:t>
            </a:r>
          </a:p>
          <a:p>
            <a:pPr algn="ctr"/>
            <a:r>
              <a:rPr lang="en-US" sz="3200" b="0" i="0" u="none" strike="noStrike" baseline="0" dirty="0" smtClean="0">
                <a:solidFill>
                  <a:srgbClr val="FFFF00"/>
                </a:solidFill>
              </a:rPr>
              <a:t>(Specific to Homeopathic Literatures)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512" y="2325891"/>
            <a:ext cx="10536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spc="25" dirty="0" smtClean="0"/>
              <a:t>The </a:t>
            </a:r>
            <a:r>
              <a:rPr lang="en-US" sz="4000" spc="10" dirty="0" smtClean="0"/>
              <a:t>nervous </a:t>
            </a:r>
            <a:r>
              <a:rPr lang="en-US" sz="4000" spc="5" dirty="0" smtClean="0"/>
              <a:t>temperament </a:t>
            </a:r>
            <a:r>
              <a:rPr lang="en-US" sz="4000" spc="-5" dirty="0" smtClean="0"/>
              <a:t>is  </a:t>
            </a:r>
            <a:r>
              <a:rPr lang="en-US" sz="4000" spc="10" dirty="0" smtClean="0"/>
              <a:t>generally worried </a:t>
            </a:r>
            <a:r>
              <a:rPr lang="en-US" sz="4000" spc="5" dirty="0" smtClean="0"/>
              <a:t>about </a:t>
            </a:r>
            <a:r>
              <a:rPr lang="en-US" sz="4000" dirty="0" smtClean="0"/>
              <a:t>day to day  </a:t>
            </a:r>
            <a:r>
              <a:rPr lang="en-US" sz="4000" spc="-5" dirty="0" smtClean="0"/>
              <a:t>issues </a:t>
            </a:r>
            <a:r>
              <a:rPr lang="en-US" sz="4000" dirty="0" smtClean="0"/>
              <a:t>and treats every </a:t>
            </a:r>
            <a:r>
              <a:rPr lang="en-US" sz="4000" spc="5" dirty="0" smtClean="0"/>
              <a:t>problem</a:t>
            </a:r>
            <a:r>
              <a:rPr lang="en-US" sz="4000" spc="-70" dirty="0" smtClean="0"/>
              <a:t> </a:t>
            </a:r>
            <a:r>
              <a:rPr lang="en-US" sz="4000" spc="-30" dirty="0" smtClean="0"/>
              <a:t>like  </a:t>
            </a:r>
            <a:r>
              <a:rPr lang="en-US" sz="4000" dirty="0" smtClean="0"/>
              <a:t>a </a:t>
            </a:r>
            <a:r>
              <a:rPr lang="en-US" sz="4000" spc="-10" dirty="0" smtClean="0"/>
              <a:t>matter </a:t>
            </a:r>
            <a:r>
              <a:rPr lang="en-US" sz="4000" dirty="0" smtClean="0"/>
              <a:t>of </a:t>
            </a:r>
            <a:r>
              <a:rPr lang="en-US" sz="4000" spc="-15" dirty="0" smtClean="0"/>
              <a:t>life </a:t>
            </a:r>
            <a:r>
              <a:rPr lang="en-US" sz="4000" dirty="0" smtClean="0"/>
              <a:t>and</a:t>
            </a:r>
            <a:r>
              <a:rPr lang="en-US" sz="4000" spc="145" dirty="0" smtClean="0"/>
              <a:t> </a:t>
            </a:r>
            <a:r>
              <a:rPr lang="en-US" sz="4000" spc="-10" dirty="0" smtClean="0"/>
              <a:t>death.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348206" y="678554"/>
            <a:ext cx="75046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NERVOUS</a:t>
            </a:r>
            <a:r>
              <a:rPr lang="en-US" sz="4800" b="1" i="0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TEMPERAMENT</a:t>
            </a:r>
          </a:p>
        </p:txBody>
      </p:sp>
    </p:spTree>
    <p:extLst>
      <p:ext uri="{BB962C8B-B14F-4D97-AF65-F5344CB8AC3E}">
        <p14:creationId xmlns:p14="http://schemas.microsoft.com/office/powerpoint/2010/main" val="31300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8190" y="449520"/>
            <a:ext cx="85389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NERVOUS</a:t>
            </a:r>
            <a:r>
              <a:rPr lang="en-US" sz="4800" b="1" i="0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TEMPERAMENT</a:t>
            </a:r>
          </a:p>
          <a:p>
            <a:r>
              <a:rPr lang="en-US" sz="2000" b="0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 </a:t>
            </a:r>
            <a:r>
              <a:rPr lang="en-US" sz="3200" b="1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Excitable, Apprehensive</a:t>
            </a:r>
          </a:p>
          <a:p>
            <a:r>
              <a:rPr lang="en-US" sz="2000" b="0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 </a:t>
            </a:r>
            <a:r>
              <a:rPr lang="en-US" sz="3200" b="1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Studious, Inventive, Subtle</a:t>
            </a:r>
          </a:p>
          <a:p>
            <a:r>
              <a:rPr lang="en-US" sz="2000" b="0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 </a:t>
            </a:r>
            <a:r>
              <a:rPr lang="en-US" sz="3200" b="1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Great Susceptibility of</a:t>
            </a:r>
            <a:r>
              <a:rPr lang="en-US" sz="3200" b="1" i="0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Mental Impressions</a:t>
            </a:r>
          </a:p>
          <a:p>
            <a:r>
              <a:rPr lang="en-US" sz="2000" b="0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 </a:t>
            </a:r>
            <a:r>
              <a:rPr lang="en-US" sz="3200" b="1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Bipolar Moods</a:t>
            </a:r>
          </a:p>
          <a:p>
            <a:r>
              <a:rPr lang="en-US" sz="2000" b="0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 </a:t>
            </a:r>
            <a:r>
              <a:rPr lang="en-US" sz="3200" b="1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Starts easily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bject 2"/>
          <p:cNvSpPr/>
          <p:nvPr/>
        </p:nvSpPr>
        <p:spPr>
          <a:xfrm>
            <a:off x="0" y="3742728"/>
            <a:ext cx="3261815" cy="3115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57665" y="3185317"/>
            <a:ext cx="3657600" cy="3438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2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8364" y="2614516"/>
            <a:ext cx="906211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200" b="1" i="0" u="none" strike="noStrike" baseline="0" dirty="0" smtClean="0">
                <a:latin typeface="Monotype Corsiva" panose="03010101010201010101" pitchFamily="66" charset="0"/>
              </a:rPr>
              <a:t>EVOLUTION </a:t>
            </a:r>
          </a:p>
          <a:p>
            <a:pPr algn="ctr"/>
            <a:r>
              <a:rPr lang="en-US" sz="9200" b="1" i="0" u="none" strike="noStrike" baseline="0" dirty="0" smtClean="0">
                <a:latin typeface="Monotype Corsiva" panose="03010101010201010101" pitchFamily="66" charset="0"/>
              </a:rPr>
              <a:t>OF</a:t>
            </a:r>
          </a:p>
          <a:p>
            <a:pPr algn="ctr"/>
            <a:r>
              <a:rPr lang="en-US" sz="9200" b="1" i="0" u="none" strike="noStrike" baseline="0" dirty="0" smtClean="0">
                <a:latin typeface="Monotype Corsiva" panose="03010101010201010101" pitchFamily="66" charset="0"/>
              </a:rPr>
              <a:t>TEMPERAMENTS</a:t>
            </a:r>
            <a:endParaRPr lang="en-US" sz="9200" b="1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Creationism in classroom causes concern – the Southerner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59" y="348987"/>
            <a:ext cx="5753906" cy="22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11401214" cy="6365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3200" spc="25" dirty="0">
                <a:latin typeface="Arial Black"/>
                <a:cs typeface="Arial Black"/>
              </a:rPr>
              <a:t>The </a:t>
            </a:r>
            <a:r>
              <a:rPr sz="3200" spc="-15" dirty="0">
                <a:latin typeface="Arial Black"/>
                <a:cs typeface="Arial Black"/>
              </a:rPr>
              <a:t>following </a:t>
            </a:r>
            <a:r>
              <a:rPr sz="3200" spc="-10" dirty="0">
                <a:latin typeface="Arial Black"/>
                <a:cs typeface="Arial Black"/>
              </a:rPr>
              <a:t>Rubrics</a:t>
            </a:r>
            <a:r>
              <a:rPr sz="3200" spc="-65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describe </a:t>
            </a:r>
            <a:r>
              <a:rPr sz="3200" spc="15" dirty="0" smtClean="0">
                <a:latin typeface="Arial Black"/>
                <a:cs typeface="Arial Black"/>
              </a:rPr>
              <a:t>nervous</a:t>
            </a:r>
            <a:endParaRPr lang="en-US" sz="3200" spc="15" dirty="0" smtClean="0">
              <a:latin typeface="Arial Black"/>
              <a:cs typeface="Arial Black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3200" spc="5" dirty="0" smtClean="0">
                <a:latin typeface="Arial Black"/>
                <a:cs typeface="Arial Black"/>
              </a:rPr>
              <a:t>temperament</a:t>
            </a:r>
            <a:r>
              <a:rPr sz="3200" spc="5" dirty="0">
                <a:latin typeface="Arial Black"/>
                <a:cs typeface="Arial Black"/>
              </a:rPr>
              <a:t>:</a:t>
            </a:r>
            <a:endParaRPr sz="32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8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A/F</a:t>
            </a:r>
            <a:r>
              <a:rPr sz="3200" spc="-5" dirty="0">
                <a:latin typeface="Arial"/>
                <a:cs typeface="Arial"/>
              </a:rPr>
              <a:t> anticipation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Confidence </a:t>
            </a:r>
            <a:r>
              <a:rPr sz="3200" dirty="0">
                <a:latin typeface="Arial"/>
                <a:cs typeface="Arial"/>
              </a:rPr>
              <a:t>want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Confusion of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mind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Hurry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Impatience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Hypochondriasis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Fears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Pessimistic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Anxiety </a:t>
            </a:r>
            <a:r>
              <a:rPr sz="3200" spc="-10" dirty="0">
                <a:latin typeface="Arial"/>
                <a:cs typeface="Arial"/>
              </a:rPr>
              <a:t>about </a:t>
            </a:r>
            <a:r>
              <a:rPr sz="3200" spc="-40" dirty="0">
                <a:latin typeface="Arial"/>
                <a:cs typeface="Arial"/>
              </a:rPr>
              <a:t>family,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health…etc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6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0013" y="894470"/>
            <a:ext cx="6200280" cy="20217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Remedies </a:t>
            </a:r>
            <a:r>
              <a:rPr sz="3200" spc="-30" dirty="0" smtClean="0">
                <a:latin typeface="Times New Roman" pitchFamily="18" charset="0"/>
                <a:cs typeface="Times New Roman" pitchFamily="18" charset="0"/>
              </a:rPr>
              <a:t>like</a:t>
            </a:r>
            <a:endParaRPr lang="en-US" sz="3200" spc="-3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30" dirty="0">
                <a:latin typeface="Times New Roman" pitchFamily="18" charset="0"/>
                <a:cs typeface="Times New Roman" pitchFamily="18" charset="0"/>
              </a:rPr>
              <a:t>Arg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nit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Gels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30" dirty="0" err="1" smtClean="0">
                <a:latin typeface="Times New Roman" pitchFamily="18" charset="0"/>
                <a:cs typeface="Times New Roman" pitchFamily="18" charset="0"/>
              </a:rPr>
              <a:t>Ars</a:t>
            </a:r>
            <a:r>
              <a:rPr lang="en-US" sz="3200" spc="-1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alb</a:t>
            </a:r>
            <a:endParaRPr sz="32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432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796473" y="650449"/>
            <a:ext cx="10695940" cy="357918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69"/>
              </a:spcBef>
            </a:pPr>
            <a:r>
              <a:rPr sz="3200" b="1" spc="-5" dirty="0">
                <a:solidFill>
                  <a:srgbClr val="FFFF00"/>
                </a:solidFill>
                <a:cs typeface="Calibri"/>
              </a:rPr>
              <a:t>The </a:t>
            </a:r>
            <a:r>
              <a:rPr sz="3200" b="1" spc="-10" dirty="0">
                <a:solidFill>
                  <a:srgbClr val="FFFF00"/>
                </a:solidFill>
                <a:cs typeface="Calibri"/>
              </a:rPr>
              <a:t>Knowledge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of </a:t>
            </a:r>
            <a:r>
              <a:rPr sz="3200" b="1" spc="-35" dirty="0">
                <a:solidFill>
                  <a:srgbClr val="FFFF00"/>
                </a:solidFill>
                <a:cs typeface="Calibri"/>
              </a:rPr>
              <a:t>Temperaments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is </a:t>
            </a:r>
            <a:r>
              <a:rPr sz="3200" b="1" spc="-10" dirty="0">
                <a:solidFill>
                  <a:srgbClr val="FFFF00"/>
                </a:solidFill>
                <a:cs typeface="Calibri"/>
              </a:rPr>
              <a:t>vital</a:t>
            </a:r>
            <a:r>
              <a:rPr sz="3200" b="1" spc="-35" dirty="0">
                <a:solidFill>
                  <a:srgbClr val="FFFF00"/>
                </a:solidFill>
                <a:cs typeface="Calibri"/>
              </a:rPr>
              <a:t> </a:t>
            </a:r>
            <a:r>
              <a:rPr sz="3200" b="1" spc="-15" dirty="0">
                <a:solidFill>
                  <a:srgbClr val="FFFF00"/>
                </a:solidFill>
                <a:cs typeface="Calibri"/>
              </a:rPr>
              <a:t>for:</a:t>
            </a:r>
            <a:endParaRPr sz="3200" dirty="0">
              <a:solidFill>
                <a:srgbClr val="FFFF00"/>
              </a:solidFill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FFFF00"/>
                </a:solidFill>
                <a:cs typeface="Calibri"/>
              </a:rPr>
              <a:t>Understanding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the </a:t>
            </a:r>
            <a:r>
              <a:rPr sz="3200" b="1" spc="-20" dirty="0">
                <a:solidFill>
                  <a:srgbClr val="FFFF00"/>
                </a:solidFill>
                <a:cs typeface="Calibri"/>
              </a:rPr>
              <a:t>Patient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and the </a:t>
            </a:r>
            <a:r>
              <a:rPr sz="3200" b="1" spc="-10" dirty="0">
                <a:solidFill>
                  <a:srgbClr val="FFFF00"/>
                </a:solidFill>
                <a:cs typeface="Calibri"/>
              </a:rPr>
              <a:t>portrait</a:t>
            </a:r>
            <a:r>
              <a:rPr sz="3200" b="1" spc="-100" dirty="0">
                <a:solidFill>
                  <a:srgbClr val="FFFF00"/>
                </a:solidFill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of  Medicine</a:t>
            </a:r>
            <a:endParaRPr sz="3200" dirty="0">
              <a:solidFill>
                <a:srgbClr val="FFFF00"/>
              </a:solidFill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00"/>
                </a:solidFill>
                <a:cs typeface="Calibri"/>
              </a:rPr>
              <a:t>Constructing the</a:t>
            </a:r>
            <a:r>
              <a:rPr sz="3200" b="1" spc="-35" dirty="0">
                <a:solidFill>
                  <a:srgbClr val="FFFF00"/>
                </a:solidFill>
                <a:cs typeface="Calibri"/>
              </a:rPr>
              <a:t> </a:t>
            </a:r>
            <a:r>
              <a:rPr sz="3200" b="1" spc="-40" dirty="0">
                <a:solidFill>
                  <a:srgbClr val="FFFF00"/>
                </a:solidFill>
                <a:cs typeface="Calibri"/>
              </a:rPr>
              <a:t>Totality</a:t>
            </a:r>
            <a:endParaRPr sz="3200" dirty="0">
              <a:solidFill>
                <a:srgbClr val="FFFF00"/>
              </a:solidFill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00"/>
                </a:solidFill>
                <a:cs typeface="Calibri"/>
              </a:rPr>
              <a:t>Selecting a</a:t>
            </a:r>
            <a:r>
              <a:rPr sz="3200" b="1" spc="-45" dirty="0">
                <a:solidFill>
                  <a:srgbClr val="FFFF00"/>
                </a:solidFill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Similimum</a:t>
            </a:r>
            <a:endParaRPr sz="3200" dirty="0">
              <a:solidFill>
                <a:srgbClr val="FFFF00"/>
              </a:solidFill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00"/>
                </a:solidFill>
                <a:cs typeface="Calibri"/>
              </a:rPr>
              <a:t>Deciding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the </a:t>
            </a:r>
            <a:r>
              <a:rPr sz="3200" b="1" spc="-10" dirty="0">
                <a:solidFill>
                  <a:srgbClr val="FFFF00"/>
                </a:solidFill>
                <a:cs typeface="Calibri"/>
              </a:rPr>
              <a:t>Course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of</a:t>
            </a:r>
            <a:r>
              <a:rPr sz="3200" b="1" spc="-20" dirty="0">
                <a:solidFill>
                  <a:srgbClr val="FFFF00"/>
                </a:solidFill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Action</a:t>
            </a:r>
            <a:endParaRPr sz="3200" dirty="0">
              <a:solidFill>
                <a:srgbClr val="FFFF00"/>
              </a:solidFill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00"/>
                </a:solidFill>
                <a:cs typeface="Calibri"/>
              </a:rPr>
              <a:t>Establishing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a </a:t>
            </a:r>
            <a:r>
              <a:rPr sz="3200" b="1" spc="-10" dirty="0">
                <a:solidFill>
                  <a:srgbClr val="FFFF00"/>
                </a:solidFill>
                <a:cs typeface="Calibri"/>
              </a:rPr>
              <a:t>Complete</a:t>
            </a:r>
            <a:r>
              <a:rPr sz="3200" b="1" spc="-65" dirty="0">
                <a:solidFill>
                  <a:srgbClr val="FFFF00"/>
                </a:solidFill>
                <a:cs typeface="Calibri"/>
              </a:rPr>
              <a:t> </a:t>
            </a:r>
            <a:r>
              <a:rPr sz="3200" b="1" spc="-15" dirty="0">
                <a:solidFill>
                  <a:srgbClr val="FFFF00"/>
                </a:solidFill>
                <a:cs typeface="Calibri"/>
              </a:rPr>
              <a:t>Cure</a:t>
            </a:r>
            <a:endParaRPr sz="3200" dirty="0">
              <a:solidFill>
                <a:srgbClr val="FFFF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0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051" y="1869744"/>
            <a:ext cx="809548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Algerian" panose="04020705040A02060702" pitchFamily="82" charset="0"/>
              </a:rPr>
              <a:t>Thank you</a:t>
            </a:r>
            <a:endParaRPr lang="en-US" sz="115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0470" y="378304"/>
            <a:ext cx="74024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 u="none" strike="noStrike" baseline="0" dirty="0" smtClean="0">
                <a:solidFill>
                  <a:schemeClr val="tx1">
                    <a:lumMod val="85000"/>
                  </a:schemeClr>
                </a:solidFill>
                <a:latin typeface="Monotype Corsiva" panose="03010101010201010101" pitchFamily="66" charset="0"/>
              </a:rPr>
              <a:t>HIPPOCRATES’ HUMORISM</a:t>
            </a:r>
            <a:endParaRPr lang="en-US" sz="4800" b="1" dirty="0">
              <a:solidFill>
                <a:schemeClr val="tx1">
                  <a:lumMod val="8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55" y="1482256"/>
            <a:ext cx="5279631" cy="4495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2263" y="1482256"/>
            <a:ext cx="57047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Hippocrates (400 B.C.)</a:t>
            </a:r>
            <a:r>
              <a:rPr lang="en-US" sz="3200" i="0" u="none" strike="noStrike" dirty="0" smtClean="0">
                <a:solidFill>
                  <a:srgbClr val="FFFF00"/>
                </a:solidFill>
              </a:rPr>
              <a:t> </a:t>
            </a:r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believed that body is</a:t>
            </a:r>
            <a:r>
              <a:rPr lang="en-US" sz="3200" i="0" u="none" strike="noStrike" dirty="0" smtClean="0">
                <a:solidFill>
                  <a:srgbClr val="FFFF00"/>
                </a:solidFill>
              </a:rPr>
              <a:t> </a:t>
            </a:r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composed of Four Humors</a:t>
            </a:r>
            <a:r>
              <a:rPr lang="en-US" sz="3200" i="0" u="none" strike="noStrike" dirty="0" smtClean="0">
                <a:solidFill>
                  <a:srgbClr val="FFFF00"/>
                </a:solidFill>
              </a:rPr>
              <a:t> </a:t>
            </a:r>
            <a:r>
              <a:rPr lang="en-US" sz="3200" i="0" u="none" strike="noStrike" baseline="0" dirty="0" err="1" smtClean="0">
                <a:solidFill>
                  <a:srgbClr val="FFFF00"/>
                </a:solidFill>
              </a:rPr>
              <a:t>viz</a:t>
            </a:r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 </a:t>
            </a:r>
            <a:r>
              <a:rPr lang="en-US" sz="3200" b="1" i="0" u="none" strike="noStrike" baseline="0" dirty="0" smtClean="0">
                <a:solidFill>
                  <a:srgbClr val="FFFF00"/>
                </a:solidFill>
              </a:rPr>
              <a:t>Blood, Phlegm</a:t>
            </a:r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, </a:t>
            </a:r>
            <a:r>
              <a:rPr lang="en-US" sz="3200" b="1" i="0" u="none" strike="noStrike" baseline="0" dirty="0" smtClean="0">
                <a:solidFill>
                  <a:srgbClr val="FFFF00"/>
                </a:solidFill>
              </a:rPr>
              <a:t>Yellow</a:t>
            </a:r>
            <a:r>
              <a:rPr lang="en-US" sz="3200" b="1" i="0" u="none" strike="noStrike" dirty="0" smtClean="0">
                <a:solidFill>
                  <a:srgbClr val="FFFF00"/>
                </a:solidFill>
              </a:rPr>
              <a:t> </a:t>
            </a:r>
            <a:r>
              <a:rPr lang="en-US" sz="3200" b="1" i="0" u="none" strike="noStrike" baseline="0" dirty="0" smtClean="0">
                <a:solidFill>
                  <a:srgbClr val="FFFF00"/>
                </a:solidFill>
              </a:rPr>
              <a:t>bile </a:t>
            </a:r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and </a:t>
            </a:r>
            <a:r>
              <a:rPr lang="en-US" sz="3200" b="1" i="0" u="none" strike="noStrike" baseline="0" dirty="0" smtClean="0">
                <a:solidFill>
                  <a:srgbClr val="FFFF00"/>
                </a:solidFill>
              </a:rPr>
              <a:t>Black bile</a:t>
            </a:r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endParaRPr lang="en-US" sz="3200" i="0" u="none" strike="noStrike" baseline="0" dirty="0" smtClean="0">
              <a:solidFill>
                <a:srgbClr val="FFFF00"/>
              </a:solidFill>
            </a:endParaRPr>
          </a:p>
          <a:p>
            <a:pPr algn="just"/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The Imbalance of Humors,</a:t>
            </a:r>
            <a:r>
              <a:rPr lang="en-US" sz="3200" i="0" u="none" strike="noStrike" dirty="0" smtClean="0">
                <a:solidFill>
                  <a:srgbClr val="FFFF00"/>
                </a:solidFill>
              </a:rPr>
              <a:t> </a:t>
            </a:r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or </a:t>
            </a:r>
            <a:r>
              <a:rPr lang="en-US" sz="3200" i="1" u="none" strike="noStrike" baseline="0" dirty="0" err="1" smtClean="0">
                <a:solidFill>
                  <a:srgbClr val="FFFF00"/>
                </a:solidFill>
              </a:rPr>
              <a:t>Dyscrasia</a:t>
            </a:r>
            <a:r>
              <a:rPr lang="en-US" sz="3200" i="1" u="none" strike="noStrike" baseline="0" dirty="0" smtClean="0">
                <a:solidFill>
                  <a:srgbClr val="FFFF00"/>
                </a:solidFill>
              </a:rPr>
              <a:t> </a:t>
            </a:r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was thought</a:t>
            </a:r>
            <a:r>
              <a:rPr lang="en-US" sz="3200" i="0" u="none" strike="noStrike" dirty="0" smtClean="0">
                <a:solidFill>
                  <a:srgbClr val="FFFF00"/>
                </a:solidFill>
              </a:rPr>
              <a:t> </a:t>
            </a:r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to be the Cause of all</a:t>
            </a:r>
            <a:r>
              <a:rPr lang="en-US" sz="3200" i="0" u="none" strike="noStrike" dirty="0" smtClean="0">
                <a:solidFill>
                  <a:srgbClr val="FFFF00"/>
                </a:solidFill>
              </a:rPr>
              <a:t> </a:t>
            </a:r>
            <a:r>
              <a:rPr lang="en-US" sz="3200" b="1" i="0" u="none" strike="noStrike" baseline="0" dirty="0" smtClean="0">
                <a:solidFill>
                  <a:srgbClr val="FFFF00"/>
                </a:solidFill>
              </a:rPr>
              <a:t>Diseases</a:t>
            </a:r>
            <a:r>
              <a:rPr lang="en-US" sz="3200" i="0" u="none" strike="noStrike" baseline="0" dirty="0" smtClean="0">
                <a:solidFill>
                  <a:srgbClr val="FFFF00"/>
                </a:solidFill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9454" y="195787"/>
            <a:ext cx="7850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0" u="none" strike="noStrike" baseline="0" dirty="0" smtClean="0">
                <a:solidFill>
                  <a:srgbClr val="FF9999"/>
                </a:solidFill>
                <a:latin typeface="Monotype Corsiva" panose="03010101010201010101" pitchFamily="66" charset="0"/>
              </a:rPr>
              <a:t>GALEN’S TEMPERAMENT</a:t>
            </a:r>
            <a:endParaRPr lang="en-US" sz="5400" b="1" dirty="0">
              <a:solidFill>
                <a:srgbClr val="FF9999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Four Temperaments Stock Photo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4691" r="6274" b="12356"/>
          <a:stretch/>
        </p:blipFill>
        <p:spPr bwMode="auto">
          <a:xfrm>
            <a:off x="7474785" y="1119117"/>
            <a:ext cx="4303233" cy="54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0501" y="1524211"/>
            <a:ext cx="66601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u="none" strike="noStrike" baseline="0" dirty="0" smtClean="0">
                <a:solidFill>
                  <a:srgbClr val="FFFFFF"/>
                </a:solidFill>
              </a:rPr>
              <a:t>Galen </a:t>
            </a:r>
            <a:r>
              <a:rPr lang="en-US" sz="3600" i="0" u="none" strike="noStrike" baseline="0" dirty="0" smtClean="0">
                <a:solidFill>
                  <a:srgbClr val="FFFFFF"/>
                </a:solidFill>
              </a:rPr>
              <a:t>(130-200 AD)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i="0" u="none" strike="noStrike" baseline="0" dirty="0" smtClean="0">
                <a:solidFill>
                  <a:srgbClr val="FFFFFF"/>
                </a:solidFill>
              </a:rPr>
              <a:t>used the term to refer to</a:t>
            </a:r>
            <a:r>
              <a:rPr lang="en-US" sz="3600" i="0" u="none" strike="noStrike" dirty="0" smtClean="0">
                <a:solidFill>
                  <a:srgbClr val="FFFFFF"/>
                </a:solidFill>
              </a:rPr>
              <a:t> </a:t>
            </a:r>
            <a:r>
              <a:rPr lang="en-US" sz="3600" i="0" u="none" strike="noStrike" baseline="0" dirty="0" smtClean="0">
                <a:solidFill>
                  <a:srgbClr val="FFFFFF"/>
                </a:solidFill>
              </a:rPr>
              <a:t>Bodily dispositions, which</a:t>
            </a:r>
            <a:r>
              <a:rPr lang="en-US" sz="3600" i="0" u="none" strike="noStrike" dirty="0" smtClean="0">
                <a:solidFill>
                  <a:srgbClr val="FFFFFF"/>
                </a:solidFill>
              </a:rPr>
              <a:t> </a:t>
            </a:r>
            <a:r>
              <a:rPr lang="en-US" sz="3600" i="0" u="none" strike="noStrike" baseline="0" dirty="0" smtClean="0">
                <a:solidFill>
                  <a:srgbClr val="FFFFFF"/>
                </a:solidFill>
              </a:rPr>
              <a:t>determined a person’s</a:t>
            </a:r>
            <a:r>
              <a:rPr lang="en-US" sz="3600" i="0" u="none" strike="noStrike" dirty="0" smtClean="0">
                <a:solidFill>
                  <a:srgbClr val="FFFFFF"/>
                </a:solidFill>
              </a:rPr>
              <a:t> </a:t>
            </a:r>
            <a:r>
              <a:rPr lang="en-US" sz="3600" i="0" u="none" strike="noStrike" baseline="0" dirty="0" smtClean="0">
                <a:solidFill>
                  <a:srgbClr val="FFFFFF"/>
                </a:solidFill>
              </a:rPr>
              <a:t>susceptibility to particular</a:t>
            </a:r>
            <a:r>
              <a:rPr lang="en-US" sz="3600" i="0" u="none" strike="noStrike" dirty="0" smtClean="0">
                <a:solidFill>
                  <a:srgbClr val="FFFFFF"/>
                </a:solidFill>
              </a:rPr>
              <a:t> </a:t>
            </a:r>
            <a:r>
              <a:rPr lang="en-US" sz="3600" i="0" u="none" strike="noStrike" baseline="0" dirty="0" smtClean="0">
                <a:solidFill>
                  <a:srgbClr val="FFFFFF"/>
                </a:solidFill>
              </a:rPr>
              <a:t>diseases as well as</a:t>
            </a:r>
          </a:p>
          <a:p>
            <a:pPr algn="just"/>
            <a:r>
              <a:rPr lang="en-US" sz="3600" i="0" u="none" strike="noStrike" baseline="0" dirty="0" smtClean="0">
                <a:solidFill>
                  <a:srgbClr val="FFFFFF"/>
                </a:solidFill>
              </a:rPr>
              <a:t>behavioral and emotional</a:t>
            </a:r>
            <a:r>
              <a:rPr lang="en-US" sz="3600" i="0" u="none" strike="noStrike" dirty="0" smtClean="0">
                <a:solidFill>
                  <a:srgbClr val="FFFFFF"/>
                </a:solidFill>
              </a:rPr>
              <a:t> </a:t>
            </a:r>
            <a:r>
              <a:rPr lang="en-US" sz="3600" i="0" u="none" strike="noStrike" baseline="0" dirty="0" smtClean="0">
                <a:solidFill>
                  <a:srgbClr val="FFFFFF"/>
                </a:solidFill>
              </a:rPr>
              <a:t>inclinations.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39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8" y="368490"/>
            <a:ext cx="92668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0" u="none" strike="noStrike" baseline="0" dirty="0" smtClean="0">
                <a:solidFill>
                  <a:srgbClr val="FFFFFF"/>
                </a:solidFill>
              </a:rPr>
              <a:t>While the Humors literally represented fluids</a:t>
            </a:r>
            <a:r>
              <a:rPr lang="en-US" sz="3200" i="0" u="none" strike="noStrike" dirty="0" smtClean="0">
                <a:solidFill>
                  <a:srgbClr val="FFFFFF"/>
                </a:solidFill>
              </a:rPr>
              <a:t> </a:t>
            </a:r>
            <a:r>
              <a:rPr lang="en-US" sz="3200" i="0" u="none" strike="noStrike" baseline="0" dirty="0" smtClean="0">
                <a:solidFill>
                  <a:srgbClr val="FFFFFF"/>
                </a:solidFill>
              </a:rPr>
              <a:t>thought to circulate in the body, metaphorically</a:t>
            </a:r>
            <a:r>
              <a:rPr lang="en-US" sz="3200" i="0" u="none" strike="noStrike" dirty="0" smtClean="0">
                <a:solidFill>
                  <a:srgbClr val="FFFFFF"/>
                </a:solidFill>
              </a:rPr>
              <a:t> </a:t>
            </a:r>
            <a:r>
              <a:rPr lang="en-US" sz="3200" i="0" u="none" strike="noStrike" baseline="0" dirty="0" smtClean="0">
                <a:solidFill>
                  <a:srgbClr val="FFFFFF"/>
                </a:solidFill>
              </a:rPr>
              <a:t>each became associated with a prevailing</a:t>
            </a:r>
            <a:r>
              <a:rPr lang="en-US" sz="3200" i="0" u="none" strike="noStrike" dirty="0" smtClean="0">
                <a:solidFill>
                  <a:srgbClr val="FFFFFF"/>
                </a:solidFill>
              </a:rPr>
              <a:t> </a:t>
            </a:r>
            <a:r>
              <a:rPr lang="en-US" sz="3200" i="0" u="none" strike="noStrike" baseline="0" dirty="0" smtClean="0">
                <a:solidFill>
                  <a:srgbClr val="FFFFFF"/>
                </a:solidFill>
              </a:rPr>
              <a:t>emotion:</a:t>
            </a:r>
          </a:p>
          <a:p>
            <a:pPr marL="457200" indent="-457200"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3200" i="0" u="none" strike="noStrike" baseline="0" dirty="0" smtClean="0">
                <a:solidFill>
                  <a:srgbClr val="FFFFFF"/>
                </a:solidFill>
              </a:rPr>
              <a:t>Blood with joy, called the </a:t>
            </a:r>
            <a:r>
              <a:rPr lang="en-US" sz="3200" i="1" u="none" strike="noStrike" baseline="0" dirty="0" smtClean="0">
                <a:solidFill>
                  <a:srgbClr val="FF0000"/>
                </a:solidFill>
              </a:rPr>
              <a:t>Sanguine</a:t>
            </a:r>
            <a:r>
              <a:rPr lang="en-US" sz="3200" i="1" u="none" strike="noStrike" dirty="0" smtClean="0">
                <a:solidFill>
                  <a:srgbClr val="FF0000"/>
                </a:solidFill>
              </a:rPr>
              <a:t> </a:t>
            </a:r>
            <a:r>
              <a:rPr lang="en-US" sz="3200" i="0" u="none" strike="noStrike" baseline="0" dirty="0" smtClean="0">
                <a:solidFill>
                  <a:srgbClr val="FF0000"/>
                </a:solidFill>
              </a:rPr>
              <a:t>temperament</a:t>
            </a:r>
          </a:p>
          <a:p>
            <a:pPr marL="457200" indent="-457200"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3200" i="0" u="none" strike="noStrike" baseline="0" dirty="0" smtClean="0">
                <a:solidFill>
                  <a:srgbClr val="FFFFFF"/>
                </a:solidFill>
              </a:rPr>
              <a:t>Phlegm with worry and contemplative calm,</a:t>
            </a:r>
            <a:r>
              <a:rPr lang="en-US" sz="3200" i="0" u="none" strike="noStrike" dirty="0" smtClean="0">
                <a:solidFill>
                  <a:srgbClr val="FFFFFF"/>
                </a:solidFill>
              </a:rPr>
              <a:t> </a:t>
            </a:r>
            <a:r>
              <a:rPr lang="en-US" sz="3200" i="0" u="none" strike="noStrike" baseline="0" dirty="0" smtClean="0">
                <a:solidFill>
                  <a:srgbClr val="FFFFFF"/>
                </a:solidFill>
              </a:rPr>
              <a:t>the </a:t>
            </a:r>
            <a:r>
              <a:rPr lang="en-US" sz="3200" i="1" u="none" strike="noStrike" baseline="0" dirty="0" smtClean="0">
                <a:solidFill>
                  <a:srgbClr val="66FF33"/>
                </a:solidFill>
              </a:rPr>
              <a:t>Phlegmatic</a:t>
            </a:r>
            <a:r>
              <a:rPr lang="en-US" sz="3200" i="1" u="none" strike="noStrike" dirty="0" smtClean="0">
                <a:solidFill>
                  <a:srgbClr val="66FF33"/>
                </a:solidFill>
              </a:rPr>
              <a:t> </a:t>
            </a:r>
            <a:r>
              <a:rPr lang="en-US" sz="3200" i="0" u="none" strike="noStrike" baseline="0" dirty="0" smtClean="0">
                <a:solidFill>
                  <a:srgbClr val="66FF33"/>
                </a:solidFill>
              </a:rPr>
              <a:t>temperament.</a:t>
            </a:r>
          </a:p>
          <a:p>
            <a:pPr marL="457200" indent="-457200"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3200" i="0" u="none" strike="noStrike" baseline="0" dirty="0" smtClean="0">
                <a:solidFill>
                  <a:srgbClr val="FFFFFF"/>
                </a:solidFill>
              </a:rPr>
              <a:t>Yellow bile with anger, called the </a:t>
            </a:r>
            <a:r>
              <a:rPr lang="en-US" sz="3200" i="1" u="none" strike="noStrike" baseline="0" dirty="0" smtClean="0">
                <a:solidFill>
                  <a:srgbClr val="FFCD00"/>
                </a:solidFill>
              </a:rPr>
              <a:t>Choleric</a:t>
            </a:r>
            <a:r>
              <a:rPr lang="en-US" sz="3200" i="1" u="none" strike="noStrike" dirty="0" smtClean="0">
                <a:solidFill>
                  <a:srgbClr val="FFCD00"/>
                </a:solidFill>
              </a:rPr>
              <a:t> </a:t>
            </a:r>
            <a:r>
              <a:rPr lang="en-US" sz="3200" i="0" u="none" strike="noStrike" baseline="0" dirty="0" smtClean="0">
                <a:solidFill>
                  <a:srgbClr val="FFCD00"/>
                </a:solidFill>
              </a:rPr>
              <a:t>temperament.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3200" i="0" u="none" strike="noStrike" baseline="0" dirty="0" smtClean="0">
                <a:solidFill>
                  <a:srgbClr val="FFFFFF"/>
                </a:solidFill>
              </a:rPr>
              <a:t>Black bile with sadness, called the</a:t>
            </a:r>
            <a:r>
              <a:rPr lang="en-US" sz="3200" i="0" u="none" strike="noStrike" dirty="0" smtClean="0">
                <a:solidFill>
                  <a:srgbClr val="FFFFFF"/>
                </a:solidFill>
              </a:rPr>
              <a:t> </a:t>
            </a:r>
            <a:r>
              <a:rPr lang="en-US" sz="3200" i="1" u="none" strike="noStrike" baseline="0" dirty="0" smtClean="0">
                <a:solidFill>
                  <a:srgbClr val="FFFFCD"/>
                </a:solidFill>
              </a:rPr>
              <a:t>Melancholic </a:t>
            </a:r>
            <a:r>
              <a:rPr lang="en-US" sz="3200" i="0" u="none" strike="noStrike" baseline="0" dirty="0" smtClean="0">
                <a:solidFill>
                  <a:srgbClr val="FFFFCD"/>
                </a:solidFill>
              </a:rPr>
              <a:t>temperament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91" t="13403" r="62816" b="10657"/>
          <a:stretch/>
        </p:blipFill>
        <p:spPr>
          <a:xfrm>
            <a:off x="9472745" y="129655"/>
            <a:ext cx="1241945" cy="2852382"/>
          </a:xfrm>
          <a:prstGeom prst="rect">
            <a:avLst/>
          </a:prstGeom>
        </p:spPr>
      </p:pic>
      <p:pic>
        <p:nvPicPr>
          <p:cNvPr id="7170" name="Picture 2" descr="Phlegmatic Personality Traits – the Web Thinkers | Psycholog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12656" r="54961" b="6150"/>
          <a:stretch/>
        </p:blipFill>
        <p:spPr bwMode="auto">
          <a:xfrm>
            <a:off x="10866014" y="143303"/>
            <a:ext cx="1130368" cy="283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oleric Personality – Testosterone Rules! | Psycholog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3851" r="63797" b="6627"/>
          <a:stretch/>
        </p:blipFill>
        <p:spPr bwMode="auto">
          <a:xfrm>
            <a:off x="9485195" y="3111691"/>
            <a:ext cx="1217046" cy="283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elancholic Personality Traits – Patient, Orderly and Attentive |  Psychologi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12418" r="63797" b="6866"/>
          <a:stretch/>
        </p:blipFill>
        <p:spPr bwMode="auto">
          <a:xfrm>
            <a:off x="10866015" y="3111691"/>
            <a:ext cx="1130368" cy="283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15653" y="311397"/>
            <a:ext cx="7670043" cy="600751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rgbClr val="FF9999"/>
                </a:solidFill>
              </a:rPr>
              <a:t>They are our patterns of behaviour ……the way we usually respond to situations.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rgbClr val="FF9999"/>
                </a:solidFill>
              </a:rPr>
              <a:t>It is also defined as a persons nature ,ones usual way of thinking or acting.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rgbClr val="FF9999"/>
                </a:solidFill>
              </a:rPr>
              <a:t>The physical data can be easily elicited , but problem arises in understanding the mental makeup of the patient.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rgbClr val="FF9999"/>
                </a:solidFill>
              </a:rPr>
              <a:t>Knowledge of temperaments can be used as a tool to understand the mentals better.</a:t>
            </a:r>
            <a:endParaRPr lang="en-IN" sz="3200" dirty="0">
              <a:solidFill>
                <a:srgbClr val="FF9999"/>
              </a:solidFill>
            </a:endParaRPr>
          </a:p>
        </p:txBody>
      </p:sp>
      <p:pic>
        <p:nvPicPr>
          <p:cNvPr id="8194" name="Picture 2" descr="respond to stimulus. | Clipart Panda - Free Clipart Imag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8" y="117168"/>
            <a:ext cx="1644863" cy="27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otal Customer Engagement: A new way of thinking | MyCusto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1" y="2988859"/>
            <a:ext cx="2167362" cy="36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Psychiatris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2" t="7038" r="12615" b="13644"/>
          <a:stretch/>
        </p:blipFill>
        <p:spPr bwMode="auto">
          <a:xfrm>
            <a:off x="10085696" y="4373060"/>
            <a:ext cx="1937982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Sl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Times New Roman"/>
        <a:ea typeface=""/>
        <a:cs typeface=""/>
      </a:majorFont>
      <a:minorFont>
        <a:latin typeface="Cambria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464</TotalTime>
  <Words>1384</Words>
  <Application>Microsoft Office PowerPoint</Application>
  <PresentationFormat>Widescreen</PresentationFormat>
  <Paragraphs>349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Algerian</vt:lpstr>
      <vt:lpstr>Arial</vt:lpstr>
      <vt:lpstr>Arial Black</vt:lpstr>
      <vt:lpstr>Calibri</vt:lpstr>
      <vt:lpstr>Cambria</vt:lpstr>
      <vt:lpstr>Monotype Corsiva</vt:lpstr>
      <vt:lpstr>Tempus Sans ITC</vt:lpstr>
      <vt:lpstr>Times New Roman</vt:lpstr>
      <vt:lpstr>TimesNewRomanPSMT</vt:lpstr>
      <vt:lpstr>Trebuchet MS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Jithin J</dc:creator>
  <cp:lastModifiedBy>Jithin J</cp:lastModifiedBy>
  <cp:revision>35</cp:revision>
  <dcterms:created xsi:type="dcterms:W3CDTF">2020-09-02T13:10:54Z</dcterms:created>
  <dcterms:modified xsi:type="dcterms:W3CDTF">2020-09-02T20:57:00Z</dcterms:modified>
</cp:coreProperties>
</file>