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6DFBA80-EFF6-4923-91D9-8FE60765EFEE}"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BFE0D-5BC1-4260-8D73-6BC96E39114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73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BA80-EFF6-4923-91D9-8FE60765EFEE}"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70908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BA80-EFF6-4923-91D9-8FE60765EFEE}"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BFE0D-5BC1-4260-8D73-6BC96E391149}"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56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DFBA80-EFF6-4923-91D9-8FE60765EFEE}"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112722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DFBA80-EFF6-4923-91D9-8FE60765EFEE}"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8BFE0D-5BC1-4260-8D73-6BC96E39114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35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DFBA80-EFF6-4923-91D9-8FE60765EFEE}"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286345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DFBA80-EFF6-4923-91D9-8FE60765EFEE}"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158950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DFBA80-EFF6-4923-91D9-8FE60765EFEE}"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132325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FBA80-EFF6-4923-91D9-8FE60765EFEE}"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102021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DFBA80-EFF6-4923-91D9-8FE60765EFEE}"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BFE0D-5BC1-4260-8D73-6BC96E391149}" type="slidenum">
              <a:rPr lang="en-GB" smtClean="0"/>
              <a:t>‹#›</a:t>
            </a:fld>
            <a:endParaRPr lang="en-GB"/>
          </a:p>
        </p:txBody>
      </p:sp>
    </p:spTree>
    <p:extLst>
      <p:ext uri="{BB962C8B-B14F-4D97-AF65-F5344CB8AC3E}">
        <p14:creationId xmlns:p14="http://schemas.microsoft.com/office/powerpoint/2010/main" val="257694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DFBA80-EFF6-4923-91D9-8FE60765EFEE}"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8BFE0D-5BC1-4260-8D73-6BC96E39114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23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6DFBA80-EFF6-4923-91D9-8FE60765EFEE}" type="datetimeFigureOut">
              <a:rPr lang="en-GB" smtClean="0"/>
              <a:t>27/03/2020</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8BFE0D-5BC1-4260-8D73-6BC96E391149}"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6580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58F5-7853-430F-AD7F-5916BE869DA9}"/>
              </a:ext>
            </a:extLst>
          </p:cNvPr>
          <p:cNvSpPr>
            <a:spLocks noGrp="1"/>
          </p:cNvSpPr>
          <p:nvPr>
            <p:ph type="ctrTitle"/>
          </p:nvPr>
        </p:nvSpPr>
        <p:spPr/>
        <p:txBody>
          <a:bodyPr/>
          <a:lstStyle/>
          <a:p>
            <a:r>
              <a:rPr lang="en-US" b="1" dirty="0"/>
              <a:t>Technique  And Method Of Repertorization </a:t>
            </a:r>
            <a:endParaRPr lang="en-GB" b="1" dirty="0"/>
          </a:p>
        </p:txBody>
      </p:sp>
      <p:sp>
        <p:nvSpPr>
          <p:cNvPr id="3" name="Subtitle 2">
            <a:extLst>
              <a:ext uri="{FF2B5EF4-FFF2-40B4-BE49-F238E27FC236}">
                <a16:creationId xmlns:a16="http://schemas.microsoft.com/office/drawing/2014/main" id="{400B33A6-192B-4849-B77C-49488DE57E36}"/>
              </a:ext>
            </a:extLst>
          </p:cNvPr>
          <p:cNvSpPr>
            <a:spLocks noGrp="1"/>
          </p:cNvSpPr>
          <p:nvPr>
            <p:ph type="subTitle" idx="1"/>
          </p:nvPr>
        </p:nvSpPr>
        <p:spPr/>
        <p:txBody>
          <a:bodyPr>
            <a:normAutofit fontScale="92500" lnSpcReduction="20000"/>
          </a:bodyPr>
          <a:lstStyle/>
          <a:p>
            <a:r>
              <a:rPr lang="en-US" sz="3200" dirty="0"/>
              <a:t>Dr. Ravindra Bhandare</a:t>
            </a:r>
            <a:r>
              <a:rPr lang="en-US" dirty="0"/>
              <a:t>. M.D (Repertory)</a:t>
            </a:r>
          </a:p>
          <a:p>
            <a:r>
              <a:rPr lang="en-US" sz="2800" dirty="0"/>
              <a:t> DR VIDYA MORE </a:t>
            </a:r>
            <a:r>
              <a:rPr lang="en-US" dirty="0"/>
              <a:t>B.H.M.S</a:t>
            </a:r>
            <a:endParaRPr lang="en-GB" dirty="0"/>
          </a:p>
        </p:txBody>
      </p:sp>
    </p:spTree>
    <p:extLst>
      <p:ext uri="{BB962C8B-B14F-4D97-AF65-F5344CB8AC3E}">
        <p14:creationId xmlns:p14="http://schemas.microsoft.com/office/powerpoint/2010/main" val="1234981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6A35-D4DC-4362-A992-0EF894C073AE}"/>
              </a:ext>
            </a:extLst>
          </p:cNvPr>
          <p:cNvSpPr>
            <a:spLocks noGrp="1"/>
          </p:cNvSpPr>
          <p:nvPr>
            <p:ph type="title"/>
          </p:nvPr>
        </p:nvSpPr>
        <p:spPr/>
        <p:txBody>
          <a:bodyPr/>
          <a:lstStyle/>
          <a:p>
            <a:r>
              <a:rPr lang="en-US" dirty="0"/>
              <a:t>1. Dr Hahnemann's and Dr Boennighausen’s method-</a:t>
            </a:r>
            <a:endParaRPr lang="en-GB" dirty="0"/>
          </a:p>
        </p:txBody>
      </p:sp>
      <p:sp>
        <p:nvSpPr>
          <p:cNvPr id="3" name="Content Placeholder 2">
            <a:extLst>
              <a:ext uri="{FF2B5EF4-FFF2-40B4-BE49-F238E27FC236}">
                <a16:creationId xmlns:a16="http://schemas.microsoft.com/office/drawing/2014/main" id="{5C2970D4-56EF-48D5-B0A2-59E19CF5C24C}"/>
              </a:ext>
            </a:extLst>
          </p:cNvPr>
          <p:cNvSpPr>
            <a:spLocks noGrp="1"/>
          </p:cNvSpPr>
          <p:nvPr>
            <p:ph idx="1"/>
          </p:nvPr>
        </p:nvSpPr>
        <p:spPr/>
        <p:txBody>
          <a:bodyPr>
            <a:normAutofit/>
          </a:bodyPr>
          <a:lstStyle/>
          <a:p>
            <a:pPr marL="0" indent="0">
              <a:buNone/>
            </a:pPr>
            <a:r>
              <a:rPr lang="en-US" dirty="0"/>
              <a:t>  Dr Boenninghausens was close follower of Dr Hahnemann, he followed the theory that it is man who is sick and not his parts and organs. According to them things that are pertain to parts and organs are related to patient as a whole </a:t>
            </a:r>
          </a:p>
          <a:p>
            <a:r>
              <a:rPr lang="en-US" dirty="0"/>
              <a:t>Totality is not only characteristic symptom but every symptom should be a complete with </a:t>
            </a:r>
          </a:p>
          <a:p>
            <a:r>
              <a:rPr lang="en-US" dirty="0"/>
              <a:t> location</a:t>
            </a:r>
          </a:p>
          <a:p>
            <a:r>
              <a:rPr lang="en-GB" dirty="0"/>
              <a:t>sensation</a:t>
            </a:r>
          </a:p>
          <a:p>
            <a:r>
              <a:rPr lang="en-GB" dirty="0"/>
              <a:t>modalities</a:t>
            </a:r>
          </a:p>
          <a:p>
            <a:r>
              <a:rPr lang="en-GB" dirty="0"/>
              <a:t>concomitant</a:t>
            </a:r>
          </a:p>
        </p:txBody>
      </p:sp>
    </p:spTree>
    <p:extLst>
      <p:ext uri="{BB962C8B-B14F-4D97-AF65-F5344CB8AC3E}">
        <p14:creationId xmlns:p14="http://schemas.microsoft.com/office/powerpoint/2010/main" val="36378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6D0BC-521A-4D82-8EC0-B7CD56C2E937}"/>
              </a:ext>
            </a:extLst>
          </p:cNvPr>
          <p:cNvSpPr>
            <a:spLocks noGrp="1"/>
          </p:cNvSpPr>
          <p:nvPr>
            <p:ph type="title"/>
          </p:nvPr>
        </p:nvSpPr>
        <p:spPr/>
        <p:txBody>
          <a:bodyPr/>
          <a:lstStyle/>
          <a:p>
            <a:r>
              <a:rPr lang="en-US" dirty="0"/>
              <a:t>2. Dr. </a:t>
            </a:r>
            <a:r>
              <a:rPr lang="en-US" dirty="0" err="1"/>
              <a:t>Kents</a:t>
            </a:r>
            <a:r>
              <a:rPr lang="en-US" dirty="0"/>
              <a:t> method-</a:t>
            </a:r>
            <a:endParaRPr lang="en-GB" dirty="0"/>
          </a:p>
        </p:txBody>
      </p:sp>
      <p:sp>
        <p:nvSpPr>
          <p:cNvPr id="3" name="Content Placeholder 2">
            <a:extLst>
              <a:ext uri="{FF2B5EF4-FFF2-40B4-BE49-F238E27FC236}">
                <a16:creationId xmlns:a16="http://schemas.microsoft.com/office/drawing/2014/main" id="{B408EF7A-88E5-4D77-8361-D6EDE8F1E34C}"/>
              </a:ext>
            </a:extLst>
          </p:cNvPr>
          <p:cNvSpPr>
            <a:spLocks noGrp="1"/>
          </p:cNvSpPr>
          <p:nvPr>
            <p:ph idx="1"/>
          </p:nvPr>
        </p:nvSpPr>
        <p:spPr/>
        <p:txBody>
          <a:bodyPr>
            <a:normAutofit fontScale="92500" lnSpcReduction="10000"/>
          </a:bodyPr>
          <a:lstStyle/>
          <a:p>
            <a:r>
              <a:rPr lang="en-US" dirty="0"/>
              <a:t>According to dr. Kent philosophy he has given more importance to generals than particulars. Dr </a:t>
            </a:r>
            <a:r>
              <a:rPr lang="en-US" dirty="0" err="1"/>
              <a:t>kent</a:t>
            </a:r>
            <a:r>
              <a:rPr lang="en-US" dirty="0"/>
              <a:t> says by combining mental generals physical generals and particulars one can conceptual image of the patient.</a:t>
            </a:r>
          </a:p>
          <a:p>
            <a:r>
              <a:rPr lang="en-US" dirty="0"/>
              <a:t>Following manner-</a:t>
            </a:r>
          </a:p>
          <a:p>
            <a:pPr marL="0" indent="0">
              <a:buNone/>
            </a:pPr>
            <a:r>
              <a:rPr lang="en-US" dirty="0"/>
              <a:t>A) mental general characteristics- first  grade</a:t>
            </a:r>
          </a:p>
          <a:p>
            <a:pPr marL="0" indent="0">
              <a:buNone/>
            </a:pPr>
            <a:r>
              <a:rPr lang="en-US" dirty="0"/>
              <a:t>B) physical general characteristics- second grade</a:t>
            </a:r>
          </a:p>
          <a:p>
            <a:pPr marL="0" indent="0">
              <a:buNone/>
            </a:pPr>
            <a:r>
              <a:rPr lang="en-US" dirty="0"/>
              <a:t>C)particular characteristic's-third grade</a:t>
            </a:r>
          </a:p>
          <a:p>
            <a:pPr marL="0" indent="0">
              <a:buNone/>
            </a:pPr>
            <a:endParaRPr lang="en-GB" dirty="0"/>
          </a:p>
          <a:p>
            <a:pPr marL="0" indent="0">
              <a:buNone/>
            </a:pPr>
            <a:r>
              <a:rPr lang="en-GB" dirty="0"/>
              <a:t>Advantage- any case with marked generals can be worked this method.</a:t>
            </a:r>
          </a:p>
          <a:p>
            <a:pPr marL="0" indent="0">
              <a:buNone/>
            </a:pPr>
            <a:r>
              <a:rPr lang="en-GB" dirty="0"/>
              <a:t>Disadvantage- requires correct interpretation of generals .</a:t>
            </a:r>
          </a:p>
        </p:txBody>
      </p:sp>
    </p:spTree>
    <p:extLst>
      <p:ext uri="{BB962C8B-B14F-4D97-AF65-F5344CB8AC3E}">
        <p14:creationId xmlns:p14="http://schemas.microsoft.com/office/powerpoint/2010/main" val="294169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C8D8-98A6-439F-B71D-5FE866C8EC02}"/>
              </a:ext>
            </a:extLst>
          </p:cNvPr>
          <p:cNvSpPr>
            <a:spLocks noGrp="1"/>
          </p:cNvSpPr>
          <p:nvPr>
            <p:ph type="title"/>
          </p:nvPr>
        </p:nvSpPr>
        <p:spPr/>
        <p:txBody>
          <a:bodyPr/>
          <a:lstStyle/>
          <a:p>
            <a:r>
              <a:rPr lang="en-US" dirty="0"/>
              <a:t>3. Classical method of repertorization -</a:t>
            </a:r>
            <a:endParaRPr lang="en-GB" dirty="0"/>
          </a:p>
        </p:txBody>
      </p:sp>
      <p:sp>
        <p:nvSpPr>
          <p:cNvPr id="3" name="Content Placeholder 2">
            <a:extLst>
              <a:ext uri="{FF2B5EF4-FFF2-40B4-BE49-F238E27FC236}">
                <a16:creationId xmlns:a16="http://schemas.microsoft.com/office/drawing/2014/main" id="{D5B7FB0D-DA3D-4CC5-AEA6-20A4A9EA8AAC}"/>
              </a:ext>
            </a:extLst>
          </p:cNvPr>
          <p:cNvSpPr>
            <a:spLocks noGrp="1"/>
          </p:cNvSpPr>
          <p:nvPr>
            <p:ph idx="1"/>
          </p:nvPr>
        </p:nvSpPr>
        <p:spPr/>
        <p:txBody>
          <a:bodyPr/>
          <a:lstStyle/>
          <a:p>
            <a:r>
              <a:rPr lang="en-US" dirty="0"/>
              <a:t>This is the most scientific and proper method of repertorization.in this method characteristics symptom totality. Here evaluation has no value.</a:t>
            </a:r>
          </a:p>
          <a:p>
            <a:r>
              <a:rPr lang="en-GB" dirty="0"/>
              <a:t>Advantage- </a:t>
            </a:r>
          </a:p>
          <a:p>
            <a:r>
              <a:rPr lang="en-GB" dirty="0"/>
              <a:t>No evaluation is required.</a:t>
            </a:r>
          </a:p>
          <a:p>
            <a:r>
              <a:rPr lang="en-GB" dirty="0"/>
              <a:t>No need of selection of eliminating symptom.</a:t>
            </a:r>
          </a:p>
          <a:p>
            <a:r>
              <a:rPr lang="en-GB" dirty="0"/>
              <a:t>Any repertory can be used.</a:t>
            </a:r>
          </a:p>
          <a:p>
            <a:r>
              <a:rPr lang="en-GB" dirty="0"/>
              <a:t>Dis advantage-  such type of repertorization usually leads to a common  </a:t>
            </a:r>
            <a:r>
              <a:rPr lang="en-GB" dirty="0" err="1"/>
              <a:t>polychrest’s</a:t>
            </a:r>
            <a:r>
              <a:rPr lang="en-GB" dirty="0"/>
              <a:t> remedies. </a:t>
            </a:r>
          </a:p>
        </p:txBody>
      </p:sp>
    </p:spTree>
    <p:extLst>
      <p:ext uri="{BB962C8B-B14F-4D97-AF65-F5344CB8AC3E}">
        <p14:creationId xmlns:p14="http://schemas.microsoft.com/office/powerpoint/2010/main" val="428560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DD51-4F7A-48C0-AB15-45698A29B36D}"/>
              </a:ext>
            </a:extLst>
          </p:cNvPr>
          <p:cNvSpPr>
            <a:spLocks noGrp="1"/>
          </p:cNvSpPr>
          <p:nvPr>
            <p:ph type="title"/>
          </p:nvPr>
        </p:nvSpPr>
        <p:spPr/>
        <p:txBody>
          <a:bodyPr/>
          <a:lstStyle/>
          <a:p>
            <a:r>
              <a:rPr lang="en-US" dirty="0"/>
              <a:t>4. Eliminating method of repertorization</a:t>
            </a:r>
            <a:endParaRPr lang="en-GB" dirty="0"/>
          </a:p>
        </p:txBody>
      </p:sp>
      <p:sp>
        <p:nvSpPr>
          <p:cNvPr id="3" name="Content Placeholder 2">
            <a:extLst>
              <a:ext uri="{FF2B5EF4-FFF2-40B4-BE49-F238E27FC236}">
                <a16:creationId xmlns:a16="http://schemas.microsoft.com/office/drawing/2014/main" id="{FE4D4522-9BEF-4AB8-935C-419FC2A032C7}"/>
              </a:ext>
            </a:extLst>
          </p:cNvPr>
          <p:cNvSpPr>
            <a:spLocks noGrp="1"/>
          </p:cNvSpPr>
          <p:nvPr>
            <p:ph idx="1"/>
          </p:nvPr>
        </p:nvSpPr>
        <p:spPr/>
        <p:txBody>
          <a:bodyPr>
            <a:normAutofit lnSpcReduction="10000"/>
          </a:bodyPr>
          <a:lstStyle/>
          <a:p>
            <a:pPr marL="0" indent="0">
              <a:buNone/>
            </a:pPr>
            <a:r>
              <a:rPr lang="en-US" dirty="0"/>
              <a:t>Actual repertorization is carried by two ways-</a:t>
            </a:r>
          </a:p>
          <a:p>
            <a:r>
              <a:rPr lang="en-US" dirty="0"/>
              <a:t>A) regular elimination.</a:t>
            </a:r>
          </a:p>
          <a:p>
            <a:pPr marL="0" indent="0">
              <a:buNone/>
            </a:pPr>
            <a:r>
              <a:rPr lang="en-GB" dirty="0"/>
              <a:t>	In this method only those remedies are considered which  are indicated for first selected eliminating  symptom through out the process of repertorization. This method can also called single rubric method of elimination.</a:t>
            </a:r>
          </a:p>
          <a:p>
            <a:pPr marL="0" indent="0">
              <a:buNone/>
            </a:pPr>
            <a:r>
              <a:rPr lang="en-GB" dirty="0"/>
              <a:t>B)Triangular elimination</a:t>
            </a:r>
          </a:p>
          <a:p>
            <a:pPr marL="0" indent="0">
              <a:buNone/>
            </a:pPr>
            <a:r>
              <a:rPr lang="en-GB" dirty="0"/>
              <a:t>		In second method remedies are eliminated on the basis of every first symptom. means there is continuous elimination on the basis of previous symptom.</a:t>
            </a:r>
          </a:p>
          <a:p>
            <a:r>
              <a:rPr lang="en-GB" dirty="0"/>
              <a:t>Advantage- it is less time consuming., any repertory can be used.</a:t>
            </a:r>
          </a:p>
          <a:p>
            <a:r>
              <a:rPr lang="en-GB" dirty="0"/>
              <a:t>Dis advantage- there is possibility of eliminating all important symptoms. </a:t>
            </a:r>
          </a:p>
        </p:txBody>
      </p:sp>
    </p:spTree>
    <p:extLst>
      <p:ext uri="{BB962C8B-B14F-4D97-AF65-F5344CB8AC3E}">
        <p14:creationId xmlns:p14="http://schemas.microsoft.com/office/powerpoint/2010/main" val="99720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8E617-831E-4263-907C-495BC776D7B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97049C8-75B0-40C4-83D7-D1C7903EA32F}"/>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a:t>Thank you</a:t>
            </a:r>
            <a:endParaRPr lang="en-GB" dirty="0"/>
          </a:p>
        </p:txBody>
      </p:sp>
    </p:spTree>
    <p:extLst>
      <p:ext uri="{BB962C8B-B14F-4D97-AF65-F5344CB8AC3E}">
        <p14:creationId xmlns:p14="http://schemas.microsoft.com/office/powerpoint/2010/main" val="451822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F6875-76D3-4942-AE2F-07B502D4DB6E}"/>
              </a:ext>
            </a:extLst>
          </p:cNvPr>
          <p:cNvSpPr>
            <a:spLocks noGrp="1"/>
          </p:cNvSpPr>
          <p:nvPr>
            <p:ph type="title"/>
          </p:nvPr>
        </p:nvSpPr>
        <p:spPr/>
        <p:txBody>
          <a:bodyPr/>
          <a:lstStyle/>
          <a:p>
            <a:r>
              <a:rPr lang="en-US" dirty="0"/>
              <a:t>Technique of repertorization: -</a:t>
            </a:r>
            <a:endParaRPr lang="en-GB" dirty="0"/>
          </a:p>
        </p:txBody>
      </p:sp>
      <p:sp>
        <p:nvSpPr>
          <p:cNvPr id="3" name="Content Placeholder 2">
            <a:extLst>
              <a:ext uri="{FF2B5EF4-FFF2-40B4-BE49-F238E27FC236}">
                <a16:creationId xmlns:a16="http://schemas.microsoft.com/office/drawing/2014/main" id="{EF0F8A60-0007-437F-AFAC-A308DF31357C}"/>
              </a:ext>
            </a:extLst>
          </p:cNvPr>
          <p:cNvSpPr>
            <a:spLocks noGrp="1"/>
          </p:cNvSpPr>
          <p:nvPr>
            <p:ph idx="1"/>
          </p:nvPr>
        </p:nvSpPr>
        <p:spPr/>
        <p:txBody>
          <a:bodyPr/>
          <a:lstStyle/>
          <a:p>
            <a:r>
              <a:rPr lang="en-US" dirty="0"/>
              <a:t>Technique of Repertorization are also known as working method of repertorization.                                                                                                 1. plain paper technique.( old method)                                                                               2repertorization chart technique.  (new method)                                                                3Thumb finger tech.                                                                                        4card tech.                                                                                                        5computer technique.                                                                                      6coin paper technique.                                                                                    7Autovisual technique.</a:t>
            </a:r>
            <a:endParaRPr lang="en-GB" dirty="0"/>
          </a:p>
        </p:txBody>
      </p:sp>
    </p:spTree>
    <p:extLst>
      <p:ext uri="{BB962C8B-B14F-4D97-AF65-F5344CB8AC3E}">
        <p14:creationId xmlns:p14="http://schemas.microsoft.com/office/powerpoint/2010/main" val="234190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634D-325E-40FB-9BCE-95FB70BB243F}"/>
              </a:ext>
            </a:extLst>
          </p:cNvPr>
          <p:cNvSpPr>
            <a:spLocks noGrp="1"/>
          </p:cNvSpPr>
          <p:nvPr>
            <p:ph type="title"/>
          </p:nvPr>
        </p:nvSpPr>
        <p:spPr/>
        <p:txBody>
          <a:bodyPr>
            <a:normAutofit/>
          </a:bodyPr>
          <a:lstStyle/>
          <a:p>
            <a:r>
              <a:rPr lang="en-US" sz="2800" b="1" dirty="0"/>
              <a:t>Old method</a:t>
            </a:r>
            <a:endParaRPr lang="en-GB" sz="2800" b="1" dirty="0"/>
          </a:p>
        </p:txBody>
      </p:sp>
      <p:sp>
        <p:nvSpPr>
          <p:cNvPr id="3" name="Content Placeholder 2">
            <a:extLst>
              <a:ext uri="{FF2B5EF4-FFF2-40B4-BE49-F238E27FC236}">
                <a16:creationId xmlns:a16="http://schemas.microsoft.com/office/drawing/2014/main" id="{C7B13395-5F83-43AA-BA43-E552950C7D89}"/>
              </a:ext>
            </a:extLst>
          </p:cNvPr>
          <p:cNvSpPr>
            <a:spLocks noGrp="1"/>
          </p:cNvSpPr>
          <p:nvPr>
            <p:ph idx="1"/>
          </p:nvPr>
        </p:nvSpPr>
        <p:spPr/>
        <p:txBody>
          <a:bodyPr/>
          <a:lstStyle/>
          <a:p>
            <a:r>
              <a:rPr lang="en-US" dirty="0"/>
              <a:t>In this method rubrics are arranged according to the hierarchy the medicines are listed against them.                                                                All the medicines with their grades are written </a:t>
            </a:r>
            <a:r>
              <a:rPr lang="en-US" dirty="0" err="1"/>
              <a:t>byhand</a:t>
            </a:r>
            <a:r>
              <a:rPr lang="en-US" dirty="0"/>
              <a:t> against the symptoms.</a:t>
            </a:r>
          </a:p>
          <a:p>
            <a:r>
              <a:rPr lang="en-US" dirty="0"/>
              <a:t>They further </a:t>
            </a:r>
            <a:r>
              <a:rPr lang="en-US" dirty="0" err="1"/>
              <a:t>differtiated</a:t>
            </a:r>
            <a:r>
              <a:rPr lang="en-US" dirty="0"/>
              <a:t> with reference to </a:t>
            </a:r>
            <a:r>
              <a:rPr lang="en-US" dirty="0" err="1"/>
              <a:t>materia</a:t>
            </a:r>
            <a:r>
              <a:rPr lang="en-US" dirty="0"/>
              <a:t> medica.</a:t>
            </a:r>
          </a:p>
          <a:p>
            <a:r>
              <a:rPr lang="en-US" dirty="0"/>
              <a:t>Advantage- of this method is that while writing the symptom referring to </a:t>
            </a:r>
            <a:r>
              <a:rPr lang="en-US" dirty="0" err="1"/>
              <a:t>rubricand</a:t>
            </a:r>
            <a:r>
              <a:rPr lang="en-US" dirty="0"/>
              <a:t> noting down the medicine.</a:t>
            </a:r>
          </a:p>
          <a:p>
            <a:r>
              <a:rPr lang="en-US" dirty="0" err="1"/>
              <a:t>Diaadvantage</a:t>
            </a:r>
            <a:r>
              <a:rPr lang="en-US" dirty="0"/>
              <a:t>- this is consume much time.       </a:t>
            </a:r>
            <a:endParaRPr lang="en-GB" dirty="0"/>
          </a:p>
        </p:txBody>
      </p:sp>
    </p:spTree>
    <p:extLst>
      <p:ext uri="{BB962C8B-B14F-4D97-AF65-F5344CB8AC3E}">
        <p14:creationId xmlns:p14="http://schemas.microsoft.com/office/powerpoint/2010/main" val="225801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213C9-8645-4DA0-9752-6790C760B91D}"/>
              </a:ext>
            </a:extLst>
          </p:cNvPr>
          <p:cNvSpPr>
            <a:spLocks noGrp="1"/>
          </p:cNvSpPr>
          <p:nvPr>
            <p:ph type="title"/>
          </p:nvPr>
        </p:nvSpPr>
        <p:spPr/>
        <p:txBody>
          <a:bodyPr>
            <a:normAutofit/>
          </a:bodyPr>
          <a:lstStyle/>
          <a:p>
            <a:r>
              <a:rPr lang="en-US" sz="2800" b="1" dirty="0"/>
              <a:t>Modern Method</a:t>
            </a:r>
            <a:endParaRPr lang="en-GB" sz="2800" b="1" dirty="0"/>
          </a:p>
        </p:txBody>
      </p:sp>
      <p:sp>
        <p:nvSpPr>
          <p:cNvPr id="3" name="Content Placeholder 2">
            <a:extLst>
              <a:ext uri="{FF2B5EF4-FFF2-40B4-BE49-F238E27FC236}">
                <a16:creationId xmlns:a16="http://schemas.microsoft.com/office/drawing/2014/main" id="{69A0ECCE-A6BB-411D-BD7A-98A905423CC6}"/>
              </a:ext>
            </a:extLst>
          </p:cNvPr>
          <p:cNvSpPr>
            <a:spLocks noGrp="1"/>
          </p:cNvSpPr>
          <p:nvPr>
            <p:ph idx="1"/>
          </p:nvPr>
        </p:nvSpPr>
        <p:spPr/>
        <p:txBody>
          <a:bodyPr/>
          <a:lstStyle/>
          <a:p>
            <a:pPr marL="0" indent="0">
              <a:buNone/>
            </a:pPr>
            <a:r>
              <a:rPr lang="en-US" dirty="0"/>
              <a:t>The reportorial sheet is used ,contains  </a:t>
            </a:r>
            <a:r>
              <a:rPr lang="en-US" dirty="0" err="1"/>
              <a:t>alist</a:t>
            </a:r>
            <a:r>
              <a:rPr lang="en-US" dirty="0"/>
              <a:t> of medicines .alphabetically arranged and also number of longitudinal and horizontal </a:t>
            </a:r>
            <a:r>
              <a:rPr lang="en-US" dirty="0" err="1"/>
              <a:t>coloums</a:t>
            </a:r>
            <a:r>
              <a:rPr lang="en-US" dirty="0"/>
              <a:t> for noting down the mark against rubrics. </a:t>
            </a:r>
          </a:p>
          <a:p>
            <a:pPr marL="0" indent="0">
              <a:buNone/>
            </a:pPr>
            <a:r>
              <a:rPr lang="en-GB" dirty="0"/>
              <a:t>Whether use the old and new method ,two basic logical processes-        1total addition process.                                                                                     2Eliminating method.</a:t>
            </a:r>
          </a:p>
          <a:p>
            <a:pPr marL="0" indent="0">
              <a:buNone/>
            </a:pPr>
            <a:endParaRPr lang="en-GB" dirty="0"/>
          </a:p>
        </p:txBody>
      </p:sp>
    </p:spTree>
    <p:extLst>
      <p:ext uri="{BB962C8B-B14F-4D97-AF65-F5344CB8AC3E}">
        <p14:creationId xmlns:p14="http://schemas.microsoft.com/office/powerpoint/2010/main" val="21665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6F88-4085-4561-ABBA-9AE998FEB0C7}"/>
              </a:ext>
            </a:extLst>
          </p:cNvPr>
          <p:cNvSpPr>
            <a:spLocks noGrp="1"/>
          </p:cNvSpPr>
          <p:nvPr>
            <p:ph type="title"/>
          </p:nvPr>
        </p:nvSpPr>
        <p:spPr/>
        <p:txBody>
          <a:bodyPr>
            <a:normAutofit/>
          </a:bodyPr>
          <a:lstStyle/>
          <a:p>
            <a:r>
              <a:rPr lang="en-US" sz="2800" b="1" dirty="0"/>
              <a:t>Thumb Finger Technique</a:t>
            </a:r>
            <a:endParaRPr lang="en-GB" sz="2800" b="1" dirty="0"/>
          </a:p>
        </p:txBody>
      </p:sp>
      <p:sp>
        <p:nvSpPr>
          <p:cNvPr id="3" name="Content Placeholder 2">
            <a:extLst>
              <a:ext uri="{FF2B5EF4-FFF2-40B4-BE49-F238E27FC236}">
                <a16:creationId xmlns:a16="http://schemas.microsoft.com/office/drawing/2014/main" id="{36E6199F-6F49-4F3D-8D71-6B3BE791744A}"/>
              </a:ext>
            </a:extLst>
          </p:cNvPr>
          <p:cNvSpPr>
            <a:spLocks noGrp="1"/>
          </p:cNvSpPr>
          <p:nvPr>
            <p:ph idx="1"/>
          </p:nvPr>
        </p:nvSpPr>
        <p:spPr/>
        <p:txBody>
          <a:bodyPr/>
          <a:lstStyle/>
          <a:p>
            <a:r>
              <a:rPr lang="en-US" dirty="0"/>
              <a:t>This technique is used by more experienced </a:t>
            </a:r>
            <a:r>
              <a:rPr lang="en-US" dirty="0" err="1"/>
              <a:t>physicianwho</a:t>
            </a:r>
            <a:r>
              <a:rPr lang="en-US" dirty="0"/>
              <a:t> has through </a:t>
            </a:r>
            <a:r>
              <a:rPr lang="en-US" dirty="0" err="1"/>
              <a:t>khowledge</a:t>
            </a:r>
            <a:r>
              <a:rPr lang="en-US" dirty="0"/>
              <a:t> of repertory and </a:t>
            </a:r>
            <a:r>
              <a:rPr lang="en-US" dirty="0" err="1"/>
              <a:t>materia</a:t>
            </a:r>
            <a:r>
              <a:rPr lang="en-US" dirty="0"/>
              <a:t> medica.</a:t>
            </a:r>
          </a:p>
          <a:p>
            <a:r>
              <a:rPr lang="en-GB" dirty="0"/>
              <a:t>It is used for quick reference.</a:t>
            </a:r>
          </a:p>
          <a:p>
            <a:r>
              <a:rPr lang="en-GB" dirty="0"/>
              <a:t>No much paper work is required.</a:t>
            </a:r>
          </a:p>
        </p:txBody>
      </p:sp>
    </p:spTree>
    <p:extLst>
      <p:ext uri="{BB962C8B-B14F-4D97-AF65-F5344CB8AC3E}">
        <p14:creationId xmlns:p14="http://schemas.microsoft.com/office/powerpoint/2010/main" val="314164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04B2-335A-405D-B417-6C7FB8D11E9B}"/>
              </a:ext>
            </a:extLst>
          </p:cNvPr>
          <p:cNvSpPr>
            <a:spLocks noGrp="1"/>
          </p:cNvSpPr>
          <p:nvPr>
            <p:ph type="title"/>
          </p:nvPr>
        </p:nvSpPr>
        <p:spPr/>
        <p:txBody>
          <a:bodyPr>
            <a:normAutofit/>
          </a:bodyPr>
          <a:lstStyle/>
          <a:p>
            <a:r>
              <a:rPr lang="en-US" sz="2800" b="1" dirty="0"/>
              <a:t>Coin playing technique</a:t>
            </a:r>
            <a:endParaRPr lang="en-GB" sz="2800" b="1" dirty="0"/>
          </a:p>
        </p:txBody>
      </p:sp>
      <p:sp>
        <p:nvSpPr>
          <p:cNvPr id="3" name="Content Placeholder 2">
            <a:extLst>
              <a:ext uri="{FF2B5EF4-FFF2-40B4-BE49-F238E27FC236}">
                <a16:creationId xmlns:a16="http://schemas.microsoft.com/office/drawing/2014/main" id="{2E5E434F-BACA-46AD-96DA-121711056EEB}"/>
              </a:ext>
            </a:extLst>
          </p:cNvPr>
          <p:cNvSpPr>
            <a:spLocks noGrp="1"/>
          </p:cNvSpPr>
          <p:nvPr>
            <p:ph idx="1"/>
          </p:nvPr>
        </p:nvSpPr>
        <p:spPr/>
        <p:txBody>
          <a:bodyPr/>
          <a:lstStyle/>
          <a:p>
            <a:r>
              <a:rPr lang="en-US" dirty="0"/>
              <a:t>This technique of repertorization is one of less </a:t>
            </a:r>
            <a:r>
              <a:rPr lang="en-US" dirty="0" err="1"/>
              <a:t>timeconuming</a:t>
            </a:r>
            <a:r>
              <a:rPr lang="en-US" dirty="0"/>
              <a:t> than plane </a:t>
            </a:r>
            <a:r>
              <a:rPr lang="en-US" dirty="0" err="1"/>
              <a:t>paperor</a:t>
            </a:r>
            <a:r>
              <a:rPr lang="en-US" dirty="0"/>
              <a:t> repertorization chart technique.</a:t>
            </a:r>
          </a:p>
          <a:p>
            <a:r>
              <a:rPr lang="en-GB" dirty="0"/>
              <a:t>This is the enjoyable play of repertorization for finding out correct remedy by </a:t>
            </a:r>
            <a:r>
              <a:rPr lang="en-GB" dirty="0" err="1"/>
              <a:t>mathematiacal</a:t>
            </a:r>
            <a:r>
              <a:rPr lang="en-GB" dirty="0"/>
              <a:t> calculation with different colour coins.</a:t>
            </a:r>
          </a:p>
        </p:txBody>
      </p:sp>
    </p:spTree>
    <p:extLst>
      <p:ext uri="{BB962C8B-B14F-4D97-AF65-F5344CB8AC3E}">
        <p14:creationId xmlns:p14="http://schemas.microsoft.com/office/powerpoint/2010/main" val="327135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6D90-E182-4A29-9C25-B1714040449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60ED82E-5EF3-4F47-BBBD-373E107D90EB}"/>
              </a:ext>
            </a:extLst>
          </p:cNvPr>
          <p:cNvSpPr>
            <a:spLocks noGrp="1"/>
          </p:cNvSpPr>
          <p:nvPr>
            <p:ph idx="1"/>
          </p:nvPr>
        </p:nvSpPr>
        <p:spPr/>
        <p:txBody>
          <a:bodyPr/>
          <a:lstStyle/>
          <a:p>
            <a:r>
              <a:rPr lang="en-US" dirty="0"/>
              <a:t>Computer method –  these days due to easy access to the electronic device the process of repertorization has become easy and non time consuming.</a:t>
            </a:r>
          </a:p>
          <a:p>
            <a:r>
              <a:rPr lang="en-US" dirty="0"/>
              <a:t>If the rubric are selected properly these can be arranged and located in computer repertory within no time. </a:t>
            </a:r>
          </a:p>
          <a:p>
            <a:r>
              <a:rPr lang="en-GB" dirty="0"/>
              <a:t>The final calculation of marks takes much time as in presenting </a:t>
            </a:r>
            <a:r>
              <a:rPr lang="en-GB" dirty="0" err="1"/>
              <a:t>abutton</a:t>
            </a:r>
            <a:r>
              <a:rPr lang="en-GB" dirty="0"/>
              <a:t>.</a:t>
            </a:r>
          </a:p>
          <a:p>
            <a:endParaRPr lang="en-GB" dirty="0"/>
          </a:p>
        </p:txBody>
      </p:sp>
    </p:spTree>
    <p:extLst>
      <p:ext uri="{BB962C8B-B14F-4D97-AF65-F5344CB8AC3E}">
        <p14:creationId xmlns:p14="http://schemas.microsoft.com/office/powerpoint/2010/main" val="236806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EEAD-8BE8-4959-96C7-69AF4239655A}"/>
              </a:ext>
            </a:extLst>
          </p:cNvPr>
          <p:cNvSpPr>
            <a:spLocks noGrp="1"/>
          </p:cNvSpPr>
          <p:nvPr>
            <p:ph type="title"/>
          </p:nvPr>
        </p:nvSpPr>
        <p:spPr/>
        <p:txBody>
          <a:bodyPr>
            <a:normAutofit/>
          </a:bodyPr>
          <a:lstStyle/>
          <a:p>
            <a:r>
              <a:rPr lang="en-US" sz="3200" dirty="0"/>
              <a:t>Method of repertorization</a:t>
            </a:r>
            <a:endParaRPr lang="en-GB" sz="3200" dirty="0"/>
          </a:p>
        </p:txBody>
      </p:sp>
      <p:sp>
        <p:nvSpPr>
          <p:cNvPr id="3" name="Content Placeholder 2">
            <a:extLst>
              <a:ext uri="{FF2B5EF4-FFF2-40B4-BE49-F238E27FC236}">
                <a16:creationId xmlns:a16="http://schemas.microsoft.com/office/drawing/2014/main" id="{3816F6A1-C479-4F73-AC84-99E4B3EC422D}"/>
              </a:ext>
            </a:extLst>
          </p:cNvPr>
          <p:cNvSpPr>
            <a:spLocks noGrp="1"/>
          </p:cNvSpPr>
          <p:nvPr>
            <p:ph idx="1"/>
          </p:nvPr>
        </p:nvSpPr>
        <p:spPr>
          <a:xfrm>
            <a:off x="723900" y="1690688"/>
            <a:ext cx="10629900" cy="4486275"/>
          </a:xfrm>
        </p:spPr>
        <p:txBody>
          <a:bodyPr>
            <a:normAutofit lnSpcReduction="10000"/>
          </a:bodyPr>
          <a:lstStyle/>
          <a:p>
            <a:r>
              <a:rPr lang="en-US" dirty="0"/>
              <a:t>Every repertory are based on different philosophical background and their concept of totalities ,there are different methods of repertorization having own scopes and limitations.</a:t>
            </a:r>
          </a:p>
          <a:p>
            <a:r>
              <a:rPr lang="en-US" dirty="0"/>
              <a:t>Dr. </a:t>
            </a:r>
            <a:r>
              <a:rPr lang="en-US" dirty="0" err="1"/>
              <a:t>B.K.Sarkaran</a:t>
            </a:r>
            <a:r>
              <a:rPr lang="en-US" dirty="0"/>
              <a:t> his book lectures in homoeopathy, has described the following methods of working out the case-</a:t>
            </a:r>
          </a:p>
          <a:p>
            <a:r>
              <a:rPr lang="en-GB" dirty="0"/>
              <a:t>First Method Hahnemann and boenninghausens method- where complete symptoms are available.</a:t>
            </a:r>
          </a:p>
          <a:p>
            <a:r>
              <a:rPr lang="en-GB" dirty="0"/>
              <a:t> Second method Kent's method- where generals (mental and physical) and particulars are available.</a:t>
            </a:r>
          </a:p>
          <a:p>
            <a:r>
              <a:rPr lang="en-GB" dirty="0"/>
              <a:t>third method- where mental symptoms are lacking. Here one starts with physical generals ,next mental symptom's and then particulars.</a:t>
            </a:r>
          </a:p>
          <a:p>
            <a:endParaRPr lang="en-GB" dirty="0"/>
          </a:p>
          <a:p>
            <a:r>
              <a:rPr lang="en-GB" dirty="0"/>
              <a:t>fourth method where general's are lacking ,selection of striking ,peculiar as a key symptoms</a:t>
            </a:r>
          </a:p>
        </p:txBody>
      </p:sp>
    </p:spTree>
    <p:extLst>
      <p:ext uri="{BB962C8B-B14F-4D97-AF65-F5344CB8AC3E}">
        <p14:creationId xmlns:p14="http://schemas.microsoft.com/office/powerpoint/2010/main" val="1678146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BFC47-32E8-40AF-956B-58410DC2912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975AC17-82E6-43D8-82F3-633B0E6EDD3C}"/>
              </a:ext>
            </a:extLst>
          </p:cNvPr>
          <p:cNvSpPr>
            <a:spLocks noGrp="1"/>
          </p:cNvSpPr>
          <p:nvPr>
            <p:ph idx="1"/>
          </p:nvPr>
        </p:nvSpPr>
        <p:spPr/>
        <p:txBody>
          <a:bodyPr>
            <a:normAutofit fontScale="92500" lnSpcReduction="10000"/>
          </a:bodyPr>
          <a:lstStyle/>
          <a:p>
            <a:r>
              <a:rPr lang="en-GB" dirty="0"/>
              <a:t> fifth method- where the case presents only common symptoms or pathology .here physician makes use of every means at his </a:t>
            </a:r>
            <a:r>
              <a:rPr lang="en-GB" dirty="0" err="1"/>
              <a:t>commond</a:t>
            </a:r>
            <a:r>
              <a:rPr lang="en-GB" dirty="0"/>
              <a:t> including</a:t>
            </a:r>
          </a:p>
          <a:p>
            <a:endParaRPr lang="en-GB" dirty="0"/>
          </a:p>
          <a:p>
            <a:r>
              <a:rPr lang="en-GB" dirty="0"/>
              <a:t>A)patient personal and family history</a:t>
            </a:r>
          </a:p>
          <a:p>
            <a:pPr marL="0" indent="0">
              <a:buNone/>
            </a:pPr>
            <a:r>
              <a:rPr lang="en-GB" dirty="0"/>
              <a:t>.b)Temperament </a:t>
            </a:r>
          </a:p>
          <a:p>
            <a:pPr marL="0" indent="0">
              <a:buNone/>
            </a:pPr>
            <a:r>
              <a:rPr lang="en-GB" dirty="0"/>
              <a:t>c)Complexion colour and texture of skin</a:t>
            </a:r>
          </a:p>
          <a:p>
            <a:pPr marL="0" indent="0">
              <a:buNone/>
            </a:pPr>
            <a:r>
              <a:rPr lang="en-GB" dirty="0"/>
              <a:t>d)Particular organs and tissues affected</a:t>
            </a:r>
          </a:p>
          <a:p>
            <a:pPr marL="0" indent="0">
              <a:buNone/>
            </a:pPr>
            <a:r>
              <a:rPr lang="en-GB" dirty="0"/>
              <a:t>e) location, character, physical aspect of </a:t>
            </a:r>
            <a:r>
              <a:rPr lang="en-GB" dirty="0" err="1"/>
              <a:t>lession’s</a:t>
            </a:r>
            <a:endParaRPr lang="en-GB" dirty="0"/>
          </a:p>
          <a:p>
            <a:pPr marL="0" indent="0">
              <a:buNone/>
            </a:pPr>
            <a:r>
              <a:rPr lang="en-GB" dirty="0"/>
              <a:t>f)Probable etiological factors.</a:t>
            </a:r>
          </a:p>
          <a:p>
            <a:pPr marL="0" indent="0">
              <a:buNone/>
            </a:pPr>
            <a:r>
              <a:rPr lang="en-GB" dirty="0"/>
              <a:t>6 sixth method –technical </a:t>
            </a:r>
            <a:r>
              <a:rPr lang="en-GB" dirty="0" err="1"/>
              <a:t>nosological</a:t>
            </a:r>
            <a:r>
              <a:rPr lang="en-GB" dirty="0"/>
              <a:t>  are selected as main heading.</a:t>
            </a:r>
          </a:p>
          <a:p>
            <a:endParaRPr lang="en-GB" dirty="0"/>
          </a:p>
        </p:txBody>
      </p:sp>
    </p:spTree>
    <p:extLst>
      <p:ext uri="{BB962C8B-B14F-4D97-AF65-F5344CB8AC3E}">
        <p14:creationId xmlns:p14="http://schemas.microsoft.com/office/powerpoint/2010/main" val="3060814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71</TotalTime>
  <Words>851</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Tw Cen MT</vt:lpstr>
      <vt:lpstr>Tw Cen MT Condensed</vt:lpstr>
      <vt:lpstr>Wingdings 3</vt:lpstr>
      <vt:lpstr>Integral</vt:lpstr>
      <vt:lpstr>Technique  And Method Of Repertorization </vt:lpstr>
      <vt:lpstr>Technique of repertorization: -</vt:lpstr>
      <vt:lpstr>Old method</vt:lpstr>
      <vt:lpstr>Modern Method</vt:lpstr>
      <vt:lpstr>Thumb Finger Technique</vt:lpstr>
      <vt:lpstr>Coin playing technique</vt:lpstr>
      <vt:lpstr>PowerPoint Presentation</vt:lpstr>
      <vt:lpstr>Method of repertorization</vt:lpstr>
      <vt:lpstr>PowerPoint Presentation</vt:lpstr>
      <vt:lpstr>1. Dr Hahnemann's and Dr Boennighausen’s method-</vt:lpstr>
      <vt:lpstr>2. Dr. Kents method-</vt:lpstr>
      <vt:lpstr>3. Classical method of repertorization -</vt:lpstr>
      <vt:lpstr>4. Eliminating method of repertorization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  And Method Of Repertorization </dc:title>
  <dc:creator>Ravindra Bhandare</dc:creator>
  <cp:lastModifiedBy>Ravindra Bhandare</cp:lastModifiedBy>
  <cp:revision>13</cp:revision>
  <cp:lastPrinted>2020-03-10T03:04:09Z</cp:lastPrinted>
  <dcterms:created xsi:type="dcterms:W3CDTF">2020-03-09T22:51:17Z</dcterms:created>
  <dcterms:modified xsi:type="dcterms:W3CDTF">2020-03-27T07:15:04Z</dcterms:modified>
</cp:coreProperties>
</file>