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958C9C-EE43-4D5E-982C-A2474964A9AE}"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58C9C-EE43-4D5E-982C-A2474964A9AE}"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58C9C-EE43-4D5E-982C-A2474964A9AE}"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58C9C-EE43-4D5E-982C-A2474964A9AE}"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58C9C-EE43-4D5E-982C-A2474964A9AE}"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58C9C-EE43-4D5E-982C-A2474964A9AE}"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58C9C-EE43-4D5E-982C-A2474964A9AE}" type="datetimeFigureOut">
              <a:rPr lang="en-US" smtClean="0"/>
              <a:pPr/>
              <a:t>6/20/2018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58C9C-EE43-4D5E-982C-A2474964A9AE}" type="datetimeFigureOut">
              <a:rPr lang="en-US" smtClean="0"/>
              <a:pPr/>
              <a:t>6/20/2018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58C9C-EE43-4D5E-982C-A2474964A9AE}" type="datetimeFigureOut">
              <a:rPr lang="en-US" smtClean="0"/>
              <a:pPr/>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58C9C-EE43-4D5E-982C-A2474964A9AE}"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58C9C-EE43-4D5E-982C-A2474964A9AE}"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6C794-193C-428E-8565-9701AFAB7C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58C9C-EE43-4D5E-982C-A2474964A9AE}" type="datetimeFigureOut">
              <a:rPr lang="en-US" smtClean="0"/>
              <a:pPr/>
              <a:t>6/20/2018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6C794-193C-428E-8565-9701AFAB7C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Pregnancy and delivery </a:t>
            </a: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illegal pregnancy may causes baby illegitimate.</a:t>
            </a:r>
          </a:p>
          <a:p>
            <a:r>
              <a:rPr lang="en-US" dirty="0" smtClean="0"/>
              <a:t>7 working pregnant women are allowed additional leave facility.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Diagnosis of pregnancy </a:t>
            </a:r>
          </a:p>
          <a:p>
            <a:r>
              <a:rPr lang="en-US" dirty="0"/>
              <a:t> </a:t>
            </a:r>
            <a:r>
              <a:rPr lang="en-US" dirty="0" smtClean="0"/>
              <a:t>after  1 months and 4 days the </a:t>
            </a:r>
            <a:r>
              <a:rPr lang="en-US" dirty="0" err="1" smtClean="0"/>
              <a:t>upt</a:t>
            </a:r>
            <a:r>
              <a:rPr lang="en-US" dirty="0" smtClean="0"/>
              <a:t> (urine pregnancy test) becomes positive the signs and symptoms of the pregnancy are as bellow </a:t>
            </a:r>
          </a:p>
          <a:p>
            <a:r>
              <a:rPr lang="en-US" dirty="0"/>
              <a:t> </a:t>
            </a:r>
            <a:r>
              <a:rPr lang="en-US" dirty="0" smtClean="0"/>
              <a:t>sign of pregnancy </a:t>
            </a:r>
          </a:p>
          <a:p>
            <a:r>
              <a:rPr lang="en-US" dirty="0" smtClean="0"/>
              <a:t>1 </a:t>
            </a:r>
            <a:r>
              <a:rPr lang="en-US" dirty="0" err="1" smtClean="0"/>
              <a:t>amenorrhoea</a:t>
            </a:r>
            <a:r>
              <a:rPr lang="en-US" dirty="0" smtClean="0"/>
              <a:t> </a:t>
            </a:r>
          </a:p>
          <a:p>
            <a:r>
              <a:rPr lang="en-US" dirty="0" smtClean="0"/>
              <a:t>After ovulation, there is formation of corpus </a:t>
            </a:r>
            <a:r>
              <a:rPr lang="en-US" dirty="0" err="1" smtClean="0"/>
              <a:t>luteum</a:t>
            </a:r>
            <a:r>
              <a:rPr lang="en-US" dirty="0" smtClean="0"/>
              <a:t> at the site of the ruptured </a:t>
            </a:r>
            <a:r>
              <a:rPr lang="en-US" dirty="0" err="1" smtClean="0"/>
              <a:t>graffian</a:t>
            </a:r>
            <a:r>
              <a:rPr lang="en-US" dirty="0" smtClean="0"/>
              <a:t> follicle of the ovary concerned. The function of the corpus </a:t>
            </a:r>
            <a:r>
              <a:rPr lang="en-US" dirty="0" err="1" smtClean="0"/>
              <a:t>luteum</a:t>
            </a:r>
            <a:r>
              <a:rPr lang="en-US" dirty="0" smtClean="0"/>
              <a:t> is to liberate certain  </a:t>
            </a:r>
            <a:r>
              <a:rPr lang="en-US" dirty="0" err="1" smtClean="0"/>
              <a:t>hormons</a:t>
            </a:r>
            <a:r>
              <a:rPr lang="en-US" dirty="0" smtClean="0"/>
              <a:t> which prepares the </a:t>
            </a:r>
            <a:r>
              <a:rPr lang="en-US" dirty="0" err="1" smtClean="0"/>
              <a:t>endometrium</a:t>
            </a:r>
            <a:r>
              <a:rPr lang="en-US" dirty="0" smtClean="0"/>
              <a:t> for </a:t>
            </a:r>
            <a:r>
              <a:rPr lang="en-US" dirty="0" err="1" smtClean="0"/>
              <a:t>impregation</a:t>
            </a:r>
            <a:r>
              <a:rPr lang="en-US" dirty="0" smtClean="0"/>
              <a:t> due to </a:t>
            </a:r>
            <a:r>
              <a:rPr lang="en-US" dirty="0" err="1" smtClean="0"/>
              <a:t>hormons</a:t>
            </a:r>
            <a:r>
              <a:rPr lang="en-US" dirty="0" smtClean="0"/>
              <a:t>  librates from it menstruation are prevented.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a:t>
            </a:r>
            <a:r>
              <a:rPr lang="en-US" dirty="0" err="1" smtClean="0"/>
              <a:t>amenorrhoea</a:t>
            </a:r>
            <a:r>
              <a:rPr lang="en-US" dirty="0" smtClean="0"/>
              <a:t> is not the result of pregnancy alone. In circumstances of hormonal imbalance some pathology in the ovary and the uterus, chronic debilitated condition like tuberculosis, carcinoma and psychological imbalance. Menstruation may cases temporarily and with menopause permanently.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2 changes in breasts </a:t>
            </a:r>
          </a:p>
          <a:p>
            <a:r>
              <a:rPr lang="en-US" dirty="0"/>
              <a:t> </a:t>
            </a:r>
            <a:r>
              <a:rPr lang="en-US" dirty="0" smtClean="0"/>
              <a:t>in  pregnancy breasts enlarge. In the </a:t>
            </a:r>
            <a:r>
              <a:rPr lang="en-US" dirty="0" err="1" smtClean="0"/>
              <a:t>earlly</a:t>
            </a:r>
            <a:r>
              <a:rPr lang="en-US" dirty="0" smtClean="0"/>
              <a:t> period there are tingling and tense feeling on  palpation, hypertrophied alveolar ducts give a nodular feeling. The  shape is pendulous. Surface veins are prominent. Silvery </a:t>
            </a:r>
            <a:r>
              <a:rPr lang="en-US" dirty="0" err="1" smtClean="0"/>
              <a:t>striae</a:t>
            </a:r>
            <a:r>
              <a:rPr lang="en-US" dirty="0" smtClean="0"/>
              <a:t> may appear later. </a:t>
            </a:r>
            <a:r>
              <a:rPr lang="en-US" dirty="0" err="1" smtClean="0"/>
              <a:t>Areaola</a:t>
            </a:r>
            <a:r>
              <a:rPr lang="en-US" dirty="0" smtClean="0"/>
              <a:t> is enlarged darkly pigmented with </a:t>
            </a:r>
            <a:r>
              <a:rPr lang="en-US" dirty="0" err="1" smtClean="0"/>
              <a:t>montgomery’s</a:t>
            </a:r>
            <a:r>
              <a:rPr lang="en-US" dirty="0" smtClean="0"/>
              <a:t> tubercles (enlarged sebaceous glands).  after 3 months of pregnancy </a:t>
            </a:r>
            <a:r>
              <a:rPr lang="en-US" dirty="0" err="1" smtClean="0"/>
              <a:t>colostrum</a:t>
            </a:r>
            <a:r>
              <a:rPr lang="en-US" dirty="0" smtClean="0"/>
              <a:t> is secreted from nipple when squeezing the </a:t>
            </a:r>
            <a:r>
              <a:rPr lang="en-US" dirty="0" err="1" smtClean="0"/>
              <a:t>brest</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Colostrum</a:t>
            </a:r>
            <a:r>
              <a:rPr lang="en-US" dirty="0" smtClean="0"/>
              <a:t> is a pale yellow secretion which contains free fat globules and large phagocytes containing fat globules. Some of the changes in  breasts may occur in condition other than  pregnancy, like ovarian </a:t>
            </a:r>
            <a:r>
              <a:rPr lang="en-US" dirty="0" err="1" smtClean="0"/>
              <a:t>tumour</a:t>
            </a:r>
            <a:r>
              <a:rPr lang="en-US" dirty="0" smtClean="0"/>
              <a:t>. </a:t>
            </a:r>
          </a:p>
          <a:p>
            <a:r>
              <a:rPr lang="en-US" dirty="0" smtClean="0"/>
              <a:t>3 morning sickness.</a:t>
            </a:r>
          </a:p>
          <a:p>
            <a:r>
              <a:rPr lang="en-US" dirty="0" smtClean="0"/>
              <a:t>A general feeling of indisposition, during the early hours of the morning is a common occurrence after pregnancy. This consist of lethargy, weakness sometime with feeling of heaviness in hands and legs.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vomiting </a:t>
            </a:r>
          </a:p>
          <a:p>
            <a:r>
              <a:rPr lang="en-US" dirty="0" smtClean="0"/>
              <a:t>Mild degree vomiting and nausea is a common phenomenon in all cases of pregnancy partly during the early morning hours in some pregnant women however, there may be excessive vomiting , a condition known as </a:t>
            </a:r>
            <a:r>
              <a:rPr lang="en-US" dirty="0" err="1" smtClean="0"/>
              <a:t>hyperemesis</a:t>
            </a:r>
            <a:r>
              <a:rPr lang="en-US" dirty="0" smtClean="0"/>
              <a:t> </a:t>
            </a:r>
            <a:r>
              <a:rPr lang="en-US" dirty="0" err="1" smtClean="0"/>
              <a:t>gravidanum</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 pigmentation of selective parts of the skin </a:t>
            </a:r>
          </a:p>
          <a:p>
            <a:r>
              <a:rPr lang="en-US" dirty="0" smtClean="0"/>
              <a:t>The eyelids the </a:t>
            </a:r>
            <a:r>
              <a:rPr lang="en-US" dirty="0" err="1" smtClean="0"/>
              <a:t>axilla</a:t>
            </a:r>
            <a:r>
              <a:rPr lang="en-US" dirty="0" smtClean="0"/>
              <a:t> and the areola of the breast darken during pregnancy </a:t>
            </a:r>
          </a:p>
          <a:p>
            <a:r>
              <a:rPr lang="en-US" dirty="0" smtClean="0"/>
              <a:t>6 appearance of </a:t>
            </a:r>
            <a:r>
              <a:rPr lang="en-US" dirty="0" err="1" smtClean="0"/>
              <a:t>linea</a:t>
            </a:r>
            <a:r>
              <a:rPr lang="en-US" dirty="0" smtClean="0"/>
              <a:t> </a:t>
            </a:r>
            <a:r>
              <a:rPr lang="en-US" dirty="0" err="1" smtClean="0"/>
              <a:t>nigra</a:t>
            </a:r>
            <a:r>
              <a:rPr lang="en-US" dirty="0" smtClean="0"/>
              <a:t> </a:t>
            </a:r>
          </a:p>
          <a:p>
            <a:r>
              <a:rPr lang="en-US" dirty="0" smtClean="0"/>
              <a:t>A vertical pigmented line appears over the midline of the abdomen, from </a:t>
            </a:r>
            <a:r>
              <a:rPr lang="en-US" dirty="0" err="1" smtClean="0"/>
              <a:t>umblicus</a:t>
            </a:r>
            <a:r>
              <a:rPr lang="en-US" dirty="0" smtClean="0"/>
              <a:t> to </a:t>
            </a:r>
            <a:r>
              <a:rPr lang="en-US" dirty="0" err="1" smtClean="0"/>
              <a:t>symphysis</a:t>
            </a:r>
            <a:r>
              <a:rPr lang="en-US" dirty="0" smtClean="0"/>
              <a:t> pubis.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7 </a:t>
            </a:r>
            <a:r>
              <a:rPr lang="en-US" dirty="0" err="1" smtClean="0"/>
              <a:t>striae</a:t>
            </a:r>
            <a:r>
              <a:rPr lang="en-US" dirty="0" smtClean="0"/>
              <a:t> </a:t>
            </a:r>
            <a:r>
              <a:rPr lang="en-US" dirty="0" err="1" smtClean="0"/>
              <a:t>gravidanum</a:t>
            </a:r>
            <a:r>
              <a:rPr lang="en-US" dirty="0" smtClean="0"/>
              <a:t> </a:t>
            </a:r>
          </a:p>
          <a:p>
            <a:r>
              <a:rPr lang="en-US" dirty="0" smtClean="0"/>
              <a:t>Multiple transverse of oblique </a:t>
            </a:r>
            <a:r>
              <a:rPr lang="en-US" dirty="0" err="1" smtClean="0"/>
              <a:t>stipes</a:t>
            </a:r>
            <a:r>
              <a:rPr lang="en-US" dirty="0" smtClean="0"/>
              <a:t> appear over abdomen </a:t>
            </a:r>
          </a:p>
          <a:p>
            <a:r>
              <a:rPr lang="en-US" dirty="0" smtClean="0"/>
              <a:t>8 increase in the frequency of </a:t>
            </a:r>
            <a:r>
              <a:rPr lang="en-US" dirty="0" err="1" smtClean="0"/>
              <a:t>micturition</a:t>
            </a:r>
            <a:r>
              <a:rPr lang="en-US" dirty="0" smtClean="0"/>
              <a:t> </a:t>
            </a:r>
          </a:p>
          <a:p>
            <a:r>
              <a:rPr lang="en-US" dirty="0" smtClean="0"/>
              <a:t>Because of uterus is enlarge and give pressure on the urinary bladder so the frequency of the </a:t>
            </a:r>
            <a:r>
              <a:rPr lang="en-US" dirty="0" err="1" smtClean="0"/>
              <a:t>micturition</a:t>
            </a:r>
            <a:r>
              <a:rPr lang="en-US" dirty="0" smtClean="0"/>
              <a:t> is increase.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 easy fatigue and irritable </a:t>
            </a:r>
            <a:r>
              <a:rPr lang="en-US" dirty="0" err="1" smtClean="0"/>
              <a:t>temprament</a:t>
            </a:r>
            <a:r>
              <a:rPr lang="en-US" dirty="0" smtClean="0"/>
              <a:t> </a:t>
            </a:r>
            <a:r>
              <a:rPr lang="en-US" dirty="0"/>
              <a:t> </a:t>
            </a:r>
            <a:r>
              <a:rPr lang="en-US" dirty="0" smtClean="0"/>
              <a:t>are some of the addition non specific symptoms of pregnancy. </a:t>
            </a:r>
          </a:p>
          <a:p>
            <a:r>
              <a:rPr lang="en-US" dirty="0" smtClean="0"/>
              <a:t>10 quickening === </a:t>
            </a:r>
            <a:r>
              <a:rPr lang="en-US" dirty="0" err="1" smtClean="0"/>
              <a:t>foetal</a:t>
            </a:r>
            <a:r>
              <a:rPr lang="en-US" dirty="0" smtClean="0"/>
              <a:t> movement inside the uterus starts and is appreciated between 16 to 18 week </a:t>
            </a:r>
          </a:p>
          <a:p>
            <a:r>
              <a:rPr lang="en-US" dirty="0" smtClean="0"/>
              <a:t>11 desire for spicy food may be noticed from very early period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Jackquemier’s</a:t>
            </a:r>
            <a:r>
              <a:rPr lang="en-US" dirty="0" smtClean="0"/>
              <a:t> sign </a:t>
            </a:r>
          </a:p>
          <a:p>
            <a:r>
              <a:rPr lang="en-US" dirty="0" smtClean="0"/>
              <a:t>This is the change in the vagina, mucus membrane is change from pinkish to bluish which occurs due to venous obstruction there is also simultaneous softening of the vaginal wall with increased secretion. These changes seen after 4 weeks of pregnancy.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Pregnancy occurs in a woman due to </a:t>
            </a:r>
            <a:r>
              <a:rPr lang="en-US" dirty="0" err="1" smtClean="0"/>
              <a:t>embeding</a:t>
            </a:r>
            <a:r>
              <a:rPr lang="en-US" dirty="0" smtClean="0"/>
              <a:t> of a </a:t>
            </a:r>
            <a:r>
              <a:rPr lang="en-US" dirty="0" err="1" smtClean="0"/>
              <a:t>fertilised</a:t>
            </a:r>
            <a:r>
              <a:rPr lang="en-US" dirty="0" smtClean="0"/>
              <a:t> ovum or </a:t>
            </a:r>
            <a:r>
              <a:rPr lang="en-US" dirty="0" err="1" smtClean="0"/>
              <a:t>zygot</a:t>
            </a:r>
            <a:r>
              <a:rPr lang="en-US" dirty="0" smtClean="0"/>
              <a:t> deep in the </a:t>
            </a:r>
            <a:r>
              <a:rPr lang="en-US" dirty="0" err="1" smtClean="0"/>
              <a:t>endometrium</a:t>
            </a:r>
            <a:r>
              <a:rPr lang="en-US" dirty="0" smtClean="0"/>
              <a:t> of the uterus. The ovum is </a:t>
            </a:r>
            <a:r>
              <a:rPr lang="en-US" dirty="0" err="1" smtClean="0"/>
              <a:t>fertilised</a:t>
            </a:r>
            <a:r>
              <a:rPr lang="en-US" dirty="0" smtClean="0"/>
              <a:t> in the isthmus of the  fallopian tube within  about 12 to 24 hrs of ovulation and the </a:t>
            </a:r>
            <a:r>
              <a:rPr lang="en-US" dirty="0" err="1" smtClean="0"/>
              <a:t>fertilised</a:t>
            </a:r>
            <a:r>
              <a:rPr lang="en-US" dirty="0" smtClean="0"/>
              <a:t> ovum comes down in  the uterine cavity by about the fourth day and its impregnation in the uterine wall occurs , after about 7 days of </a:t>
            </a:r>
            <a:r>
              <a:rPr lang="en-US" dirty="0" err="1" smtClean="0"/>
              <a:t>fertilisation</a:t>
            </a:r>
            <a:r>
              <a:rPr lang="en-US" dirty="0" smtClean="0"/>
              <a:t>. The </a:t>
            </a:r>
            <a:r>
              <a:rPr lang="en-US" dirty="0" err="1" smtClean="0"/>
              <a:t>fertilised</a:t>
            </a:r>
            <a:r>
              <a:rPr lang="en-US" dirty="0" smtClean="0"/>
              <a:t> ovum is known embryo up to 8 week after these period these is known as </a:t>
            </a:r>
            <a:r>
              <a:rPr lang="en-US" dirty="0" err="1" smtClean="0"/>
              <a:t>foetus</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 probable sign of pregnancy </a:t>
            </a:r>
          </a:p>
          <a:p>
            <a:r>
              <a:rPr lang="en-US" dirty="0" smtClean="0"/>
              <a:t>1 enlargement of abdomen </a:t>
            </a:r>
          </a:p>
          <a:p>
            <a:r>
              <a:rPr lang="en-US" dirty="0" smtClean="0"/>
              <a:t> with increase in the size of the </a:t>
            </a:r>
            <a:r>
              <a:rPr lang="en-US" dirty="0" err="1" smtClean="0"/>
              <a:t>foetus</a:t>
            </a:r>
            <a:r>
              <a:rPr lang="en-US" dirty="0" smtClean="0"/>
              <a:t> and the uterus, the abdomen enlarges. But this does not occur </a:t>
            </a:r>
            <a:r>
              <a:rPr lang="en-US" dirty="0" err="1" smtClean="0"/>
              <a:t>intill</a:t>
            </a:r>
            <a:r>
              <a:rPr lang="en-US" dirty="0" smtClean="0"/>
              <a:t> the duration of pregnancy is 12 week because, till this period, uterus remains in the pelvis below the level of the </a:t>
            </a:r>
            <a:r>
              <a:rPr lang="en-US" dirty="0" err="1" smtClean="0"/>
              <a:t>symphysis</a:t>
            </a:r>
            <a:r>
              <a:rPr lang="en-US" dirty="0" smtClean="0"/>
              <a:t> pubis. Then  gradually the abdomen enlarges as the height of the uterus increases.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enlargement of the uterus occurs for the rest of the period of pregnancy. Though during the last month the uterus drops to some extent with lowering of the height. Enlargement of abdomen,, is an  important and essential change due to pregnancy but it is  not specific of pregnancy. It may occurs due to </a:t>
            </a:r>
            <a:r>
              <a:rPr lang="en-US" dirty="0" err="1" smtClean="0"/>
              <a:t>ascitis</a:t>
            </a:r>
            <a:r>
              <a:rPr lang="en-US" dirty="0" smtClean="0"/>
              <a:t>. Due to any </a:t>
            </a:r>
            <a:r>
              <a:rPr lang="en-US" dirty="0" err="1" smtClean="0"/>
              <a:t>tumour</a:t>
            </a:r>
            <a:r>
              <a:rPr lang="en-US" dirty="0" smtClean="0"/>
              <a:t> in any organ inside the abdomen or may be even due to rapid obesity.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2 height of uterus </a:t>
            </a:r>
          </a:p>
          <a:p>
            <a:r>
              <a:rPr lang="en-US" dirty="0" smtClean="0"/>
              <a:t>The increase in the size of the uterus </a:t>
            </a:r>
            <a:r>
              <a:rPr lang="en-US" dirty="0" err="1" smtClean="0"/>
              <a:t>follolws</a:t>
            </a:r>
            <a:r>
              <a:rPr lang="en-US" dirty="0" smtClean="0"/>
              <a:t> more or less a define rule during the period of pregnancy. Up to the 12 week of pregnancy it is  not palpable per abdomen after 12 week it is just palpable just above the </a:t>
            </a:r>
            <a:r>
              <a:rPr lang="en-US" dirty="0" err="1" smtClean="0"/>
              <a:t>symphysis</a:t>
            </a:r>
            <a:r>
              <a:rPr lang="en-US" dirty="0" smtClean="0"/>
              <a:t> pubis. After 16 week it is just above the 2” above the </a:t>
            </a:r>
            <a:r>
              <a:rPr lang="en-US" dirty="0" err="1" smtClean="0"/>
              <a:t>symphysis</a:t>
            </a:r>
            <a:r>
              <a:rPr lang="en-US" dirty="0" smtClean="0"/>
              <a:t> pubis at the end of 20 week 2”inch below the umbilicus. At the end of 24 week, it is the level of umbilicus.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At the end of 28 week its just 2” below the </a:t>
            </a:r>
            <a:r>
              <a:rPr lang="en-US" dirty="0" err="1" smtClean="0"/>
              <a:t>xiphisternum</a:t>
            </a:r>
            <a:r>
              <a:rPr lang="en-US" dirty="0" smtClean="0"/>
              <a:t>. At the end of 36 week it is at the level of </a:t>
            </a:r>
            <a:r>
              <a:rPr lang="en-US" dirty="0" err="1" smtClean="0"/>
              <a:t>xiphisternum</a:t>
            </a:r>
            <a:r>
              <a:rPr lang="en-US" dirty="0" smtClean="0"/>
              <a:t>. At full term, it is again 2” below the </a:t>
            </a:r>
            <a:r>
              <a:rPr lang="en-US" dirty="0" err="1" smtClean="0"/>
              <a:t>xiphyisternum</a:t>
            </a:r>
            <a:r>
              <a:rPr lang="en-US" dirty="0" smtClean="0"/>
              <a:t>. </a:t>
            </a:r>
          </a:p>
          <a:p>
            <a:r>
              <a:rPr lang="en-US" dirty="0" smtClean="0"/>
              <a:t>3 </a:t>
            </a:r>
            <a:r>
              <a:rPr lang="en-US" dirty="0" err="1" smtClean="0"/>
              <a:t>heigher’s</a:t>
            </a:r>
            <a:r>
              <a:rPr lang="en-US" dirty="0" smtClean="0"/>
              <a:t> sign == during the 2 month of pregnancy the body of uterus becomes soft . The cervix remains comparatively firm. </a:t>
            </a:r>
            <a:r>
              <a:rPr lang="en-US" dirty="0" err="1" smtClean="0"/>
              <a:t>Heigher’s</a:t>
            </a:r>
            <a:r>
              <a:rPr lang="en-US" dirty="0" smtClean="0"/>
              <a:t> sign is elicited by bimanual examination 2 finger of the one hand is placed at the posterior fornix and fingers of the other hand is placed over the midline just above the </a:t>
            </a:r>
            <a:r>
              <a:rPr lang="en-US" dirty="0" err="1" smtClean="0"/>
              <a:t>symphysis</a:t>
            </a:r>
            <a:r>
              <a:rPr lang="en-US" dirty="0" smtClean="0"/>
              <a:t> pubis. Fingers of both the hands are brought closer, when the </a:t>
            </a:r>
            <a:r>
              <a:rPr lang="en-US" dirty="0" err="1" smtClean="0"/>
              <a:t>isthumus</a:t>
            </a:r>
            <a:r>
              <a:rPr lang="en-US" dirty="0" smtClean="0"/>
              <a:t> the part of uterus is appreciated as soft compressible zone in between the very soft uterine body and firm and tough cervix below. </a:t>
            </a:r>
            <a:r>
              <a:rPr lang="en-US" dirty="0" err="1" smtClean="0"/>
              <a:t>Hegar’s</a:t>
            </a:r>
            <a:r>
              <a:rPr lang="en-US" dirty="0" smtClean="0"/>
              <a:t> sign becomes positive b y the end of 6 week of pregnancy.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528.jpg"/>
          <p:cNvPicPr>
            <a:picLocks noGrp="1" noChangeAspect="1"/>
          </p:cNvPicPr>
          <p:nvPr>
            <p:ph idx="1"/>
          </p:nvPr>
        </p:nvPicPr>
        <p:blipFill>
          <a:blip r:embed="rId2" cstate="print"/>
          <a:stretch>
            <a:fillRect/>
          </a:stretch>
        </p:blipFill>
        <p:spPr>
          <a:xfrm>
            <a:off x="1524000" y="1600200"/>
            <a:ext cx="6629400" cy="50292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4 </a:t>
            </a:r>
            <a:r>
              <a:rPr lang="en-US" dirty="0" err="1" smtClean="0"/>
              <a:t>anteroversion</a:t>
            </a:r>
            <a:r>
              <a:rPr lang="en-US" dirty="0" smtClean="0"/>
              <a:t> of uterus </a:t>
            </a:r>
          </a:p>
          <a:p>
            <a:r>
              <a:rPr lang="en-US" dirty="0" smtClean="0"/>
              <a:t>Uterus is usually </a:t>
            </a:r>
            <a:r>
              <a:rPr lang="en-US" dirty="0" err="1" smtClean="0"/>
              <a:t>anteroverted</a:t>
            </a:r>
            <a:r>
              <a:rPr lang="en-US" dirty="0" smtClean="0"/>
              <a:t> and this </a:t>
            </a:r>
            <a:r>
              <a:rPr lang="en-US" dirty="0" err="1" smtClean="0"/>
              <a:t>anteroversion</a:t>
            </a:r>
            <a:r>
              <a:rPr lang="en-US" dirty="0" smtClean="0"/>
              <a:t> increase during the first few months of pregnancy. The degree of anterior inclination decreases during the later phase. \</a:t>
            </a:r>
          </a:p>
          <a:p>
            <a:r>
              <a:rPr lang="en-US" dirty="0" smtClean="0"/>
              <a:t>5 </a:t>
            </a:r>
            <a:r>
              <a:rPr lang="en-US" dirty="0" err="1" smtClean="0"/>
              <a:t>godell’s</a:t>
            </a:r>
            <a:r>
              <a:rPr lang="en-US" dirty="0" smtClean="0"/>
              <a:t> sign == by the 4 month after pregnancy, the cervix is reasonably soft. These changes starts </a:t>
            </a:r>
            <a:r>
              <a:rPr lang="en-US" dirty="0" err="1" smtClean="0"/>
              <a:t>occuring</a:t>
            </a:r>
            <a:r>
              <a:rPr lang="en-US" dirty="0" smtClean="0"/>
              <a:t> from the later part of the 2 month and reach its optimum by the 4 month by this time the external </a:t>
            </a:r>
            <a:r>
              <a:rPr lang="en-US" dirty="0" err="1" smtClean="0"/>
              <a:t>os</a:t>
            </a:r>
            <a:r>
              <a:rPr lang="en-US" dirty="0" smtClean="0"/>
              <a:t> is slightly enlarged in diameter. The change may occur in inflammatory condition of uterus and in case of new growth in the uterus.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uterine </a:t>
            </a:r>
            <a:r>
              <a:rPr lang="en-US" dirty="0" err="1" smtClean="0"/>
              <a:t>souffle</a:t>
            </a:r>
            <a:r>
              <a:rPr lang="en-US" dirty="0" smtClean="0"/>
              <a:t> == with increase in the size of uterus and the </a:t>
            </a:r>
            <a:r>
              <a:rPr lang="en-US" dirty="0" err="1" smtClean="0"/>
              <a:t>foetus</a:t>
            </a:r>
            <a:r>
              <a:rPr lang="en-US" dirty="0" smtClean="0"/>
              <a:t> inside, the circulation of blood in uterus is also increased. This increase in circulation causes flow of more amount of blood inside the uterus through the uterine vessels and thus, when the lateral aspects of </a:t>
            </a:r>
            <a:r>
              <a:rPr lang="en-US" dirty="0" err="1" smtClean="0"/>
              <a:t>fundus</a:t>
            </a:r>
            <a:r>
              <a:rPr lang="en-US" dirty="0" smtClean="0"/>
              <a:t> is </a:t>
            </a:r>
            <a:r>
              <a:rPr lang="en-US" dirty="0" err="1" smtClean="0"/>
              <a:t>ausculatated</a:t>
            </a:r>
            <a:r>
              <a:rPr lang="en-US" dirty="0" smtClean="0"/>
              <a:t>, murmur is heard, which </a:t>
            </a:r>
            <a:r>
              <a:rPr lang="en-US" dirty="0" err="1" smtClean="0"/>
              <a:t>synchronises</a:t>
            </a:r>
            <a:r>
              <a:rPr lang="en-US" dirty="0" smtClean="0"/>
              <a:t> with the </a:t>
            </a:r>
            <a:r>
              <a:rPr lang="en-US" dirty="0" err="1" smtClean="0"/>
              <a:t>mother’spulse</a:t>
            </a:r>
            <a:r>
              <a:rPr lang="en-US" dirty="0" smtClean="0"/>
              <a:t> beat.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7 </a:t>
            </a:r>
            <a:r>
              <a:rPr lang="en-US" dirty="0" err="1" smtClean="0"/>
              <a:t>ballotment</a:t>
            </a:r>
            <a:r>
              <a:rPr lang="en-US" dirty="0" smtClean="0"/>
              <a:t> == internal and external </a:t>
            </a:r>
            <a:r>
              <a:rPr lang="en-US" dirty="0" err="1" smtClean="0"/>
              <a:t>ballotment</a:t>
            </a:r>
            <a:r>
              <a:rPr lang="en-US" dirty="0" smtClean="0"/>
              <a:t> are objective signs of pregnancy, which can be elicited during the 4 or 5 months of pregnancy. </a:t>
            </a:r>
            <a:r>
              <a:rPr lang="en-US" dirty="0" err="1" smtClean="0"/>
              <a:t>Ballotment</a:t>
            </a:r>
            <a:r>
              <a:rPr lang="en-US" dirty="0" smtClean="0"/>
              <a:t> </a:t>
            </a:r>
            <a:r>
              <a:rPr lang="en-US" dirty="0" err="1" smtClean="0"/>
              <a:t>thests</a:t>
            </a:r>
            <a:r>
              <a:rPr lang="en-US" dirty="0" smtClean="0"/>
              <a:t> may be performed by external means as well as internal means accordingly, the tests are termed as internal </a:t>
            </a:r>
            <a:r>
              <a:rPr lang="en-US" dirty="0" err="1" smtClean="0"/>
              <a:t>ballotment</a:t>
            </a:r>
            <a:r>
              <a:rPr lang="en-US" dirty="0" smtClean="0"/>
              <a:t> test and external </a:t>
            </a:r>
            <a:r>
              <a:rPr lang="en-US" dirty="0" err="1" smtClean="0"/>
              <a:t>balllotment</a:t>
            </a:r>
            <a:r>
              <a:rPr lang="en-US" dirty="0" smtClean="0"/>
              <a:t> test. Inn </a:t>
            </a:r>
            <a:r>
              <a:rPr lang="en-US" dirty="0" err="1" smtClean="0"/>
              <a:t>ballotment</a:t>
            </a:r>
            <a:r>
              <a:rPr lang="en-US" dirty="0" smtClean="0"/>
              <a:t> test, actually the </a:t>
            </a:r>
            <a:r>
              <a:rPr lang="en-US" dirty="0" err="1" smtClean="0"/>
              <a:t>foetus</a:t>
            </a:r>
            <a:r>
              <a:rPr lang="en-US" dirty="0" smtClean="0"/>
              <a:t> is tossed in the amniotic fluid.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external </a:t>
            </a:r>
            <a:r>
              <a:rPr lang="en-US" dirty="0" err="1" smtClean="0"/>
              <a:t>ballotment</a:t>
            </a:r>
            <a:r>
              <a:rPr lang="en-US" dirty="0" smtClean="0"/>
              <a:t> test grip of 2 fingers is </a:t>
            </a:r>
            <a:r>
              <a:rPr lang="en-US" dirty="0" err="1" smtClean="0"/>
              <a:t>appllied</a:t>
            </a:r>
            <a:r>
              <a:rPr lang="en-US" dirty="0" smtClean="0"/>
              <a:t> over the lower part of uterus, the women beings in semi inclined position  . As the  </a:t>
            </a:r>
            <a:r>
              <a:rPr lang="en-US" dirty="0" err="1" smtClean="0"/>
              <a:t>foetus</a:t>
            </a:r>
            <a:r>
              <a:rPr lang="en-US" dirty="0" smtClean="0"/>
              <a:t> takes lowest position inside the uterus, in this posture of women, it is closer to the fingers by exerting trust with the help of the finger, the </a:t>
            </a:r>
            <a:r>
              <a:rPr lang="en-US" dirty="0" err="1" smtClean="0"/>
              <a:t>foetus</a:t>
            </a:r>
            <a:r>
              <a:rPr lang="en-US" dirty="0" smtClean="0"/>
              <a:t> can be made to move up in the amniotic </a:t>
            </a:r>
            <a:r>
              <a:rPr lang="en-US" dirty="0" err="1" smtClean="0"/>
              <a:t>fluide</a:t>
            </a:r>
            <a:r>
              <a:rPr lang="en-US"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Internal </a:t>
            </a:r>
            <a:r>
              <a:rPr lang="en-US" dirty="0" err="1" smtClean="0"/>
              <a:t>ballotment</a:t>
            </a:r>
            <a:r>
              <a:rPr lang="en-US" dirty="0" smtClean="0"/>
              <a:t>, the test is performed by pressing 2 fingers on 2 sides of the fornix and imparting a force for the upward movement of the  </a:t>
            </a:r>
            <a:r>
              <a:rPr lang="en-US" dirty="0" err="1" smtClean="0"/>
              <a:t>foetus</a:t>
            </a:r>
            <a:r>
              <a:rPr lang="en-US" dirty="0" smtClean="0"/>
              <a:t>, which also resettles at the lower part of the uterus after a while. This test is give satisfactory results after 4 and 5 months of pregnancy.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Pregnancy continues normally for 9 month and 7 days from the date of </a:t>
            </a:r>
            <a:r>
              <a:rPr lang="en-US" dirty="0" err="1" smtClean="0"/>
              <a:t>lmp</a:t>
            </a:r>
            <a:r>
              <a:rPr lang="en-US" dirty="0" smtClean="0"/>
              <a:t> (last </a:t>
            </a:r>
            <a:r>
              <a:rPr lang="en-US" dirty="0" err="1" smtClean="0"/>
              <a:t>menstural</a:t>
            </a:r>
            <a:r>
              <a:rPr lang="en-US" dirty="0" smtClean="0"/>
              <a:t> period)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8 </a:t>
            </a:r>
            <a:r>
              <a:rPr lang="en-US" dirty="0" err="1" smtClean="0"/>
              <a:t>braxton</a:t>
            </a:r>
            <a:r>
              <a:rPr lang="en-US" dirty="0" smtClean="0"/>
              <a:t> hick’s sign == after 15 to 16 week of pregnancy there is intermittent contraction and relaxation of uterine muscles. The duration of each contraction is for about a minute and the duration of relaxation is for about 5 minutes. The contraction is not a forceful one and is painless. Intermittent contraction   may also occur due to other reasons of </a:t>
            </a:r>
            <a:r>
              <a:rPr lang="en-US" dirty="0" err="1" smtClean="0"/>
              <a:t>enlargemnt</a:t>
            </a:r>
            <a:r>
              <a:rPr lang="en-US" dirty="0" smtClean="0"/>
              <a:t> of uterus, including soft new </a:t>
            </a:r>
            <a:r>
              <a:rPr lang="en-US" dirty="0" err="1" smtClean="0"/>
              <a:t>grlowth</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 test for human chorionic </a:t>
            </a:r>
            <a:r>
              <a:rPr lang="en-US" dirty="0" err="1" smtClean="0"/>
              <a:t>gonadotropin</a:t>
            </a:r>
            <a:r>
              <a:rPr lang="en-US" dirty="0" smtClean="0"/>
              <a:t> in  the urine. == </a:t>
            </a:r>
            <a:r>
              <a:rPr lang="en-US" dirty="0" err="1" smtClean="0"/>
              <a:t>hcg</a:t>
            </a:r>
            <a:r>
              <a:rPr lang="en-US" dirty="0" smtClean="0"/>
              <a:t> can detected in the pregnant woman’s serum and urine. It becomes detectable by the 2 </a:t>
            </a:r>
            <a:r>
              <a:rPr lang="en-US" dirty="0" err="1" smtClean="0"/>
              <a:t>nd</a:t>
            </a:r>
            <a:r>
              <a:rPr lang="en-US" dirty="0" smtClean="0"/>
              <a:t> week of pregnancy and its concentration increases gradually with progress of gestation. The test for chorionic </a:t>
            </a:r>
            <a:r>
              <a:rPr lang="en-US" dirty="0" err="1" smtClean="0"/>
              <a:t>gonadotropin</a:t>
            </a:r>
            <a:r>
              <a:rPr lang="en-US" dirty="0" smtClean="0"/>
              <a:t> may be positive even up to 1 week after termination of pregnancy.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Biological  test for the </a:t>
            </a:r>
            <a:r>
              <a:rPr lang="en-US" dirty="0" err="1" smtClean="0"/>
              <a:t>hcg</a:t>
            </a:r>
            <a:r>
              <a:rPr lang="en-US" dirty="0" smtClean="0"/>
              <a:t> </a:t>
            </a:r>
          </a:p>
          <a:p>
            <a:r>
              <a:rPr lang="en-US" dirty="0" smtClean="0"/>
              <a:t> 1 </a:t>
            </a:r>
            <a:r>
              <a:rPr lang="en-US" dirty="0" err="1" smtClean="0"/>
              <a:t>aschheim</a:t>
            </a:r>
            <a:r>
              <a:rPr lang="en-US" dirty="0" smtClean="0"/>
              <a:t> </a:t>
            </a:r>
            <a:r>
              <a:rPr lang="en-US" dirty="0" err="1" smtClean="0"/>
              <a:t>zondek</a:t>
            </a:r>
            <a:r>
              <a:rPr lang="en-US" dirty="0" smtClean="0"/>
              <a:t> test </a:t>
            </a:r>
          </a:p>
          <a:p>
            <a:r>
              <a:rPr lang="en-US" dirty="0" smtClean="0"/>
              <a:t> in these test 4 ml morning urine of the pregnant women is injected subcutaneously, in the mouse, twice daily for the 3 days after lapse of another </a:t>
            </a:r>
            <a:r>
              <a:rPr lang="en-US" dirty="0" err="1" smtClean="0"/>
              <a:t>day,the</a:t>
            </a:r>
            <a:r>
              <a:rPr lang="en-US" dirty="0" smtClean="0"/>
              <a:t> mouse is sacrificed and the ovaries are searched for a </a:t>
            </a:r>
            <a:r>
              <a:rPr lang="en-US" dirty="0" err="1" smtClean="0"/>
              <a:t>haemorrhagic</a:t>
            </a:r>
            <a:r>
              <a:rPr lang="en-US" dirty="0" smtClean="0"/>
              <a:t>  </a:t>
            </a:r>
            <a:r>
              <a:rPr lang="en-US" dirty="0" err="1" smtClean="0"/>
              <a:t>graffian</a:t>
            </a:r>
            <a:r>
              <a:rPr lang="en-US" dirty="0" smtClean="0"/>
              <a:t> follicle or corpus </a:t>
            </a:r>
            <a:r>
              <a:rPr lang="en-US" dirty="0" err="1" smtClean="0"/>
              <a:t>luteum</a:t>
            </a:r>
            <a:r>
              <a:rPr lang="en-US" dirty="0" smtClean="0"/>
              <a:t>, the presence of which is strongly indicative of pregnancy in the woman.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Disadvantage of the test is 5 days for </a:t>
            </a:r>
            <a:r>
              <a:rPr lang="en-US" dirty="0" err="1" smtClean="0"/>
              <a:t>complited</a:t>
            </a:r>
            <a:r>
              <a:rPr lang="en-US" dirty="0" smtClean="0"/>
              <a:t> these and each case, one animal has to be sacrificed. </a:t>
            </a:r>
          </a:p>
          <a:p>
            <a:r>
              <a:rPr lang="en-US" dirty="0" smtClean="0"/>
              <a:t>B rapid rat test </a:t>
            </a:r>
          </a:p>
          <a:p>
            <a:r>
              <a:rPr lang="en-US" dirty="0" smtClean="0"/>
              <a:t>In these test 2 ml of morning urine of pregnant women is injected intra </a:t>
            </a:r>
            <a:r>
              <a:rPr lang="en-US" dirty="0" err="1" smtClean="0"/>
              <a:t>peritoneally</a:t>
            </a:r>
            <a:r>
              <a:rPr lang="en-US" dirty="0" smtClean="0"/>
              <a:t> in  rats.  the rat is killed sometime after 4 to 5 hrs extreme congestion of the ovaries indicates presence of </a:t>
            </a:r>
            <a:r>
              <a:rPr lang="en-US" dirty="0" err="1" smtClean="0"/>
              <a:t>hcg</a:t>
            </a:r>
            <a:r>
              <a:rPr lang="en-US" dirty="0" smtClean="0"/>
              <a:t> in the urine.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Disadvantage is sacrifice of the animal </a:t>
            </a:r>
          </a:p>
          <a:p>
            <a:r>
              <a:rPr lang="en-US" dirty="0" smtClean="0"/>
              <a:t>C </a:t>
            </a:r>
            <a:r>
              <a:rPr lang="en-US" dirty="0" err="1" smtClean="0"/>
              <a:t>friedman</a:t>
            </a:r>
            <a:r>
              <a:rPr lang="en-US" dirty="0" smtClean="0"/>
              <a:t> test or female rabbit test </a:t>
            </a:r>
          </a:p>
          <a:p>
            <a:r>
              <a:rPr lang="en-US" dirty="0" smtClean="0"/>
              <a:t>An immature female rabbit of about 3 month old is selected and 5 ml of morning urine of the women is injected in the vein of its ear for 2 consecutive days and on the 3 day the rabbit is killed and the ovaries are searched for presence of hemorrhage or ruptured </a:t>
            </a:r>
            <a:r>
              <a:rPr lang="en-US" dirty="0" err="1" smtClean="0"/>
              <a:t>graffian</a:t>
            </a:r>
            <a:r>
              <a:rPr lang="en-US" dirty="0" smtClean="0"/>
              <a:t> follicle, which indicates pregnancy in women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smtClean="0"/>
              <a:t>Hogben</a:t>
            </a:r>
            <a:r>
              <a:rPr lang="en-US" dirty="0" smtClean="0"/>
              <a:t> test or female </a:t>
            </a:r>
            <a:r>
              <a:rPr lang="en-US" dirty="0" err="1" smtClean="0"/>
              <a:t>tod</a:t>
            </a:r>
            <a:r>
              <a:rPr lang="en-US" dirty="0" smtClean="0"/>
              <a:t> test </a:t>
            </a:r>
          </a:p>
          <a:p>
            <a:r>
              <a:rPr lang="en-US" dirty="0" smtClean="0"/>
              <a:t> matured female </a:t>
            </a:r>
            <a:r>
              <a:rPr lang="en-US" dirty="0" err="1" smtClean="0"/>
              <a:t>xenopas</a:t>
            </a:r>
            <a:r>
              <a:rPr lang="en-US" dirty="0" smtClean="0"/>
              <a:t> toad lay eggs anytime when stimulated for the same and if it gets a moist place for laying eggs, </a:t>
            </a:r>
            <a:r>
              <a:rPr lang="en-US" dirty="0" err="1" smtClean="0"/>
              <a:t>hcg</a:t>
            </a:r>
            <a:r>
              <a:rPr lang="en-US" dirty="0" smtClean="0"/>
              <a:t> acts as the alternative of mating as a stimulus. About 5 ml of the morning urine of the woman is injected in the dorsal </a:t>
            </a:r>
            <a:r>
              <a:rPr lang="en-US" dirty="0" err="1" smtClean="0"/>
              <a:t>lymp</a:t>
            </a:r>
            <a:r>
              <a:rPr lang="en-US" dirty="0" smtClean="0"/>
              <a:t> sac of the toad and it is kept confined with a bell </a:t>
            </a:r>
            <a:r>
              <a:rPr lang="en-US" dirty="0" err="1" smtClean="0"/>
              <a:t>zar</a:t>
            </a:r>
            <a:r>
              <a:rPr lang="en-US" dirty="0" smtClean="0"/>
              <a:t> or some such thing,, on a moist place. If the urine of the woman contains </a:t>
            </a:r>
            <a:r>
              <a:rPr lang="en-US" dirty="0" err="1" smtClean="0"/>
              <a:t>hcg</a:t>
            </a:r>
            <a:r>
              <a:rPr lang="en-US" dirty="0" smtClean="0"/>
              <a:t> then the toad ovulates within 8 to 10 hrs.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Advantage == this test has an advantage over the 3 tests described above. Here the animal is not to be sacrificed on completion of the test. The toad can be used for several test, each time after effect of </a:t>
            </a:r>
            <a:r>
              <a:rPr lang="en-US" dirty="0" err="1" smtClean="0"/>
              <a:t>hcg</a:t>
            </a:r>
            <a:r>
              <a:rPr lang="en-US" dirty="0" smtClean="0"/>
              <a:t> is over. 2 it take moderate time for completion of test of pregnancy.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Autofit/>
          </a:bodyPr>
          <a:lstStyle/>
          <a:p>
            <a:r>
              <a:rPr lang="en-US" sz="2400" dirty="0" err="1" smtClean="0"/>
              <a:t>Gallimainini</a:t>
            </a:r>
            <a:r>
              <a:rPr lang="en-US" sz="2400" dirty="0" smtClean="0"/>
              <a:t> test or male toad test </a:t>
            </a:r>
          </a:p>
          <a:p>
            <a:r>
              <a:rPr lang="en-US" sz="2400" dirty="0" smtClean="0"/>
              <a:t>It is the most popular one of the biological tests for pregnancy. </a:t>
            </a:r>
            <a:r>
              <a:rPr lang="en-US" sz="2400" dirty="0" err="1" smtClean="0"/>
              <a:t>Rana</a:t>
            </a:r>
            <a:r>
              <a:rPr lang="en-US" sz="2400" dirty="0" smtClean="0"/>
              <a:t> </a:t>
            </a:r>
            <a:r>
              <a:rPr lang="en-US" sz="2400" dirty="0" err="1" smtClean="0"/>
              <a:t>tigrina</a:t>
            </a:r>
            <a:r>
              <a:rPr lang="en-US" sz="2400" dirty="0" smtClean="0"/>
              <a:t> and </a:t>
            </a:r>
            <a:r>
              <a:rPr lang="en-US" sz="2400" dirty="0" err="1" smtClean="0"/>
              <a:t>rana</a:t>
            </a:r>
            <a:r>
              <a:rPr lang="en-US" sz="2400" dirty="0" smtClean="0"/>
              <a:t> </a:t>
            </a:r>
            <a:r>
              <a:rPr lang="en-US" sz="2400" dirty="0" err="1" smtClean="0"/>
              <a:t>hexadactyli</a:t>
            </a:r>
            <a:r>
              <a:rPr lang="en-US" sz="2400" dirty="0" smtClean="0"/>
              <a:t> are the two varieties of male toads, which are most suitable for the test. </a:t>
            </a:r>
          </a:p>
          <a:p>
            <a:r>
              <a:rPr lang="en-US" sz="2400" dirty="0" smtClean="0"/>
              <a:t> preparatory  testing of the toads</a:t>
            </a:r>
          </a:p>
          <a:p>
            <a:r>
              <a:rPr lang="en-US" sz="2400" dirty="0" smtClean="0"/>
              <a:t>Urine of toad, free from </a:t>
            </a:r>
            <a:r>
              <a:rPr lang="en-US" sz="2400" dirty="0" err="1" smtClean="0"/>
              <a:t>spermetozoa</a:t>
            </a:r>
            <a:r>
              <a:rPr lang="en-US" sz="2400" dirty="0" smtClean="0"/>
              <a:t> is there then 5 ml of filtrated morning urine of the women in its dorsal sacs. After an hour or two , another sample of urine is taken and is subjects to </a:t>
            </a:r>
            <a:r>
              <a:rPr lang="en-US" sz="2400" dirty="0" err="1" smtClean="0"/>
              <a:t>microscpical</a:t>
            </a:r>
            <a:r>
              <a:rPr lang="en-US" sz="2400" dirty="0" smtClean="0"/>
              <a:t> examination if the urine which was free from </a:t>
            </a:r>
            <a:r>
              <a:rPr lang="en-US" sz="2400" dirty="0" err="1" smtClean="0"/>
              <a:t>spermetozoa</a:t>
            </a:r>
            <a:r>
              <a:rPr lang="en-US" sz="2400" dirty="0" smtClean="0"/>
              <a:t> before injection, shows presence of spermatozoa after 1 to 2 hrs of injection, the </a:t>
            </a:r>
            <a:r>
              <a:rPr lang="en-US" sz="2400" dirty="0" err="1" smtClean="0"/>
              <a:t>presencce</a:t>
            </a:r>
            <a:r>
              <a:rPr lang="en-US" sz="2400" dirty="0" smtClean="0"/>
              <a:t> of </a:t>
            </a:r>
            <a:r>
              <a:rPr lang="en-US" sz="2400" dirty="0" err="1" smtClean="0"/>
              <a:t>hcg</a:t>
            </a:r>
            <a:r>
              <a:rPr lang="en-US" sz="2400" dirty="0" smtClean="0"/>
              <a:t> in the urine of the woman is indicated and pregnancy is strongly suspected. To infer a result, another sample of urine after another 2 hrs should be examined.</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Advantage ==1 time necessary for completion of the test is reasonably short 2 the same animal is ready for the next test again just after about 24 hrs. </a:t>
            </a:r>
          </a:p>
          <a:p>
            <a:r>
              <a:rPr lang="en-US" dirty="0" smtClean="0"/>
              <a:t>Disadvantage === this test is also positive in  case of </a:t>
            </a:r>
            <a:r>
              <a:rPr lang="en-US" dirty="0" err="1" smtClean="0"/>
              <a:t>hydatidiform</a:t>
            </a:r>
            <a:r>
              <a:rPr lang="en-US" dirty="0" smtClean="0"/>
              <a:t> mole and </a:t>
            </a:r>
            <a:r>
              <a:rPr lang="en-US" dirty="0" err="1" smtClean="0"/>
              <a:t>chorion</a:t>
            </a:r>
            <a:r>
              <a:rPr lang="en-US" dirty="0" smtClean="0"/>
              <a:t> </a:t>
            </a:r>
            <a:r>
              <a:rPr lang="en-US" dirty="0" err="1" smtClean="0"/>
              <a:t>epithelioma</a:t>
            </a:r>
            <a:r>
              <a:rPr lang="en-US" dirty="0" smtClean="0"/>
              <a:t>. To exclude these two possibilities, instead of concentrated urine, dilute urine in different gradations of titration may be used, when we get positive result with high dilution of urine then, that is suggestive of </a:t>
            </a:r>
            <a:r>
              <a:rPr lang="en-US" dirty="0" err="1" smtClean="0"/>
              <a:t>hydatidiform</a:t>
            </a:r>
            <a:r>
              <a:rPr lang="en-US" dirty="0" smtClean="0"/>
              <a:t>  mole or </a:t>
            </a:r>
            <a:r>
              <a:rPr lang="en-US" dirty="0" err="1" smtClean="0"/>
              <a:t>chorionepithelioma</a:t>
            </a:r>
            <a:r>
              <a:rPr lang="en-US" dirty="0" smtClean="0"/>
              <a:t>.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Serology test for pregnancy </a:t>
            </a:r>
          </a:p>
          <a:p>
            <a:r>
              <a:rPr lang="en-US" dirty="0" smtClean="0"/>
              <a:t> a </a:t>
            </a:r>
            <a:r>
              <a:rPr lang="en-US" dirty="0" err="1" smtClean="0"/>
              <a:t>haemagglutination</a:t>
            </a:r>
            <a:r>
              <a:rPr lang="en-US" dirty="0" smtClean="0"/>
              <a:t> inhibition test\</a:t>
            </a:r>
          </a:p>
          <a:p>
            <a:r>
              <a:rPr lang="en-US" dirty="0" smtClean="0"/>
              <a:t>Material required  </a:t>
            </a:r>
          </a:p>
          <a:p>
            <a:r>
              <a:rPr lang="en-US" dirty="0" smtClean="0"/>
              <a:t>1 </a:t>
            </a:r>
            <a:r>
              <a:rPr lang="en-US" dirty="0" err="1" smtClean="0"/>
              <a:t>rbc</a:t>
            </a:r>
            <a:r>
              <a:rPr lang="en-US" dirty="0" smtClean="0"/>
              <a:t>, sensitized to antibody of </a:t>
            </a:r>
            <a:r>
              <a:rPr lang="en-US" dirty="0" err="1" smtClean="0"/>
              <a:t>hcg</a:t>
            </a:r>
            <a:r>
              <a:rPr lang="en-US" dirty="0" smtClean="0"/>
              <a:t> hormone, 2 anti </a:t>
            </a:r>
            <a:r>
              <a:rPr lang="en-US" dirty="0" err="1" smtClean="0"/>
              <a:t>hcg</a:t>
            </a:r>
            <a:r>
              <a:rPr lang="en-US" dirty="0" smtClean="0"/>
              <a:t> factor (antibody)</a:t>
            </a:r>
          </a:p>
          <a:p>
            <a:r>
              <a:rPr lang="en-US" dirty="0" smtClean="0"/>
              <a:t>3 morning urine sample of the supposedly pregnant woman.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Medicolegal</a:t>
            </a:r>
            <a:r>
              <a:rPr lang="en-US" dirty="0" smtClean="0"/>
              <a:t> aspect of the pregnancy </a:t>
            </a:r>
            <a:endParaRPr lang="en-US" dirty="0"/>
          </a:p>
        </p:txBody>
      </p:sp>
      <p:sp>
        <p:nvSpPr>
          <p:cNvPr id="3" name="Content Placeholder 2"/>
          <p:cNvSpPr>
            <a:spLocks noGrp="1"/>
          </p:cNvSpPr>
          <p:nvPr>
            <p:ph idx="1"/>
          </p:nvPr>
        </p:nvSpPr>
        <p:spPr/>
        <p:txBody>
          <a:bodyPr>
            <a:normAutofit lnSpcReduction="10000"/>
          </a:bodyPr>
          <a:lstStyle/>
          <a:p>
            <a:r>
              <a:rPr lang="en-US" dirty="0" smtClean="0"/>
              <a:t>A criminal cases </a:t>
            </a:r>
          </a:p>
          <a:p>
            <a:r>
              <a:rPr lang="en-US" dirty="0"/>
              <a:t> </a:t>
            </a:r>
            <a:r>
              <a:rPr lang="en-US" dirty="0" smtClean="0"/>
              <a:t>execution of death </a:t>
            </a:r>
            <a:r>
              <a:rPr lang="en-US" dirty="0" err="1" smtClean="0"/>
              <a:t>sentece</a:t>
            </a:r>
            <a:r>
              <a:rPr lang="en-US" dirty="0" smtClean="0"/>
              <a:t> ==  when a pregnant woman is awarded capital punishment after being convicted in  a criminal case, the execution of the punishment may be deferred until 6 month pass after the birth of the child of the pregnant convicted and condemned woman, so that, she can rear the child till that period.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test is performed in a tube 1 and 2 are mixed in a test tube of 5 mm diameter. If the woman is pregnant and her urine contains </a:t>
            </a:r>
            <a:r>
              <a:rPr lang="en-US" dirty="0" err="1" smtClean="0"/>
              <a:t>hcg</a:t>
            </a:r>
            <a:r>
              <a:rPr lang="en-US" dirty="0" smtClean="0"/>
              <a:t> then, on  addition of urine in the tube the antibody i.e. anti </a:t>
            </a:r>
            <a:r>
              <a:rPr lang="en-US" dirty="0" err="1" smtClean="0"/>
              <a:t>hcg</a:t>
            </a:r>
            <a:r>
              <a:rPr lang="en-US" dirty="0" smtClean="0"/>
              <a:t> factor will be </a:t>
            </a:r>
            <a:r>
              <a:rPr lang="en-US" dirty="0" err="1" smtClean="0"/>
              <a:t>neutralised</a:t>
            </a:r>
            <a:r>
              <a:rPr lang="en-US" dirty="0" smtClean="0"/>
              <a:t> and the cells will then, gradually settle at the bottom around the ridge making a reddish circle. If there is no </a:t>
            </a:r>
            <a:r>
              <a:rPr lang="en-US" dirty="0" err="1" smtClean="0"/>
              <a:t>hcg</a:t>
            </a:r>
            <a:r>
              <a:rPr lang="en-US" dirty="0" smtClean="0"/>
              <a:t> in  then urine then the anti </a:t>
            </a:r>
            <a:r>
              <a:rPr lang="en-US" dirty="0" err="1" smtClean="0"/>
              <a:t>hcg</a:t>
            </a:r>
            <a:r>
              <a:rPr lang="en-US" dirty="0" smtClean="0"/>
              <a:t> factor will not be </a:t>
            </a:r>
            <a:r>
              <a:rPr lang="en-US" dirty="0" err="1" smtClean="0"/>
              <a:t>neutralised</a:t>
            </a:r>
            <a:r>
              <a:rPr lang="en-US" dirty="0" smtClean="0"/>
              <a:t> and it will cause clumping or agglutination of the </a:t>
            </a:r>
            <a:r>
              <a:rPr lang="en-US" dirty="0" err="1" smtClean="0"/>
              <a:t>rbc</a:t>
            </a:r>
            <a:r>
              <a:rPr lang="en-US" dirty="0" smtClean="0"/>
              <a:t> and there is no red ring formation at the bottom.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 direct agglutination test for presence of </a:t>
            </a:r>
            <a:r>
              <a:rPr lang="en-US" dirty="0" err="1" smtClean="0"/>
              <a:t>hcg</a:t>
            </a:r>
            <a:r>
              <a:rPr lang="en-US" dirty="0" smtClean="0"/>
              <a:t> in  urine with latex particles – latex particles are coated with anti </a:t>
            </a:r>
            <a:r>
              <a:rPr lang="en-US" dirty="0" err="1" smtClean="0"/>
              <a:t>hcg</a:t>
            </a:r>
            <a:r>
              <a:rPr lang="en-US" dirty="0" smtClean="0"/>
              <a:t> antibody. This is taken on a glass slide. Then  1 drops of morning urine of the woman is added to kit in case of pregnancy, the urine containing </a:t>
            </a:r>
            <a:r>
              <a:rPr lang="en-US" dirty="0" err="1" smtClean="0"/>
              <a:t>hcg</a:t>
            </a:r>
            <a:r>
              <a:rPr lang="en-US" dirty="0" smtClean="0"/>
              <a:t> hormone will react with the anti </a:t>
            </a:r>
            <a:r>
              <a:rPr lang="en-US" dirty="0" err="1" smtClean="0"/>
              <a:t>hcg</a:t>
            </a:r>
            <a:r>
              <a:rPr lang="en-US" dirty="0" smtClean="0"/>
              <a:t> antibody on the surface of the latex particles and there will be clumping of </a:t>
            </a:r>
            <a:r>
              <a:rPr lang="en-US" smtClean="0"/>
              <a:t>the particles.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C indirect agglutination inhibition test </a:t>
            </a:r>
          </a:p>
          <a:p>
            <a:r>
              <a:rPr lang="en-US" dirty="0" smtClean="0"/>
              <a:t>In this test, the latex particles are coated with </a:t>
            </a:r>
            <a:r>
              <a:rPr lang="en-US" dirty="0" err="1" smtClean="0"/>
              <a:t>hcg</a:t>
            </a:r>
            <a:r>
              <a:rPr lang="en-US" dirty="0" smtClean="0"/>
              <a:t>. The morning urine is first treated with anti </a:t>
            </a:r>
            <a:r>
              <a:rPr lang="en-US" dirty="0" err="1" smtClean="0"/>
              <a:t>hcg</a:t>
            </a:r>
            <a:r>
              <a:rPr lang="en-US" dirty="0" smtClean="0"/>
              <a:t> antibody. To this mixture above mentioned latex particles coated with </a:t>
            </a:r>
            <a:r>
              <a:rPr lang="en-US" dirty="0" err="1" smtClean="0"/>
              <a:t>hcg</a:t>
            </a:r>
            <a:r>
              <a:rPr lang="en-US" dirty="0" smtClean="0"/>
              <a:t> hormone is added. If the urine of the woman contains </a:t>
            </a:r>
            <a:r>
              <a:rPr lang="en-US" dirty="0" err="1" smtClean="0"/>
              <a:t>hcg</a:t>
            </a:r>
            <a:r>
              <a:rPr lang="en-US" dirty="0" smtClean="0"/>
              <a:t> due to pregnancy then that will </a:t>
            </a:r>
            <a:r>
              <a:rPr lang="en-US" dirty="0" err="1" smtClean="0"/>
              <a:t>neutralise</a:t>
            </a:r>
            <a:r>
              <a:rPr lang="en-US" dirty="0" smtClean="0"/>
              <a:t> the anti </a:t>
            </a:r>
            <a:r>
              <a:rPr lang="en-US" dirty="0" err="1" smtClean="0"/>
              <a:t>hcg</a:t>
            </a:r>
            <a:r>
              <a:rPr lang="en-US" dirty="0" smtClean="0"/>
              <a:t> antibody after initial mixing of the two. If the urine does not contain </a:t>
            </a:r>
            <a:r>
              <a:rPr lang="en-US" dirty="0" err="1" smtClean="0"/>
              <a:t>hcg</a:t>
            </a:r>
            <a:r>
              <a:rPr lang="en-US" dirty="0" smtClean="0"/>
              <a:t>, ,then anti </a:t>
            </a:r>
            <a:r>
              <a:rPr lang="en-US" dirty="0" err="1" smtClean="0"/>
              <a:t>hcg</a:t>
            </a:r>
            <a:r>
              <a:rPr lang="en-US" dirty="0" smtClean="0"/>
              <a:t> antibody remains active and when the latex particles coated with </a:t>
            </a:r>
            <a:r>
              <a:rPr lang="en-US" dirty="0" err="1" smtClean="0"/>
              <a:t>hcg</a:t>
            </a:r>
            <a:r>
              <a:rPr lang="en-US" dirty="0" smtClean="0"/>
              <a:t> hormone are added at the 2 </a:t>
            </a:r>
            <a:r>
              <a:rPr lang="en-US" dirty="0" err="1" smtClean="0"/>
              <a:t>nd</a:t>
            </a:r>
            <a:r>
              <a:rPr lang="en-US" dirty="0" smtClean="0"/>
              <a:t> stage of the test, then due to the active antibody present, there will be agglutination of the  latex particles.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Radio immunoassay and ELISA test can also detect pregnancy with high degree </a:t>
            </a:r>
            <a:r>
              <a:rPr lang="en-US" dirty="0" err="1" smtClean="0"/>
              <a:t>accurancy</a:t>
            </a:r>
            <a:r>
              <a:rPr lang="en-US" dirty="0" smtClean="0"/>
              <a:t> but chance of error cannot be </a:t>
            </a:r>
            <a:r>
              <a:rPr lang="en-US" dirty="0" err="1" smtClean="0"/>
              <a:t>eadicated</a:t>
            </a:r>
            <a:r>
              <a:rPr lang="en-US" dirty="0" smtClean="0"/>
              <a:t> completely.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C positive sign of pregnancy </a:t>
            </a:r>
          </a:p>
          <a:p>
            <a:r>
              <a:rPr lang="en-US" dirty="0" smtClean="0"/>
              <a:t> 1 auscultation of </a:t>
            </a:r>
            <a:r>
              <a:rPr lang="en-US" dirty="0" err="1" smtClean="0"/>
              <a:t>foetal</a:t>
            </a:r>
            <a:r>
              <a:rPr lang="en-US" dirty="0" smtClean="0"/>
              <a:t> heart sound </a:t>
            </a:r>
          </a:p>
          <a:p>
            <a:r>
              <a:rPr lang="en-US" dirty="0" smtClean="0"/>
              <a:t>Heart sound </a:t>
            </a:r>
            <a:r>
              <a:rPr lang="en-US" dirty="0" err="1" smtClean="0"/>
              <a:t>aare</a:t>
            </a:r>
            <a:r>
              <a:rPr lang="en-US" dirty="0" smtClean="0"/>
              <a:t> detectable after 18 to 20 week of pregnancy. The rate of </a:t>
            </a:r>
            <a:r>
              <a:rPr lang="en-US" dirty="0" err="1" smtClean="0"/>
              <a:t>foetal</a:t>
            </a:r>
            <a:r>
              <a:rPr lang="en-US" dirty="0" smtClean="0"/>
              <a:t> heart beat is about 160/min at the early phase and about 120/min near the terminal phase of pregnancy. </a:t>
            </a:r>
          </a:p>
          <a:p>
            <a:r>
              <a:rPr lang="en-US" dirty="0" smtClean="0"/>
              <a:t> </a:t>
            </a:r>
            <a:r>
              <a:rPr lang="en-US" dirty="0" err="1" smtClean="0"/>
              <a:t>foetal</a:t>
            </a:r>
            <a:r>
              <a:rPr lang="en-US" dirty="0" smtClean="0"/>
              <a:t> heart sound is absent in </a:t>
            </a:r>
          </a:p>
          <a:p>
            <a:r>
              <a:rPr lang="en-US" dirty="0" smtClean="0"/>
              <a:t> 1 before 18 week of pregnancy </a:t>
            </a:r>
          </a:p>
          <a:p>
            <a:r>
              <a:rPr lang="en-US" dirty="0" smtClean="0"/>
              <a:t> 2 when </a:t>
            </a:r>
            <a:r>
              <a:rPr lang="en-US" dirty="0" err="1" smtClean="0"/>
              <a:t>foetus</a:t>
            </a:r>
            <a:r>
              <a:rPr lang="en-US" dirty="0" smtClean="0"/>
              <a:t> dies inside the uterus </a:t>
            </a:r>
          </a:p>
          <a:p>
            <a:r>
              <a:rPr lang="en-US" dirty="0" smtClean="0"/>
              <a:t>3 very obese women </a:t>
            </a:r>
          </a:p>
          <a:p>
            <a:r>
              <a:rPr lang="en-US" dirty="0" smtClean="0"/>
              <a:t>4 </a:t>
            </a:r>
            <a:r>
              <a:rPr lang="en-US" dirty="0" err="1" smtClean="0"/>
              <a:t>hydramnios</a:t>
            </a:r>
            <a:r>
              <a:rPr lang="en-US" dirty="0" smtClean="0"/>
              <a:t> cases where there is excess of liquor </a:t>
            </a:r>
            <a:r>
              <a:rPr lang="en-US" dirty="0" err="1" smtClean="0"/>
              <a:t>amnii</a:t>
            </a:r>
            <a:r>
              <a:rPr lang="en-US" dirty="0" smtClean="0"/>
              <a:t>.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2 </a:t>
            </a:r>
            <a:r>
              <a:rPr lang="en-US" dirty="0" err="1" smtClean="0"/>
              <a:t>palapation</a:t>
            </a:r>
            <a:r>
              <a:rPr lang="en-US" dirty="0" smtClean="0"/>
              <a:t> of </a:t>
            </a:r>
            <a:r>
              <a:rPr lang="en-US" dirty="0" err="1" smtClean="0"/>
              <a:t>foetal</a:t>
            </a:r>
            <a:r>
              <a:rPr lang="en-US" dirty="0" smtClean="0"/>
              <a:t> part per abdomen is a positive sign of pregnancy from 4 month onward </a:t>
            </a:r>
          </a:p>
          <a:p>
            <a:r>
              <a:rPr lang="en-US" dirty="0" smtClean="0"/>
              <a:t> 3 perception of </a:t>
            </a:r>
            <a:r>
              <a:rPr lang="en-US" dirty="0" err="1" smtClean="0"/>
              <a:t>foetal</a:t>
            </a:r>
            <a:r>
              <a:rPr lang="en-US" dirty="0" smtClean="0"/>
              <a:t> movement is possible from 5 </a:t>
            </a:r>
            <a:r>
              <a:rPr lang="en-US" dirty="0" err="1" smtClean="0"/>
              <a:t>th</a:t>
            </a:r>
            <a:r>
              <a:rPr lang="en-US" dirty="0" smtClean="0"/>
              <a:t> month of pregnancy. </a:t>
            </a:r>
          </a:p>
          <a:p>
            <a:r>
              <a:rPr lang="en-US" dirty="0" smtClean="0"/>
              <a:t> 4 shadows of </a:t>
            </a:r>
            <a:r>
              <a:rPr lang="en-US" dirty="0" err="1" smtClean="0"/>
              <a:t>foetal</a:t>
            </a:r>
            <a:r>
              <a:rPr lang="en-US" dirty="0" smtClean="0"/>
              <a:t> bones by xx ray examination  are available after 3 month </a:t>
            </a:r>
          </a:p>
          <a:p>
            <a:r>
              <a:rPr lang="en-US" dirty="0" smtClean="0"/>
              <a:t>5 ultra </a:t>
            </a:r>
            <a:r>
              <a:rPr lang="en-US" dirty="0" err="1" smtClean="0"/>
              <a:t>sonography</a:t>
            </a:r>
            <a:r>
              <a:rPr lang="en-US" dirty="0" smtClean="0"/>
              <a:t> this can diagnose pregnancy of 6 week duration and above.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Sign of pregnancy in dead subject </a:t>
            </a:r>
          </a:p>
          <a:p>
            <a:r>
              <a:rPr lang="en-US" dirty="0" smtClean="0"/>
              <a:t> in dead subjects, in addition to external physical changes, internal examination </a:t>
            </a:r>
            <a:r>
              <a:rPr lang="en-US" dirty="0" err="1" smtClean="0"/>
              <a:t>showws</a:t>
            </a:r>
            <a:r>
              <a:rPr lang="en-US" dirty="0" smtClean="0"/>
              <a:t> </a:t>
            </a:r>
          </a:p>
          <a:p>
            <a:r>
              <a:rPr lang="en-US" dirty="0" smtClean="0"/>
              <a:t>1 enlarged uterus </a:t>
            </a:r>
          </a:p>
          <a:p>
            <a:r>
              <a:rPr lang="en-US" dirty="0" smtClean="0"/>
              <a:t>2 a corpus </a:t>
            </a:r>
            <a:r>
              <a:rPr lang="en-US" dirty="0" err="1" smtClean="0"/>
              <a:t>luteum</a:t>
            </a:r>
            <a:r>
              <a:rPr lang="en-US" dirty="0" smtClean="0"/>
              <a:t> in an ovary in its progressive or regressive phase </a:t>
            </a:r>
          </a:p>
          <a:p>
            <a:r>
              <a:rPr lang="en-US" dirty="0" smtClean="0"/>
              <a:t>3 product of conception,, either in the form of an embryo with </a:t>
            </a:r>
            <a:r>
              <a:rPr lang="en-US" dirty="0" err="1" smtClean="0"/>
              <a:t>decidual</a:t>
            </a:r>
            <a:r>
              <a:rPr lang="en-US" dirty="0" smtClean="0"/>
              <a:t> changes in the </a:t>
            </a:r>
            <a:r>
              <a:rPr lang="en-US" dirty="0" err="1" smtClean="0"/>
              <a:t>endometrium</a:t>
            </a:r>
            <a:r>
              <a:rPr lang="en-US" dirty="0" smtClean="0"/>
              <a:t> or, in the form of a </a:t>
            </a:r>
            <a:r>
              <a:rPr lang="en-US" dirty="0" err="1" smtClean="0"/>
              <a:t>foetus</a:t>
            </a:r>
            <a:r>
              <a:rPr lang="en-US" dirty="0" smtClean="0"/>
              <a:t>, </a:t>
            </a:r>
            <a:r>
              <a:rPr lang="en-US" dirty="0" err="1" smtClean="0"/>
              <a:t>plcenta</a:t>
            </a:r>
            <a:r>
              <a:rPr lang="en-US" dirty="0" smtClean="0"/>
              <a:t>, etc.</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Superfoetation</a:t>
            </a:r>
            <a:r>
              <a:rPr lang="en-US" dirty="0" smtClean="0"/>
              <a:t> </a:t>
            </a:r>
          </a:p>
          <a:p>
            <a:r>
              <a:rPr lang="en-US" dirty="0" smtClean="0"/>
              <a:t>This is a type of twin pregnancy where, during the continuation of pregnancy an ovum is liberated in a subsequent cycle which gets </a:t>
            </a:r>
            <a:r>
              <a:rPr lang="en-US" dirty="0" err="1" smtClean="0"/>
              <a:t>fertilised</a:t>
            </a:r>
            <a:r>
              <a:rPr lang="en-US" dirty="0" smtClean="0"/>
              <a:t> followed by progressive development of both the </a:t>
            </a:r>
            <a:r>
              <a:rPr lang="en-US" dirty="0" err="1" smtClean="0"/>
              <a:t>fertilised</a:t>
            </a:r>
            <a:r>
              <a:rPr lang="en-US" dirty="0" smtClean="0"/>
              <a:t> ova. In such a condition one </a:t>
            </a:r>
            <a:r>
              <a:rPr lang="en-US" dirty="0" err="1" smtClean="0"/>
              <a:t>foetus</a:t>
            </a:r>
            <a:r>
              <a:rPr lang="en-US" dirty="0" smtClean="0"/>
              <a:t> always remains more matured and developed than  the other. Delivery of both </a:t>
            </a:r>
            <a:r>
              <a:rPr lang="en-US" dirty="0" err="1" smtClean="0"/>
              <a:t>foetues</a:t>
            </a:r>
            <a:r>
              <a:rPr lang="en-US" dirty="0" smtClean="0"/>
              <a:t> may occur in a single </a:t>
            </a:r>
            <a:r>
              <a:rPr lang="en-US" dirty="0" err="1" smtClean="0"/>
              <a:t>labour</a:t>
            </a:r>
            <a:r>
              <a:rPr lang="en-US" dirty="0" smtClean="0"/>
              <a:t> when one baby is perceivably larger and more developed than the other.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Superfecundation</a:t>
            </a:r>
            <a:endParaRPr lang="en-US" dirty="0" smtClean="0"/>
          </a:p>
          <a:p>
            <a:r>
              <a:rPr lang="en-US" dirty="0" smtClean="0"/>
              <a:t>In cases, where tow ova are discharged at a time in one ovulation period, the two ova may be </a:t>
            </a:r>
            <a:r>
              <a:rPr lang="en-US" dirty="0" err="1" smtClean="0"/>
              <a:t>fertilised</a:t>
            </a:r>
            <a:r>
              <a:rPr lang="en-US" dirty="0" smtClean="0"/>
              <a:t> by sperms of two different acts of coitus, occurring within a short period. The two </a:t>
            </a:r>
            <a:r>
              <a:rPr lang="en-US" dirty="0" err="1" smtClean="0"/>
              <a:t>fertilised</a:t>
            </a:r>
            <a:r>
              <a:rPr lang="en-US" dirty="0" smtClean="0"/>
              <a:t> ova grow simultaneously, though one may grow larger at the cost of other . There being two placentas, circulation through one placenta may be better than  the other.</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Medico legal aspect of </a:t>
            </a:r>
            <a:r>
              <a:rPr lang="en-US" dirty="0" err="1" smtClean="0"/>
              <a:t>superfoetation</a:t>
            </a:r>
            <a:r>
              <a:rPr lang="en-US" dirty="0" smtClean="0"/>
              <a:t> and </a:t>
            </a:r>
            <a:r>
              <a:rPr lang="en-US" dirty="0" err="1" smtClean="0"/>
              <a:t>superfecundation</a:t>
            </a:r>
            <a:endParaRPr lang="en-US" dirty="0" smtClean="0"/>
          </a:p>
          <a:p>
            <a:r>
              <a:rPr lang="en-US" dirty="0" smtClean="0"/>
              <a:t>These conditions are essentially twin pregnancies and being essentially the twin pregnancies and being essentially the product of two separate sexual contacts, gross variation between the complexion and other features in the appearance of the two babies after birth gives rise to the doubt of adultery and paternity of either or both the babies may be disputed.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2 when a woman due to advance stage of pregnancy expresses her inability to stand the strain of trial in a criminal court, the trial of the case may be </a:t>
            </a:r>
            <a:r>
              <a:rPr lang="en-US" dirty="0"/>
              <a:t>d</a:t>
            </a:r>
            <a:r>
              <a:rPr lang="en-US" dirty="0" smtClean="0"/>
              <a:t>eferred to any future date.</a:t>
            </a:r>
          </a:p>
          <a:p>
            <a:r>
              <a:rPr lang="en-US" dirty="0" smtClean="0"/>
              <a:t>3 when pregnancy is claimed to be the result of rape, kidnapping and seduction. </a:t>
            </a:r>
          </a:p>
          <a:p>
            <a:r>
              <a:rPr lang="en-US" dirty="0" smtClean="0"/>
              <a:t>4 pregnancy in an unmarried girl of 16 yrs or less and in  a married girl of 15 yrs or less point towards </a:t>
            </a:r>
            <a:r>
              <a:rPr lang="en-US" dirty="0" err="1" smtClean="0"/>
              <a:t>commision</a:t>
            </a:r>
            <a:r>
              <a:rPr lang="en-US" dirty="0" smtClean="0"/>
              <a:t> of the offence or rape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Psudocyesis</a:t>
            </a:r>
            <a:r>
              <a:rPr lang="en-US" dirty="0" smtClean="0"/>
              <a:t> </a:t>
            </a:r>
          </a:p>
          <a:p>
            <a:r>
              <a:rPr lang="en-US" dirty="0" smtClean="0"/>
              <a:t>This means false pregnancy, when the woman believes that she is pregnant. She presents many sign of pregnancy like enlarged abdomen due to disposition of fat or some pathological condition like ovarian </a:t>
            </a:r>
            <a:r>
              <a:rPr lang="en-US" dirty="0" err="1" smtClean="0"/>
              <a:t>tumour</a:t>
            </a:r>
            <a:r>
              <a:rPr lang="en-US" dirty="0" smtClean="0"/>
              <a:t>. Women may having imaginary or false feeling of movement or the </a:t>
            </a:r>
            <a:r>
              <a:rPr lang="en-US" dirty="0" err="1" smtClean="0"/>
              <a:t>foetus</a:t>
            </a:r>
            <a:r>
              <a:rPr lang="en-US" dirty="0" smtClean="0"/>
              <a:t> inside. This condition is seen in women who strongly desire for a child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Pregnancy without knowledge of the pregnant women </a:t>
            </a:r>
          </a:p>
          <a:p>
            <a:r>
              <a:rPr lang="en-US" dirty="0" smtClean="0"/>
              <a:t> just in contrast with the condition of </a:t>
            </a:r>
            <a:r>
              <a:rPr lang="en-US" dirty="0" err="1" smtClean="0"/>
              <a:t>pseudocyesis</a:t>
            </a:r>
            <a:r>
              <a:rPr lang="en-US" dirty="0" smtClean="0"/>
              <a:t>, a pregnant woman may be ignorant of her pregnancy and may even go to </a:t>
            </a:r>
            <a:r>
              <a:rPr lang="en-US" dirty="0" err="1" smtClean="0"/>
              <a:t>labour</a:t>
            </a:r>
            <a:r>
              <a:rPr lang="en-US" dirty="0" smtClean="0"/>
              <a:t> without clear of knowledge of the same beforehand.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Maximum and minimum period of pregnancy</a:t>
            </a:r>
          </a:p>
          <a:p>
            <a:r>
              <a:rPr lang="en-US" dirty="0" smtClean="0"/>
              <a:t>Though normal period of </a:t>
            </a:r>
            <a:r>
              <a:rPr lang="en-US" dirty="0" err="1" smtClean="0"/>
              <a:t>gastation</a:t>
            </a:r>
            <a:r>
              <a:rPr lang="en-US" dirty="0" smtClean="0"/>
              <a:t> is about 280 days a woman may over carry the </a:t>
            </a:r>
            <a:r>
              <a:rPr lang="en-US" dirty="0" err="1" smtClean="0"/>
              <a:t>foetus</a:t>
            </a:r>
            <a:r>
              <a:rPr lang="en-US" dirty="0" smtClean="0"/>
              <a:t> to </a:t>
            </a:r>
            <a:r>
              <a:rPr lang="en-US" dirty="0" err="1" smtClean="0"/>
              <a:t>postmaturity</a:t>
            </a:r>
            <a:r>
              <a:rPr lang="en-US" dirty="0" smtClean="0"/>
              <a:t> up to the extent of a total period of gestation of more than 320 days, and even up to about 350 days, with the </a:t>
            </a:r>
            <a:r>
              <a:rPr lang="en-US" dirty="0" err="1" smtClean="0"/>
              <a:t>foetus</a:t>
            </a:r>
            <a:r>
              <a:rPr lang="en-US" dirty="0" smtClean="0"/>
              <a:t> being alive birth being possible up to that extent.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Expulsion of </a:t>
            </a:r>
            <a:r>
              <a:rPr lang="en-US" dirty="0" err="1" smtClean="0"/>
              <a:t>prematured</a:t>
            </a:r>
            <a:r>
              <a:rPr lang="en-US" dirty="0" smtClean="0"/>
              <a:t> </a:t>
            </a:r>
            <a:r>
              <a:rPr lang="en-US" dirty="0" err="1" smtClean="0"/>
              <a:t>foetus</a:t>
            </a:r>
            <a:r>
              <a:rPr lang="en-US" dirty="0" smtClean="0"/>
              <a:t> may occur at any period before full term. But to have a live birth of a viable </a:t>
            </a:r>
            <a:r>
              <a:rPr lang="en-US" dirty="0" err="1" smtClean="0"/>
              <a:t>foetus</a:t>
            </a:r>
            <a:r>
              <a:rPr lang="en-US" dirty="0" smtClean="0"/>
              <a:t>, delivery should occur after 210 days of pregnancy. </a:t>
            </a:r>
            <a:r>
              <a:rPr lang="en-US" dirty="0" err="1" smtClean="0"/>
              <a:t>Foetuses</a:t>
            </a:r>
            <a:r>
              <a:rPr lang="en-US" dirty="0" smtClean="0"/>
              <a:t> born alive, after 180 days of pregnancy may </a:t>
            </a:r>
            <a:r>
              <a:rPr lang="en-US" dirty="0" err="1" smtClean="0"/>
              <a:t>surivifve</a:t>
            </a:r>
            <a:r>
              <a:rPr lang="en-US" dirty="0" smtClean="0"/>
              <a:t> if proper care can be taken.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Viability </a:t>
            </a:r>
          </a:p>
          <a:p>
            <a:r>
              <a:rPr lang="en-US" dirty="0" smtClean="0"/>
              <a:t>Of a child means, capability of a </a:t>
            </a:r>
            <a:r>
              <a:rPr lang="en-US" dirty="0" err="1" smtClean="0"/>
              <a:t>foetus</a:t>
            </a:r>
            <a:r>
              <a:rPr lang="en-US" dirty="0" smtClean="0"/>
              <a:t> to lead a separate life after birth, ordinarily, a </a:t>
            </a:r>
            <a:r>
              <a:rPr lang="en-US" dirty="0" err="1" smtClean="0"/>
              <a:t>foetus</a:t>
            </a:r>
            <a:r>
              <a:rPr lang="en-US" dirty="0" smtClean="0"/>
              <a:t> becomes viable after 210 days of pregnancy but </a:t>
            </a:r>
            <a:r>
              <a:rPr lang="en-US" dirty="0" err="1" smtClean="0"/>
              <a:t>foetus</a:t>
            </a:r>
            <a:r>
              <a:rPr lang="en-US" dirty="0" smtClean="0"/>
              <a:t> born alive earlier can also be made to </a:t>
            </a:r>
            <a:r>
              <a:rPr lang="en-US" smtClean="0"/>
              <a:t>survive with proper care.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5 a pregnant woman (unmarried0 may bring charge of criminal breach of trust against a man, who </a:t>
            </a:r>
            <a:r>
              <a:rPr lang="en-US" dirty="0" err="1" smtClean="0"/>
              <a:t>alleegedly</a:t>
            </a:r>
            <a:r>
              <a:rPr lang="en-US" dirty="0" smtClean="0"/>
              <a:t> had intimate relationship with her with promise to marry her. </a:t>
            </a:r>
          </a:p>
          <a:p>
            <a:r>
              <a:rPr lang="en-US" dirty="0" smtClean="0"/>
              <a:t>6 when a woman claiming to be pregnant by a man, tries to blackmail him on social grounds. </a:t>
            </a:r>
          </a:p>
          <a:p>
            <a:r>
              <a:rPr lang="en-US" dirty="0" smtClean="0"/>
              <a:t>7 pregnancy of a woman, who had no access to her husband, within the reasonable period matching with the pregnancy, may be linked with charge of adultery against the man, who is responsible for the woman’s </a:t>
            </a:r>
            <a:r>
              <a:rPr lang="en-US" dirty="0" err="1" smtClean="0"/>
              <a:t>pregnacy</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8 </a:t>
            </a:r>
            <a:r>
              <a:rPr lang="en-US" dirty="0" err="1" smtClean="0"/>
              <a:t>prgnancy</a:t>
            </a:r>
            <a:r>
              <a:rPr lang="en-US" dirty="0" smtClean="0"/>
              <a:t> may be the cause of killing of unmarried woman or widow (homicide)</a:t>
            </a:r>
          </a:p>
          <a:p>
            <a:r>
              <a:rPr lang="en-US" dirty="0"/>
              <a:t> </a:t>
            </a:r>
            <a:r>
              <a:rPr lang="en-US" dirty="0" smtClean="0"/>
              <a:t>9 pregnant unmarried woman or widow may also commit suicide. </a:t>
            </a:r>
          </a:p>
          <a:p>
            <a:r>
              <a:rPr lang="en-US" dirty="0" smtClean="0"/>
              <a:t>10 question of pregnancy is intimately related with abortion or concealment of birth cases.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 relating civil case </a:t>
            </a:r>
          </a:p>
          <a:p>
            <a:r>
              <a:rPr lang="en-US" dirty="0"/>
              <a:t> </a:t>
            </a:r>
            <a:r>
              <a:rPr lang="en-US" dirty="0" smtClean="0"/>
              <a:t>1 nullity of marriage== if at the time of marriage a woman is pregnant, then  the marriage may be declared null and void. </a:t>
            </a:r>
          </a:p>
          <a:p>
            <a:r>
              <a:rPr lang="en-US" dirty="0" smtClean="0"/>
              <a:t>2 if a woman had no access to her husband within the reasonable period matching with the duration of pregnancy then a decree of divorce may be allowed to the husband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3 inheritance of property when pregnancy is followed by the death of the husband, the widow may claim a greater share of the ancestral property of the husband. </a:t>
            </a:r>
          </a:p>
          <a:p>
            <a:r>
              <a:rPr lang="en-US" dirty="0" smtClean="0"/>
              <a:t>4 in divorce cases pregnant women are allowed higher maintenance allowance. </a:t>
            </a:r>
          </a:p>
          <a:p>
            <a:r>
              <a:rPr lang="en-US" dirty="0" smtClean="0"/>
              <a:t>5 compensation cases == death of the husband of a pregnant woman may allow her a higher compensation.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3571</Words>
  <Application>Microsoft Office PowerPoint</Application>
  <PresentationFormat>On-screen Show (4:3)</PresentationFormat>
  <Paragraphs>126</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Pregnancy and delivery </vt:lpstr>
      <vt:lpstr>Slide 2</vt:lpstr>
      <vt:lpstr>Slide 3</vt:lpstr>
      <vt:lpstr>Medicolegal aspect of the pregnancy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and delivery</dc:title>
  <dc:creator>pandit</dc:creator>
  <cp:lastModifiedBy>parul</cp:lastModifiedBy>
  <cp:revision>32</cp:revision>
  <dcterms:created xsi:type="dcterms:W3CDTF">2018-04-30T18:13:48Z</dcterms:created>
  <dcterms:modified xsi:type="dcterms:W3CDTF">2018-06-20T09:47:35Z</dcterms:modified>
</cp:coreProperties>
</file>