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4B9BC-9FA3-4491-AEB3-3AD7DB7B1DEA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71073-F593-4FFE-91F0-7F8BD2B38D88}" type="slidenum">
              <a:rPr lang="en-IN" smtClean="0"/>
              <a:t>‹#›</a:t>
            </a:fld>
            <a:endParaRPr lang="en-IN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4B9BC-9FA3-4491-AEB3-3AD7DB7B1DEA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71073-F593-4FFE-91F0-7F8BD2B38D8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4B9BC-9FA3-4491-AEB3-3AD7DB7B1DEA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71073-F593-4FFE-91F0-7F8BD2B38D8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4B9BC-9FA3-4491-AEB3-3AD7DB7B1DEA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71073-F593-4FFE-91F0-7F8BD2B38D8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4B9BC-9FA3-4491-AEB3-3AD7DB7B1DEA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71073-F593-4FFE-91F0-7F8BD2B38D88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4B9BC-9FA3-4491-AEB3-3AD7DB7B1DEA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71073-F593-4FFE-91F0-7F8BD2B38D8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4B9BC-9FA3-4491-AEB3-3AD7DB7B1DEA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71073-F593-4FFE-91F0-7F8BD2B38D88}" type="slidenum">
              <a:rPr lang="en-IN" smtClean="0"/>
              <a:t>‹#›</a:t>
            </a:fld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4B9BC-9FA3-4491-AEB3-3AD7DB7B1DEA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71073-F593-4FFE-91F0-7F8BD2B38D8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4B9BC-9FA3-4491-AEB3-3AD7DB7B1DEA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71073-F593-4FFE-91F0-7F8BD2B38D8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4B9BC-9FA3-4491-AEB3-3AD7DB7B1DEA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71073-F593-4FFE-91F0-7F8BD2B38D8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A94B9BC-9FA3-4491-AEB3-3AD7DB7B1DEA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0E71073-F593-4FFE-91F0-7F8BD2B38D8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A94B9BC-9FA3-4491-AEB3-3AD7DB7B1DEA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0E71073-F593-4FFE-91F0-7F8BD2B38D88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630616" cy="6453336"/>
          </a:xfrm>
        </p:spPr>
        <p:txBody>
          <a:bodyPr>
            <a:normAutofit fontScale="90000"/>
          </a:bodyPr>
          <a:lstStyle/>
          <a:p>
            <a:r>
              <a:rPr lang="en-IN" b="1" u="sng" dirty="0"/>
              <a:t> </a:t>
            </a:r>
            <a:r>
              <a:rPr lang="en-IN" b="1" u="sng" dirty="0" smtClean="0"/>
              <a:t/>
            </a:r>
            <a:br>
              <a:rPr lang="en-IN" b="1" u="sng" dirty="0" smtClean="0"/>
            </a:br>
            <a:r>
              <a:rPr lang="en-IN" sz="80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SCOPE </a:t>
            </a:r>
            <a:r>
              <a:rPr lang="en-IN" sz="8000" b="1" u="sng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OF HOMOEOPATHY  IN FEMALE </a:t>
            </a:r>
            <a:r>
              <a:rPr lang="en-IN" sz="80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INFERTILITY</a:t>
            </a:r>
            <a:br>
              <a:rPr lang="en-IN" sz="80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en-IN" sz="3200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DR KAJAL JAIN</a:t>
            </a:r>
            <a:br>
              <a:rPr lang="en-IN" sz="3200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en-IN" sz="3200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PGT  MATERIA MEDICA (2017-2020_)</a:t>
            </a:r>
            <a:br>
              <a:rPr lang="en-IN" sz="3200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en-IN" sz="3200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BAKSON   HOMOEOPATHIC   MEDICAL   COLLEGE </a:t>
            </a:r>
            <a:br>
              <a:rPr lang="en-IN" sz="3200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en-IN" sz="3200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AND HOSPITAL</a:t>
            </a:r>
            <a:r>
              <a:rPr lang="en-IN" sz="8000" u="sng" dirty="0">
                <a:solidFill>
                  <a:srgbClr val="FFFF00"/>
                </a:solidFill>
              </a:rPr>
              <a:t/>
            </a:r>
            <a:br>
              <a:rPr lang="en-IN" sz="8000" u="sng" dirty="0">
                <a:solidFill>
                  <a:srgbClr val="FFFF00"/>
                </a:solidFill>
              </a:rPr>
            </a:br>
            <a:endParaRPr lang="en-IN" sz="8000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203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96690" y="2967335"/>
            <a:ext cx="4150624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 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9713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4800" b="1" u="sng" dirty="0" smtClean="0">
                <a:solidFill>
                  <a:srgbClr val="FF0000"/>
                </a:solidFill>
              </a:rPr>
              <a:t>INFERTILITY </a:t>
            </a:r>
            <a:r>
              <a:rPr lang="en-IN" sz="4800" b="1" u="sng" dirty="0">
                <a:solidFill>
                  <a:srgbClr val="FF0000"/>
                </a:solidFill>
              </a:rPr>
              <a:t>IN WOMEN</a:t>
            </a:r>
            <a:r>
              <a:rPr lang="en-IN" sz="4800" b="1" u="sng" dirty="0" smtClean="0"/>
              <a:t>:</a:t>
            </a:r>
          </a:p>
          <a:p>
            <a:r>
              <a:rPr lang="en-IN" dirty="0"/>
              <a:t>A woman of reproductive age is said to be </a:t>
            </a:r>
            <a:r>
              <a:rPr lang="en-IN" dirty="0">
                <a:solidFill>
                  <a:srgbClr val="FFFF00"/>
                </a:solidFill>
              </a:rPr>
              <a:t>INFERTILE</a:t>
            </a:r>
            <a:r>
              <a:rPr lang="en-IN" dirty="0"/>
              <a:t> when she   is not able  to conceive after </a:t>
            </a:r>
            <a:r>
              <a:rPr lang="en-IN" dirty="0">
                <a:solidFill>
                  <a:srgbClr val="FFFF00"/>
                </a:solidFill>
              </a:rPr>
              <a:t>1 year </a:t>
            </a:r>
            <a:r>
              <a:rPr lang="en-IN" dirty="0"/>
              <a:t>of unprotected vaginal intercourse </a:t>
            </a:r>
            <a:endParaRPr lang="en-IN" dirty="0" smtClean="0"/>
          </a:p>
          <a:p>
            <a:r>
              <a:rPr lang="en-IN" dirty="0" smtClean="0"/>
              <a:t>Common </a:t>
            </a:r>
            <a:r>
              <a:rPr lang="en-IN" dirty="0"/>
              <a:t>causes  are  ageing(With increasing age, eggs decrease  in quality and quantity thus   making conception difficult), leucorrhoea, sexually transmitted diseases, obesity , tobacco smoking and chemotherapy, Pelvic Inflammatory Disease,  Pituitary </a:t>
            </a:r>
            <a:r>
              <a:rPr lang="en-IN" dirty="0" err="1"/>
              <a:t>Tumors,Endometriosis</a:t>
            </a:r>
            <a:r>
              <a:rPr lang="en-IN" dirty="0"/>
              <a:t>,  Fallopian tube ,Polycystic Ovarian Syndrome </a:t>
            </a:r>
            <a:r>
              <a:rPr lang="en-IN" dirty="0" err="1"/>
              <a:t>etc</a:t>
            </a:r>
            <a:r>
              <a:rPr lang="en-IN" dirty="0"/>
              <a:t>  .</a:t>
            </a:r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813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5937523"/>
          </a:xfrm>
        </p:spPr>
        <p:txBody>
          <a:bodyPr>
            <a:normAutofit/>
          </a:bodyPr>
          <a:lstStyle/>
          <a:p>
            <a:r>
              <a:rPr lang="en-IN" sz="4000" dirty="0" smtClean="0"/>
              <a:t>Diagnosis of the underlying cause of female infertility can be difficult.</a:t>
            </a:r>
          </a:p>
          <a:p>
            <a:r>
              <a:rPr lang="en-IN" sz="4000" dirty="0" smtClean="0"/>
              <a:t>Variety of  treatments are available  depending  on the cause .</a:t>
            </a:r>
          </a:p>
          <a:p>
            <a:r>
              <a:rPr lang="en-IN" sz="4000" dirty="0" smtClean="0"/>
              <a:t>Homoeopathy has vast range of medicines which when given on basis of individualization and symptom similarity ,can cure infertility in most </a:t>
            </a:r>
            <a:r>
              <a:rPr lang="en-IN" sz="4000" dirty="0" err="1" smtClean="0"/>
              <a:t>gental</a:t>
            </a:r>
            <a:r>
              <a:rPr lang="en-IN" sz="4000" dirty="0" smtClean="0"/>
              <a:t> and complete manner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88041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600" b="1" u="sng" dirty="0">
                <a:solidFill>
                  <a:schemeClr val="tx2">
                    <a:lumMod val="75000"/>
                  </a:schemeClr>
                </a:solidFill>
              </a:rPr>
              <a:t>HOMOEOPATHIC THERAPEUTICS IN FEMALE  INFERTILITY </a:t>
            </a:r>
            <a:endParaRPr lang="en-IN" sz="36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IN" sz="3600" dirty="0"/>
          </a:p>
          <a:p>
            <a:r>
              <a:rPr lang="en-IN" sz="3200" b="1" i="1" dirty="0">
                <a:solidFill>
                  <a:srgbClr val="FFFF00"/>
                </a:solidFill>
              </a:rPr>
              <a:t>AGNUS CASTUS</a:t>
            </a:r>
            <a:r>
              <a:rPr lang="en-IN" sz="3200" b="1" dirty="0">
                <a:solidFill>
                  <a:srgbClr val="FFFF00"/>
                </a:solidFill>
              </a:rPr>
              <a:t>  Q</a:t>
            </a:r>
            <a:endParaRPr lang="en-IN" sz="32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IN" dirty="0"/>
              <a:t>Sterility  </a:t>
            </a:r>
            <a:r>
              <a:rPr lang="en-IN" dirty="0" smtClean="0"/>
              <a:t>due  to </a:t>
            </a:r>
            <a:r>
              <a:rPr lang="en-IN" dirty="0"/>
              <a:t>scanty menses or </a:t>
            </a:r>
            <a:r>
              <a:rPr lang="en-IN" dirty="0" err="1"/>
              <a:t>leucorrhea</a:t>
            </a:r>
            <a:r>
              <a:rPr lang="en-IN" dirty="0"/>
              <a:t>. There is  strong dislike for intercourse</a:t>
            </a:r>
            <a:r>
              <a:rPr lang="en-IN" dirty="0" smtClean="0"/>
              <a:t>.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sz="3200" b="1" i="1" dirty="0">
                <a:solidFill>
                  <a:srgbClr val="FFFF00"/>
                </a:solidFill>
              </a:rPr>
              <a:t>ATERIAS FAR</a:t>
            </a:r>
            <a:r>
              <a:rPr lang="en-IN" sz="3200" b="1" dirty="0">
                <a:solidFill>
                  <a:srgbClr val="FFFF00"/>
                </a:solidFill>
              </a:rPr>
              <a:t>. Q</a:t>
            </a:r>
            <a:endParaRPr lang="en-IN" sz="32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IN" dirty="0"/>
              <a:t>If sterility is due to, prolapses, anaemia, </a:t>
            </a:r>
            <a:r>
              <a:rPr lang="en-IN" dirty="0" err="1"/>
              <a:t>leucorrhea</a:t>
            </a:r>
            <a:r>
              <a:rPr lang="en-IN" dirty="0"/>
              <a:t>, and profuse and premature  menses with labour like </a:t>
            </a:r>
            <a:r>
              <a:rPr lang="en-IN" dirty="0" err="1"/>
              <a:t>pain,this</a:t>
            </a:r>
            <a:r>
              <a:rPr lang="en-IN" dirty="0"/>
              <a:t> remedy tones up the uterus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48836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/>
          </a:bodyPr>
          <a:lstStyle/>
          <a:p>
            <a:r>
              <a:rPr lang="en-IN" b="1" i="1" dirty="0" smtClean="0">
                <a:solidFill>
                  <a:srgbClr val="FFFF00"/>
                </a:solidFill>
              </a:rPr>
              <a:t>AURUM MURIATICUM  NATRONATUM</a:t>
            </a:r>
            <a:r>
              <a:rPr lang="en-IN" b="1" dirty="0" smtClean="0">
                <a:solidFill>
                  <a:srgbClr val="FFFF00"/>
                </a:solidFill>
              </a:rPr>
              <a:t> 3X</a:t>
            </a:r>
            <a:endParaRPr lang="en-IN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IN" dirty="0" smtClean="0"/>
              <a:t>Sterility due to organic defects in uterus. Cervix is hard. Womb and vaginal ulceration . inflammation of the membrane of </a:t>
            </a:r>
            <a:r>
              <a:rPr lang="en-IN" dirty="0" smtClean="0"/>
              <a:t>uterus.</a:t>
            </a:r>
          </a:p>
          <a:p>
            <a:r>
              <a:rPr lang="en-IN" b="1" i="1" dirty="0" smtClean="0">
                <a:solidFill>
                  <a:srgbClr val="FFFF00"/>
                </a:solidFill>
              </a:rPr>
              <a:t>BORAX </a:t>
            </a:r>
            <a:endParaRPr lang="en-IN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IN" dirty="0"/>
              <a:t>Menses  too soon ,painful and profuse. </a:t>
            </a:r>
            <a:r>
              <a:rPr lang="en-IN" dirty="0" err="1"/>
              <a:t>Leucorrhea</a:t>
            </a:r>
            <a:r>
              <a:rPr lang="en-IN" dirty="0"/>
              <a:t> like the white of an egg. Warm and thick   and acidic discharge hampers motility of sperms.</a:t>
            </a:r>
          </a:p>
          <a:p>
            <a:r>
              <a:rPr lang="en-IN" b="1" i="1" dirty="0">
                <a:solidFill>
                  <a:srgbClr val="FFFF00"/>
                </a:solidFill>
              </a:rPr>
              <a:t>CALCAREA CARRBONICUM</a:t>
            </a:r>
            <a:endParaRPr lang="en-IN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IN" dirty="0"/>
              <a:t>Profuse or too prolonged menstruation  results in infertility </a:t>
            </a:r>
          </a:p>
        </p:txBody>
      </p:sp>
    </p:spTree>
    <p:extLst>
      <p:ext uri="{BB962C8B-B14F-4D97-AF65-F5344CB8AC3E}">
        <p14:creationId xmlns:p14="http://schemas.microsoft.com/office/powerpoint/2010/main" val="3455007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336704"/>
          </a:xfrm>
        </p:spPr>
        <p:txBody>
          <a:bodyPr>
            <a:normAutofit fontScale="85000" lnSpcReduction="20000"/>
          </a:bodyPr>
          <a:lstStyle/>
          <a:p>
            <a:r>
              <a:rPr lang="en-IN" b="1" i="1" dirty="0">
                <a:solidFill>
                  <a:srgbClr val="FFFF00"/>
                </a:solidFill>
              </a:rPr>
              <a:t>EUPIONUM </a:t>
            </a:r>
            <a:endParaRPr lang="en-IN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IN" dirty="0"/>
              <a:t>Blockage of one or both of  the fallopian tubes </a:t>
            </a:r>
          </a:p>
          <a:p>
            <a:r>
              <a:rPr lang="en-IN" b="1" i="1" dirty="0">
                <a:solidFill>
                  <a:srgbClr val="FFFF00"/>
                </a:solidFill>
              </a:rPr>
              <a:t>LACHESIS </a:t>
            </a:r>
            <a:endParaRPr lang="en-IN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IN" dirty="0"/>
              <a:t>Blockage of fallopian tubes(usually right side) along with burning in </a:t>
            </a:r>
            <a:r>
              <a:rPr lang="en-IN" dirty="0" smtClean="0"/>
              <a:t>ovaries</a:t>
            </a:r>
            <a:endParaRPr lang="en-IN" dirty="0"/>
          </a:p>
          <a:p>
            <a:r>
              <a:rPr lang="en-IN" b="1" i="1" dirty="0">
                <a:solidFill>
                  <a:srgbClr val="FFFF00"/>
                </a:solidFill>
              </a:rPr>
              <a:t>NATRUM CARB  </a:t>
            </a:r>
            <a:endParaRPr lang="en-IN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IN" dirty="0"/>
              <a:t>Cervix is hardened. Delayed  menses  with bearing down sensation</a:t>
            </a:r>
            <a:r>
              <a:rPr lang="en-IN" dirty="0" smtClean="0"/>
              <a:t>.</a:t>
            </a:r>
            <a:endParaRPr lang="en-IN" dirty="0"/>
          </a:p>
          <a:p>
            <a:r>
              <a:rPr lang="en-IN" b="1" i="1" dirty="0">
                <a:solidFill>
                  <a:srgbClr val="FFFF00"/>
                </a:solidFill>
              </a:rPr>
              <a:t>NATRUM MUR </a:t>
            </a:r>
            <a:endParaRPr lang="en-IN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IN" dirty="0"/>
              <a:t>Vagina is dry and sensitive to intercourse . Irregular and profuse menstruation . Vaginal discharge   thin watery and burning  . Bearing down pain which gets  worse in the </a:t>
            </a:r>
            <a:r>
              <a:rPr lang="en-IN" dirty="0" smtClean="0"/>
              <a:t>morning</a:t>
            </a:r>
          </a:p>
          <a:p>
            <a:r>
              <a:rPr lang="en-IN" b="1" i="1" dirty="0">
                <a:solidFill>
                  <a:srgbClr val="FFFF00"/>
                </a:solidFill>
              </a:rPr>
              <a:t>OVA TOSTA</a:t>
            </a:r>
            <a:r>
              <a:rPr lang="en-IN" b="1" dirty="0">
                <a:solidFill>
                  <a:srgbClr val="FFFF00"/>
                </a:solidFill>
              </a:rPr>
              <a:t>  </a:t>
            </a:r>
            <a:endParaRPr lang="en-IN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IN" dirty="0"/>
              <a:t>There is deficient production of ova accompanied by  and backache with </a:t>
            </a:r>
            <a:r>
              <a:rPr lang="en-IN" dirty="0" err="1"/>
              <a:t>leucorrhea</a:t>
            </a:r>
            <a:r>
              <a:rPr lang="en-IN" dirty="0"/>
              <a:t>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15260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8640"/>
            <a:ext cx="8157592" cy="6336704"/>
          </a:xfrm>
        </p:spPr>
        <p:txBody>
          <a:bodyPr>
            <a:normAutofit lnSpcReduction="10000"/>
          </a:bodyPr>
          <a:lstStyle/>
          <a:p>
            <a:r>
              <a:rPr lang="en-IN" b="1" i="1" dirty="0" smtClean="0">
                <a:solidFill>
                  <a:srgbClr val="FFFF00"/>
                </a:solidFill>
              </a:rPr>
              <a:t>PHOSPHOROUS</a:t>
            </a:r>
            <a:r>
              <a:rPr lang="en-IN" b="1" dirty="0" smtClean="0">
                <a:solidFill>
                  <a:srgbClr val="FFFF00"/>
                </a:solidFill>
              </a:rPr>
              <a:t> </a:t>
            </a:r>
            <a:endParaRPr lang="en-IN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IN" dirty="0"/>
              <a:t>Menses too </a:t>
            </a:r>
            <a:r>
              <a:rPr lang="en-IN" dirty="0" err="1"/>
              <a:t>early,scanty</a:t>
            </a:r>
            <a:r>
              <a:rPr lang="en-IN" dirty="0"/>
              <a:t>  and long lasting .Excessive sexual  desire .Corrosive discharge</a:t>
            </a:r>
          </a:p>
          <a:p>
            <a:r>
              <a:rPr lang="en-IN" b="1" dirty="0">
                <a:solidFill>
                  <a:srgbClr val="FFFF00"/>
                </a:solidFill>
              </a:rPr>
              <a:t>PLATINUM METALLICUM</a:t>
            </a:r>
            <a:endParaRPr lang="en-IN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IN" dirty="0"/>
              <a:t>Nymphomania  with pain in the ovaries and uterus</a:t>
            </a:r>
          </a:p>
          <a:p>
            <a:r>
              <a:rPr lang="en-IN" b="1" i="1" dirty="0">
                <a:solidFill>
                  <a:srgbClr val="FFFF00"/>
                </a:solidFill>
              </a:rPr>
              <a:t>PULSATILLA NIGRICANS </a:t>
            </a:r>
            <a:endParaRPr lang="en-IN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IN" dirty="0"/>
              <a:t>Short , scanty menses . Females with menstrual irregularities   </a:t>
            </a:r>
            <a:r>
              <a:rPr lang="en-IN" dirty="0" err="1"/>
              <a:t>menarche.Useful</a:t>
            </a:r>
            <a:r>
              <a:rPr lang="en-IN" dirty="0"/>
              <a:t> in infertility due to PCOD</a:t>
            </a:r>
            <a:r>
              <a:rPr lang="en-IN" dirty="0" smtClean="0"/>
              <a:t>.</a:t>
            </a:r>
          </a:p>
          <a:p>
            <a:r>
              <a:rPr lang="en-IN" b="1" i="1" dirty="0">
                <a:solidFill>
                  <a:srgbClr val="FFFF00"/>
                </a:solidFill>
              </a:rPr>
              <a:t>SABAL SERRULATA</a:t>
            </a:r>
            <a:r>
              <a:rPr lang="en-IN" dirty="0">
                <a:solidFill>
                  <a:srgbClr val="FFFF00"/>
                </a:solidFill>
              </a:rPr>
              <a:t> Q</a:t>
            </a:r>
          </a:p>
          <a:p>
            <a:pPr marL="0" indent="0">
              <a:buNone/>
            </a:pPr>
            <a:r>
              <a:rPr lang="en-IN" dirty="0"/>
              <a:t>Suppressed sexual desire. Enlarged ,tender ovaries. Shrivelled </a:t>
            </a:r>
            <a:r>
              <a:rPr lang="en-IN" dirty="0" err="1"/>
              <a:t>mammae</a:t>
            </a:r>
            <a:r>
              <a:rPr lang="en-IN" dirty="0"/>
              <a:t> .Useful in  Women with late marriage </a:t>
            </a:r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3014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8640"/>
            <a:ext cx="8085584" cy="6552728"/>
          </a:xfrm>
        </p:spPr>
        <p:txBody>
          <a:bodyPr/>
          <a:lstStyle/>
          <a:p>
            <a:r>
              <a:rPr lang="en-IN" b="1" i="1" dirty="0" smtClean="0">
                <a:solidFill>
                  <a:srgbClr val="FFFF00"/>
                </a:solidFill>
              </a:rPr>
              <a:t>SEPIA</a:t>
            </a:r>
            <a:r>
              <a:rPr lang="en-IN" b="1" dirty="0" smtClean="0">
                <a:solidFill>
                  <a:srgbClr val="FFFF00"/>
                </a:solidFill>
              </a:rPr>
              <a:t>  </a:t>
            </a:r>
            <a:endParaRPr lang="en-IN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IN" dirty="0"/>
              <a:t>Irregular menstruation and ovulation  .Dislike for intercourse . Bearing down sensation. Yellow </a:t>
            </a:r>
            <a:r>
              <a:rPr lang="en-IN" i="1" dirty="0" err="1"/>
              <a:t>lecorrhoea</a:t>
            </a:r>
            <a:r>
              <a:rPr lang="en-IN" i="1" dirty="0"/>
              <a:t> , </a:t>
            </a:r>
            <a:r>
              <a:rPr lang="en-IN" i="1" dirty="0" err="1"/>
              <a:t>painfull</a:t>
            </a:r>
            <a:r>
              <a:rPr lang="en-IN" i="1" dirty="0"/>
              <a:t> intercourse .</a:t>
            </a:r>
            <a:endParaRPr lang="en-IN" dirty="0"/>
          </a:p>
          <a:p>
            <a:r>
              <a:rPr lang="en-IN" b="1" i="1" dirty="0">
                <a:solidFill>
                  <a:srgbClr val="FFFF00"/>
                </a:solidFill>
              </a:rPr>
              <a:t>STAPHYSAGARIA</a:t>
            </a:r>
            <a:endParaRPr lang="en-IN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IN" dirty="0"/>
              <a:t>Thick cervical mucosa secretion .Spasm of vagina making it difficult for sperm to travel in its path . Infertility with no specific </a:t>
            </a:r>
            <a:r>
              <a:rPr lang="en-IN" dirty="0" smtClean="0"/>
              <a:t>cause</a:t>
            </a:r>
          </a:p>
          <a:p>
            <a:r>
              <a:rPr lang="en-IN" b="1" i="1" dirty="0">
                <a:solidFill>
                  <a:srgbClr val="FFFF00"/>
                </a:solidFill>
              </a:rPr>
              <a:t>VIBURNUM  OPULUS</a:t>
            </a:r>
            <a:r>
              <a:rPr lang="en-IN" b="1" dirty="0">
                <a:solidFill>
                  <a:srgbClr val="FFFF00"/>
                </a:solidFill>
              </a:rPr>
              <a:t>  Q</a:t>
            </a:r>
            <a:endParaRPr lang="en-IN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IN" dirty="0"/>
              <a:t>Strengthens uterus. Prevents miscarriages in cases where uterus is weak .</a:t>
            </a:r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92275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5904656"/>
          </a:xfrm>
        </p:spPr>
        <p:txBody>
          <a:bodyPr>
            <a:normAutofit lnSpcReduction="10000"/>
          </a:bodyPr>
          <a:lstStyle/>
          <a:p>
            <a:r>
              <a:rPr lang="en-IN" dirty="0"/>
              <a:t>Homoeopathy is based on </a:t>
            </a:r>
            <a:r>
              <a:rPr lang="en-IN" dirty="0" smtClean="0">
                <a:solidFill>
                  <a:srgbClr val="FF0000"/>
                </a:solidFill>
              </a:rPr>
              <a:t>Holistic</a:t>
            </a:r>
            <a:r>
              <a:rPr lang="en-IN" dirty="0" smtClean="0"/>
              <a:t> </a:t>
            </a:r>
            <a:r>
              <a:rPr lang="en-IN" dirty="0"/>
              <a:t>concept of treatment  thus it eliminates disease in its whole  by individually analysing symptom similarity of patient  with vast range of homoeopathic medicines </a:t>
            </a:r>
          </a:p>
          <a:p>
            <a:r>
              <a:rPr lang="en-IN" dirty="0" smtClean="0"/>
              <a:t>Since </a:t>
            </a:r>
            <a:r>
              <a:rPr lang="en-IN" dirty="0"/>
              <a:t>Homoeopathy is based on treatment through process of </a:t>
            </a:r>
            <a:r>
              <a:rPr lang="en-IN" dirty="0">
                <a:solidFill>
                  <a:srgbClr val="FF0000"/>
                </a:solidFill>
              </a:rPr>
              <a:t>individualization</a:t>
            </a:r>
            <a:r>
              <a:rPr lang="en-IN" dirty="0"/>
              <a:t> ,thus by  delving deep into cause of disease which includes analysing  psychological  factors behind  diseases ,it  makes it possible for Physician  to cure the disease condition at root level</a:t>
            </a:r>
            <a:r>
              <a:rPr lang="en-IN" dirty="0" smtClean="0"/>
              <a:t>.</a:t>
            </a:r>
          </a:p>
          <a:p>
            <a:pPr marL="68580" indent="0">
              <a:buNone/>
            </a:pPr>
            <a:r>
              <a:rPr lang="en-IN" i="1" dirty="0" smtClean="0">
                <a:solidFill>
                  <a:srgbClr val="FFFF00"/>
                </a:solidFill>
              </a:rPr>
              <a:t>  Thus </a:t>
            </a:r>
            <a:r>
              <a:rPr lang="en-IN" i="1" dirty="0">
                <a:solidFill>
                  <a:srgbClr val="FFFF00"/>
                </a:solidFill>
              </a:rPr>
              <a:t>Homoeopathy offers </a:t>
            </a:r>
            <a:r>
              <a:rPr lang="en-IN" i="1" dirty="0" err="1">
                <a:solidFill>
                  <a:srgbClr val="FFFF00"/>
                </a:solidFill>
              </a:rPr>
              <a:t>gud</a:t>
            </a:r>
            <a:r>
              <a:rPr lang="en-IN" i="1" dirty="0">
                <a:solidFill>
                  <a:srgbClr val="FFFF00"/>
                </a:solidFill>
              </a:rPr>
              <a:t> scope in cure of </a:t>
            </a:r>
            <a:r>
              <a:rPr lang="en-IN" i="1" dirty="0" smtClean="0">
                <a:solidFill>
                  <a:srgbClr val="FFFF00"/>
                </a:solidFill>
              </a:rPr>
              <a:t>         INFERTILITY </a:t>
            </a:r>
            <a:endParaRPr lang="en-IN" i="1" dirty="0">
              <a:solidFill>
                <a:srgbClr val="FFFF00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00387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75</TotalTime>
  <Words>530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  SCOPE OF HOMOEOPATHY  IN FEMALE  INFERTILITY DR KAJAL JAIN PGT  MATERIA MEDICA (2017-2020_) BAKSON   HOMOEOPATHIC   MEDICAL   COLLEGE  AND HOSPITAL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SCOPE OF HOMOEOPATHY  IN FEMALE INFERTILITY</dc:title>
  <dc:creator>Windows User</dc:creator>
  <cp:lastModifiedBy>Windows User</cp:lastModifiedBy>
  <cp:revision>7</cp:revision>
  <dcterms:created xsi:type="dcterms:W3CDTF">2020-05-16T17:59:21Z</dcterms:created>
  <dcterms:modified xsi:type="dcterms:W3CDTF">2020-05-19T18:52:23Z</dcterms:modified>
</cp:coreProperties>
</file>