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1" r:id="rId4"/>
    <p:sldId id="284" r:id="rId5"/>
    <p:sldId id="280" r:id="rId6"/>
    <p:sldId id="261" r:id="rId7"/>
    <p:sldId id="264" r:id="rId8"/>
    <p:sldId id="265" r:id="rId9"/>
    <p:sldId id="263" r:id="rId10"/>
    <p:sldId id="285" r:id="rId11"/>
    <p:sldId id="270" r:id="rId12"/>
    <p:sldId id="287" r:id="rId13"/>
    <p:sldId id="282" r:id="rId14"/>
    <p:sldId id="283" r:id="rId15"/>
    <p:sldId id="271" r:id="rId16"/>
    <p:sldId id="28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EA1A-E130-4CEA-B9FD-C163CD040807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09D7-F18D-4338-80F5-17065997AF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41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EA1A-E130-4CEA-B9FD-C163CD040807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09D7-F18D-4338-80F5-17065997AF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86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EA1A-E130-4CEA-B9FD-C163CD040807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09D7-F18D-4338-80F5-17065997AF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42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EA1A-E130-4CEA-B9FD-C163CD040807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09D7-F18D-4338-80F5-17065997AF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15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EA1A-E130-4CEA-B9FD-C163CD040807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09D7-F18D-4338-80F5-17065997AF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38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EA1A-E130-4CEA-B9FD-C163CD040807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09D7-F18D-4338-80F5-17065997AF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92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EA1A-E130-4CEA-B9FD-C163CD040807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09D7-F18D-4338-80F5-17065997AF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EA1A-E130-4CEA-B9FD-C163CD040807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09D7-F18D-4338-80F5-17065997AF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89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EA1A-E130-4CEA-B9FD-C163CD040807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09D7-F18D-4338-80F5-17065997AF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92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EA1A-E130-4CEA-B9FD-C163CD040807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09D7-F18D-4338-80F5-17065997AF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94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EA1A-E130-4CEA-B9FD-C163CD040807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09D7-F18D-4338-80F5-17065997AF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5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3EA1A-E130-4CEA-B9FD-C163CD040807}" type="datetimeFigureOut">
              <a:rPr lang="en-GB" smtClean="0"/>
              <a:pPr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E09D7-F18D-4338-80F5-17065997AF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17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79" y="2030080"/>
            <a:ext cx="6910251" cy="276932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Algerian" panose="04020705040A02060702" pitchFamily="82" charset="0"/>
              </a:rPr>
              <a:t>Learning</a:t>
            </a:r>
            <a:r>
              <a:rPr lang="en-GB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NUX VOMICA </a:t>
            </a:r>
            <a:r>
              <a:rPr lang="en-GB" dirty="0" smtClean="0">
                <a:solidFill>
                  <a:srgbClr val="00B0F0"/>
                </a:solidFill>
                <a:latin typeface="Algerian" panose="04020705040A02060702" pitchFamily="82" charset="0"/>
              </a:rPr>
              <a:t>through some interesting proverbs</a:t>
            </a:r>
            <a:r>
              <a:rPr lang="en-GB" dirty="0" smtClean="0">
                <a:solidFill>
                  <a:srgbClr val="00B0F0"/>
                </a:solidFill>
                <a:latin typeface="Algerian" panose="04020705040A02060702" pitchFamily="82" charset="0"/>
              </a:rPr>
              <a:t/>
            </a:r>
            <a:br>
              <a:rPr lang="en-GB" dirty="0" smtClean="0">
                <a:solidFill>
                  <a:srgbClr val="00B0F0"/>
                </a:solidFill>
                <a:latin typeface="Algerian" panose="04020705040A02060702" pitchFamily="82" charset="0"/>
              </a:rPr>
            </a:br>
            <a:r>
              <a:rPr lang="en-IN" b="1" dirty="0" err="1" smtClean="0"/>
              <a:t>Loganeaceae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GB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5074" y="6279650"/>
            <a:ext cx="7080068" cy="486636"/>
          </a:xfrm>
        </p:spPr>
        <p:txBody>
          <a:bodyPr/>
          <a:lstStyle/>
          <a:p>
            <a:r>
              <a:rPr lang="en-GB" dirty="0" smtClean="0"/>
              <a:t>sriharithareddy.ambala@gmail.com</a:t>
            </a:r>
            <a:endParaRPr lang="en-GB" dirty="0"/>
          </a:p>
        </p:txBody>
      </p:sp>
      <p:sp>
        <p:nvSpPr>
          <p:cNvPr id="16386" name="AutoShape 2" descr="Image result for NUX VOM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6388" name="AutoShape 4" descr="Image result for NUX VOM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6389" name="Picture 5" descr="C:\Users\Elibrary-2\Desktop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1869" y="4412389"/>
            <a:ext cx="2619375" cy="1743075"/>
          </a:xfrm>
          <a:prstGeom prst="rect">
            <a:avLst/>
          </a:prstGeom>
          <a:noFill/>
        </p:spPr>
      </p:pic>
      <p:pic>
        <p:nvPicPr>
          <p:cNvPr id="16390" name="Picture 6" descr="C:\Users\Elibrary-2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65142" y="4346937"/>
            <a:ext cx="2466975" cy="1847850"/>
          </a:xfrm>
          <a:prstGeom prst="rect">
            <a:avLst/>
          </a:prstGeom>
          <a:noFill/>
        </p:spPr>
      </p:pic>
      <p:pic>
        <p:nvPicPr>
          <p:cNvPr id="16391" name="Picture 7" descr="C:\Users\Elibrary-2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35719" y="4428310"/>
            <a:ext cx="2839402" cy="1606730"/>
          </a:xfrm>
          <a:prstGeom prst="rect">
            <a:avLst/>
          </a:prstGeom>
          <a:noFill/>
        </p:spPr>
      </p:pic>
      <p:pic>
        <p:nvPicPr>
          <p:cNvPr id="16392" name="Picture 8" descr="C:\Users\Elibrary-2\Desktop\4372250455_a2d60c7b2d_z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5839" y="838744"/>
            <a:ext cx="3181350" cy="4762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610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34" y="365125"/>
            <a:ext cx="10825766" cy="1325563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If a job is worth doing, its worth doing well-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>
                <a:solidFill>
                  <a:srgbClr val="00B050"/>
                </a:solidFill>
              </a:rPr>
              <a:t>It is </a:t>
            </a:r>
            <a:r>
              <a:rPr lang="en-GB" dirty="0">
                <a:solidFill>
                  <a:srgbClr val="00B050"/>
                </a:solidFill>
              </a:rPr>
              <a:t>his Professed creed </a:t>
            </a:r>
            <a:r>
              <a:rPr lang="en-GB" dirty="0"/>
              <a:t>(fact of belief) – serious determination towards task</a:t>
            </a:r>
          </a:p>
          <a:p>
            <a:pPr algn="just"/>
            <a:r>
              <a:rPr lang="en-GB" dirty="0"/>
              <a:t>Fastidious</a:t>
            </a:r>
          </a:p>
          <a:p>
            <a:pPr algn="just"/>
            <a:r>
              <a:rPr lang="en-GB" dirty="0"/>
              <a:t>Too much of a good </a:t>
            </a:r>
            <a:r>
              <a:rPr lang="en-GB" dirty="0" smtClean="0"/>
              <a:t>thing - </a:t>
            </a:r>
            <a:r>
              <a:rPr lang="en-GB" dirty="0"/>
              <a:t>an obsession instead of a virtue.</a:t>
            </a:r>
          </a:p>
          <a:p>
            <a:pPr algn="just"/>
            <a:r>
              <a:rPr lang="en-GB" dirty="0"/>
              <a:t>In this imperfect world, the individual is never at peace with himself and becomes nuisance to others, who heartily wish for some liberating dirt and disorder</a:t>
            </a:r>
            <a:r>
              <a:rPr lang="en-GB" dirty="0" smtClean="0"/>
              <a:t>.</a:t>
            </a:r>
          </a:p>
          <a:p>
            <a:pPr algn="just"/>
            <a:r>
              <a:rPr lang="en-GB" dirty="0" smtClean="0">
                <a:solidFill>
                  <a:srgbClr val="00B0F0"/>
                </a:solidFill>
              </a:rPr>
              <a:t>“A penny saved, is a penny earned or gained”</a:t>
            </a:r>
            <a:endParaRPr lang="en-GB" dirty="0">
              <a:solidFill>
                <a:srgbClr val="00B0F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462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Longest memory but shortest temper….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Irritability- aversion to company. Desires solitude. Fault finders (ego), but repugnance of conversation. Aggravation from consolation.</a:t>
            </a:r>
          </a:p>
          <a:p>
            <a:pPr algn="just"/>
            <a:r>
              <a:rPr lang="en-GB" dirty="0" smtClean="0"/>
              <a:t>Impulse – from consciousness of committing crime: and which urges even to commit to Suicide but fear of death -  (but cannot commit to suicide because of super ego</a:t>
            </a:r>
            <a:r>
              <a:rPr lang="en-GB" dirty="0"/>
              <a:t>)</a:t>
            </a:r>
            <a:endParaRPr lang="en-GB" dirty="0" smtClean="0"/>
          </a:p>
          <a:p>
            <a:pPr marL="0" indent="0" algn="just">
              <a:buNone/>
            </a:pPr>
            <a:endParaRPr lang="en-GB" dirty="0"/>
          </a:p>
          <a:p>
            <a:pPr algn="just"/>
            <a:endParaRPr lang="en-GB" dirty="0" smtClean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33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2135" y="171943"/>
            <a:ext cx="7701566" cy="768216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Mr. perfect with all bad habits..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7" y="1133343"/>
            <a:ext cx="11912957" cy="3786388"/>
          </a:xfrm>
        </p:spPr>
        <p:txBody>
          <a:bodyPr>
            <a:normAutofit/>
          </a:bodyPr>
          <a:lstStyle/>
          <a:p>
            <a:pPr lvl="0" algn="just"/>
            <a:r>
              <a:rPr lang="en-GB" dirty="0" smtClean="0">
                <a:solidFill>
                  <a:prstClr val="black"/>
                </a:solidFill>
              </a:rPr>
              <a:t>Intelligent, capable, hyperactive, impulsive,  competitive overly confident  -&gt; ego     -&gt;&gt; hates loosing/ fear of failure/hurried -&gt;&gt;   thwarted ambition  -&gt;&gt;  stress -&gt;&gt;      insomnia -&gt; touchiness- explosive temper  -&gt;&gt; break things out of frustration.</a:t>
            </a:r>
          </a:p>
          <a:p>
            <a:pPr lvl="0" algn="just"/>
            <a:r>
              <a:rPr lang="en-GB" dirty="0" smtClean="0">
                <a:solidFill>
                  <a:prstClr val="black"/>
                </a:solidFill>
              </a:rPr>
              <a:t>Need for a constant recharging of energy  &gt;&gt; attracted to the use of all forms of stimulants (</a:t>
            </a:r>
            <a:r>
              <a:rPr lang="en-GB" dirty="0" smtClean="0">
                <a:solidFill>
                  <a:srgbClr val="C00000"/>
                </a:solidFill>
              </a:rPr>
              <a:t>high living</a:t>
            </a:r>
            <a:r>
              <a:rPr lang="en-GB" dirty="0" smtClean="0">
                <a:solidFill>
                  <a:prstClr val="black"/>
                </a:solidFill>
              </a:rPr>
              <a:t>) &gt;&gt; tobacco, alcohol, coffee , spicy food (making him dyspeptic), tea, sex(makes him impotent) &gt;&gt; hypersensitivity of special senses (primary action) &gt;&gt; system get disturbed easily by external influences</a:t>
            </a:r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461" y="4919731"/>
            <a:ext cx="2737341" cy="16643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9054" y="4919731"/>
            <a:ext cx="2615411" cy="174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081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Allen says - </a:t>
            </a:r>
            <a:r>
              <a:rPr lang="en-GB" dirty="0"/>
              <a:t>oversensitive to external </a:t>
            </a:r>
            <a:r>
              <a:rPr lang="en-GB" dirty="0" err="1"/>
              <a:t>impresions</a:t>
            </a:r>
            <a:r>
              <a:rPr lang="en-GB" dirty="0"/>
              <a:t>; to noise, </a:t>
            </a:r>
            <a:r>
              <a:rPr lang="en-GB" dirty="0" err="1"/>
              <a:t>odors</a:t>
            </a:r>
            <a:r>
              <a:rPr lang="en-GB" dirty="0"/>
              <a:t>, light or music. </a:t>
            </a:r>
            <a:r>
              <a:rPr lang="en-GB" dirty="0" smtClean="0"/>
              <a:t>Touchiness- Trifling </a:t>
            </a:r>
            <a:r>
              <a:rPr lang="en-GB" dirty="0"/>
              <a:t>ailments are unbearable, every harmless word offends.</a:t>
            </a:r>
          </a:p>
          <a:p>
            <a:pPr algn="just"/>
            <a:r>
              <a:rPr lang="en-GB" dirty="0"/>
              <a:t>Tendency to faint (</a:t>
            </a:r>
            <a:r>
              <a:rPr lang="en-GB" dirty="0" err="1"/>
              <a:t>Nux</a:t>
            </a:r>
            <a:r>
              <a:rPr lang="en-GB" dirty="0"/>
              <a:t> m., </a:t>
            </a:r>
            <a:r>
              <a:rPr lang="en-GB" dirty="0" err="1"/>
              <a:t>Sulph</a:t>
            </a:r>
            <a:r>
              <a:rPr lang="en-GB" dirty="0"/>
              <a:t>.); from </a:t>
            </a:r>
            <a:r>
              <a:rPr lang="en-GB" dirty="0" err="1"/>
              <a:t>odors</a:t>
            </a:r>
            <a:r>
              <a:rPr lang="en-GB" dirty="0"/>
              <a:t>; in morning; after eating; after every </a:t>
            </a:r>
            <a:r>
              <a:rPr lang="en-GB" dirty="0" err="1"/>
              <a:t>labor</a:t>
            </a:r>
            <a:r>
              <a:rPr lang="en-GB" dirty="0"/>
              <a:t> </a:t>
            </a:r>
            <a:r>
              <a:rPr lang="en-GB" dirty="0" smtClean="0"/>
              <a:t>pain.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39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Body suffers..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Stimulants and Medications -&gt;&gt; system gets injured / breakdown -&gt;&gt; cannot perform eliminative functions properly-&gt;&gt; inability to vomit, inability to void urine or stool completely – </a:t>
            </a:r>
            <a:r>
              <a:rPr lang="en-GB" dirty="0" smtClean="0">
                <a:solidFill>
                  <a:srgbClr val="7030A0"/>
                </a:solidFill>
              </a:rPr>
              <a:t>IRREGULAR / ANTI PERISTALISIS</a:t>
            </a:r>
          </a:p>
          <a:p>
            <a:pPr algn="just"/>
            <a:endParaRPr lang="en-GB" dirty="0">
              <a:solidFill>
                <a:srgbClr val="7030A0"/>
              </a:solidFill>
            </a:endParaRPr>
          </a:p>
          <a:p>
            <a:pPr algn="just"/>
            <a:r>
              <a:rPr lang="en-GB" dirty="0" smtClean="0">
                <a:solidFill>
                  <a:srgbClr val="7030A0"/>
                </a:solidFill>
              </a:rPr>
              <a:t>Alcohol- stomach absorbed- liver cells deranged- hepatic portal system effected- stasis- haemorrhoids- deranged digestion- heaviness – no stool still urging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3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Absent minded-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Incapacity for meditation</a:t>
            </a:r>
          </a:p>
          <a:p>
            <a:r>
              <a:rPr lang="en-GB" dirty="0" smtClean="0"/>
              <a:t>Tendency to misapply words when speaking</a:t>
            </a:r>
          </a:p>
          <a:p>
            <a:r>
              <a:rPr lang="en-GB" dirty="0" smtClean="0"/>
              <a:t>Difficult in finding suitable expression</a:t>
            </a:r>
          </a:p>
          <a:p>
            <a:r>
              <a:rPr lang="en-GB" dirty="0" smtClean="0"/>
              <a:t>Mistaking weights and measures</a:t>
            </a:r>
          </a:p>
          <a:p>
            <a:r>
              <a:rPr lang="en-GB" dirty="0" smtClean="0"/>
              <a:t>Frequent confusion when writing with omission of syllable's or entire words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98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        This can happen to anybody !!!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This is </a:t>
            </a:r>
            <a:r>
              <a:rPr lang="en-GB" dirty="0" smtClean="0">
                <a:solidFill>
                  <a:srgbClr val="00B0F0"/>
                </a:solidFill>
              </a:rPr>
              <a:t>Vicious </a:t>
            </a:r>
            <a:r>
              <a:rPr lang="en-GB" dirty="0">
                <a:solidFill>
                  <a:srgbClr val="00B0F0"/>
                </a:solidFill>
              </a:rPr>
              <a:t>cycle </a:t>
            </a:r>
            <a:r>
              <a:rPr lang="en-GB" dirty="0"/>
              <a:t>– </a:t>
            </a:r>
            <a:r>
              <a:rPr lang="en-GB" dirty="0" smtClean="0"/>
              <a:t>Person burn </a:t>
            </a:r>
            <a:r>
              <a:rPr lang="en-GB" dirty="0"/>
              <a:t>out with out a dose of </a:t>
            </a:r>
            <a:r>
              <a:rPr lang="en-GB" dirty="0" err="1" smtClean="0"/>
              <a:t>Nux</a:t>
            </a:r>
            <a:r>
              <a:rPr lang="en-GB" dirty="0" smtClean="0"/>
              <a:t> Vomica. </a:t>
            </a:r>
          </a:p>
          <a:p>
            <a:pPr algn="just"/>
            <a:r>
              <a:rPr lang="en-GB" dirty="0" smtClean="0"/>
              <a:t>This </a:t>
            </a:r>
            <a:r>
              <a:rPr lang="en-GB" dirty="0"/>
              <a:t>is the reason why </a:t>
            </a:r>
            <a:r>
              <a:rPr lang="en-GB" dirty="0" err="1"/>
              <a:t>nux</a:t>
            </a:r>
            <a:r>
              <a:rPr lang="en-GB" dirty="0"/>
              <a:t> vomica is currently such an important and frequently prescribed remedy not just for </a:t>
            </a:r>
            <a:r>
              <a:rPr lang="en-GB" dirty="0" err="1"/>
              <a:t>nux</a:t>
            </a:r>
            <a:r>
              <a:rPr lang="en-GB" dirty="0"/>
              <a:t> vomica people but also who finds themselves in a (acute) </a:t>
            </a:r>
            <a:r>
              <a:rPr lang="en-GB" dirty="0" err="1"/>
              <a:t>nux</a:t>
            </a:r>
            <a:r>
              <a:rPr lang="en-GB" dirty="0"/>
              <a:t> vomica state after too much stress, with little relaxation.</a:t>
            </a:r>
          </a:p>
          <a:p>
            <a:pPr algn="just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2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>
                <a:solidFill>
                  <a:schemeClr val="accent5"/>
                </a:solidFill>
              </a:rPr>
              <a:t>Nux.v</a:t>
            </a:r>
            <a:r>
              <a:rPr lang="en-GB" dirty="0" smtClean="0">
                <a:solidFill>
                  <a:schemeClr val="accent5"/>
                </a:solidFill>
              </a:rPr>
              <a:t>- A great </a:t>
            </a:r>
            <a:r>
              <a:rPr lang="en-GB" dirty="0" err="1" smtClean="0">
                <a:solidFill>
                  <a:schemeClr val="accent5"/>
                </a:solidFill>
              </a:rPr>
              <a:t>Polychrest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 err="1" smtClean="0">
                <a:solidFill>
                  <a:srgbClr val="FF0000"/>
                </a:solidFill>
              </a:rPr>
              <a:t>Dr.</a:t>
            </a:r>
            <a:r>
              <a:rPr lang="en-GB" dirty="0" smtClean="0">
                <a:solidFill>
                  <a:srgbClr val="FF0000"/>
                </a:solidFill>
              </a:rPr>
              <a:t> Hahnemann</a:t>
            </a:r>
            <a:r>
              <a:rPr lang="en-GB" dirty="0">
                <a:solidFill>
                  <a:srgbClr val="FF0000"/>
                </a:solidFill>
              </a:rPr>
              <a:t>, </a:t>
            </a:r>
            <a:r>
              <a:rPr lang="en-GB" dirty="0"/>
              <a:t>writing about </a:t>
            </a:r>
            <a:r>
              <a:rPr lang="en-GB" dirty="0" err="1"/>
              <a:t>Nux</a:t>
            </a:r>
            <a:r>
              <a:rPr lang="en-GB" dirty="0"/>
              <a:t> vomica, tells us that there are just a few medicines whose symptoms are so similar to those of the common ailments, that they are very frequently found useful. These he terms the </a:t>
            </a:r>
            <a:r>
              <a:rPr lang="en-GB" dirty="0" err="1"/>
              <a:t>Polychrests</a:t>
            </a:r>
            <a:r>
              <a:rPr lang="en-GB" dirty="0"/>
              <a:t> – drug of many uses</a:t>
            </a:r>
            <a:r>
              <a:rPr lang="en-GB" dirty="0" smtClean="0"/>
              <a:t>.</a:t>
            </a:r>
          </a:p>
          <a:p>
            <a:pPr algn="just"/>
            <a:r>
              <a:rPr lang="en-GB" dirty="0" err="1" smtClean="0">
                <a:solidFill>
                  <a:srgbClr val="FF0000"/>
                </a:solidFill>
              </a:rPr>
              <a:t>Dr.</a:t>
            </a:r>
            <a:r>
              <a:rPr lang="en-GB" dirty="0" smtClean="0">
                <a:solidFill>
                  <a:srgbClr val="FF0000"/>
                </a:solidFill>
              </a:rPr>
              <a:t> M</a:t>
            </a:r>
            <a:r>
              <a:rPr lang="en-GB" dirty="0">
                <a:solidFill>
                  <a:srgbClr val="FF0000"/>
                </a:solidFill>
              </a:rPr>
              <a:t>. L. Tyler </a:t>
            </a:r>
            <a:r>
              <a:rPr lang="en-GB" dirty="0" smtClean="0"/>
              <a:t>says ‘No </a:t>
            </a:r>
            <a:r>
              <a:rPr lang="en-GB" dirty="0"/>
              <a:t>household should be without its little homoeopathic medicine chest for common ailments, and no homoeopathic medicine chest should be without </a:t>
            </a:r>
            <a:r>
              <a:rPr lang="en-GB" dirty="0" err="1" smtClean="0"/>
              <a:t>Nux</a:t>
            </a:r>
            <a:r>
              <a:rPr lang="en-GB" dirty="0" smtClean="0"/>
              <a:t>’.</a:t>
            </a:r>
            <a:endParaRPr lang="en-GB" dirty="0"/>
          </a:p>
          <a:p>
            <a:pPr algn="just"/>
            <a:r>
              <a:rPr lang="en-GB" dirty="0"/>
              <a:t>The nursery medicine chest when we were children contained </a:t>
            </a:r>
            <a:r>
              <a:rPr lang="en-GB" dirty="0" err="1"/>
              <a:t>Nux</a:t>
            </a:r>
            <a:r>
              <a:rPr lang="en-GB" dirty="0"/>
              <a:t> vomica, and the nurses were not far wrong when they dubbed it </a:t>
            </a:r>
            <a:r>
              <a:rPr lang="en-GB" dirty="0">
                <a:solidFill>
                  <a:srgbClr val="00B050"/>
                </a:solidFill>
              </a:rPr>
              <a:t>“temper medicine”.</a:t>
            </a:r>
          </a:p>
          <a:p>
            <a:pPr algn="just"/>
            <a:endParaRPr lang="en-GB" dirty="0"/>
          </a:p>
        </p:txBody>
      </p:sp>
      <p:pic>
        <p:nvPicPr>
          <p:cNvPr id="15361" name="Picture 1" descr="C:\Users\Elibrary-2\Desktop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4905" y="363447"/>
            <a:ext cx="1650546" cy="1256347"/>
          </a:xfrm>
          <a:prstGeom prst="rect">
            <a:avLst/>
          </a:prstGeom>
          <a:noFill/>
        </p:spPr>
      </p:pic>
      <p:pic>
        <p:nvPicPr>
          <p:cNvPr id="15362" name="Picture 2" descr="C:\Users\Elibrary-2\Desktop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45436" y="404950"/>
            <a:ext cx="1527810" cy="12540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652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Name POISON NUT it self telling that it is a strong poison and C. Coulter says ‘</a:t>
            </a:r>
            <a:r>
              <a:rPr lang="en-GB" dirty="0" smtClean="0">
                <a:solidFill>
                  <a:srgbClr val="0070C0"/>
                </a:solidFill>
              </a:rPr>
              <a:t>STRONGEST POISONS MAKE THE BEST MEDICINES’</a:t>
            </a:r>
          </a:p>
          <a:p>
            <a:r>
              <a:rPr lang="en-GB" dirty="0" smtClean="0"/>
              <a:t>Meaning- </a:t>
            </a:r>
            <a:r>
              <a:rPr lang="en-GB" dirty="0" err="1" smtClean="0"/>
              <a:t>Nux</a:t>
            </a:r>
            <a:r>
              <a:rPr lang="en-GB" dirty="0" smtClean="0"/>
              <a:t> vomica- stops vomiting so called as </a:t>
            </a:r>
            <a:r>
              <a:rPr lang="en-GB" u="sng" dirty="0"/>
              <a:t>Vomiting nut. </a:t>
            </a:r>
          </a:p>
        </p:txBody>
      </p:sp>
    </p:spTree>
    <p:extLst>
      <p:ext uri="{BB962C8B-B14F-4D97-AF65-F5344CB8AC3E}">
        <p14:creationId xmlns:p14="http://schemas.microsoft.com/office/powerpoint/2010/main" val="105181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896" y="1249251"/>
            <a:ext cx="10515600" cy="4662152"/>
          </a:xfrm>
        </p:spPr>
        <p:txBody>
          <a:bodyPr/>
          <a:lstStyle/>
          <a:p>
            <a:pPr algn="just"/>
            <a:r>
              <a:rPr lang="en-GB" dirty="0" smtClean="0"/>
              <a:t>Alkaloids – strychnine, brucine – gives bitter taste, bark is also bitter – </a:t>
            </a:r>
            <a:r>
              <a:rPr lang="en-GB" dirty="0" err="1" smtClean="0"/>
              <a:t>pt</a:t>
            </a:r>
            <a:r>
              <a:rPr lang="en-GB" dirty="0" smtClean="0"/>
              <a:t> has bitter taste in mouth.</a:t>
            </a:r>
          </a:p>
          <a:p>
            <a:pPr algn="just"/>
            <a:r>
              <a:rPr lang="en-GB" dirty="0"/>
              <a:t>Seeds contain copper </a:t>
            </a:r>
            <a:r>
              <a:rPr lang="en-GB" dirty="0" smtClean="0"/>
              <a:t>-&gt;&gt; which is known for cramps- It produces irritability and spasms / muscle contractions – </a:t>
            </a:r>
            <a:r>
              <a:rPr lang="en-GB" dirty="0" smtClean="0">
                <a:solidFill>
                  <a:srgbClr val="FF0000"/>
                </a:solidFill>
              </a:rPr>
              <a:t>constriction</a:t>
            </a:r>
            <a:r>
              <a:rPr lang="en-GB" dirty="0" smtClean="0"/>
              <a:t> sensation found all through the remedy- spasm of colon, limbs and spine, spasmodic labour pains, spasms of coughing, sneezing, hic coughs, sleeps by fits and starts, hysterical out- bursts- spasmodic immoderate laughter.</a:t>
            </a:r>
          </a:p>
          <a:p>
            <a:pPr algn="just"/>
            <a:r>
              <a:rPr lang="en-GB" dirty="0" smtClean="0"/>
              <a:t>Becomes important remedy in convulsions which are re- excited by impressions made on senses – touch, light, sounds, </a:t>
            </a:r>
            <a:r>
              <a:rPr lang="en-GB" dirty="0" err="1" smtClean="0"/>
              <a:t>odors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624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cleanser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err="1" smtClean="0"/>
              <a:t>Nux</a:t>
            </a:r>
            <a:r>
              <a:rPr lang="en-GB" dirty="0" smtClean="0"/>
              <a:t> vomica is the opening remedy- for those cases where patient must be cleaned of the </a:t>
            </a:r>
            <a:r>
              <a:rPr lang="en-GB" dirty="0" smtClean="0">
                <a:solidFill>
                  <a:srgbClr val="FF0000"/>
                </a:solidFill>
              </a:rPr>
              <a:t>ill effects of previously used medicinal drugs- </a:t>
            </a:r>
            <a:r>
              <a:rPr lang="en-GB" dirty="0" smtClean="0"/>
              <a:t>‘drugged by mixtures, herbs, pills, and all kinds of quack medicines’ (</a:t>
            </a:r>
            <a:r>
              <a:rPr lang="en-GB" dirty="0" err="1" smtClean="0"/>
              <a:t>H.C.Allen</a:t>
            </a:r>
            <a:r>
              <a:rPr lang="en-GB" dirty="0" smtClean="0"/>
              <a:t>), hallucinogenic drugs</a:t>
            </a:r>
          </a:p>
          <a:p>
            <a:pPr algn="just"/>
            <a:r>
              <a:rPr lang="en-GB" dirty="0" smtClean="0"/>
              <a:t>and also for homoeopathic over medication- </a:t>
            </a:r>
            <a:r>
              <a:rPr lang="en-GB" dirty="0" smtClean="0">
                <a:solidFill>
                  <a:srgbClr val="FF0000"/>
                </a:solidFill>
              </a:rPr>
              <a:t>sensitive to medicines</a:t>
            </a:r>
            <a:r>
              <a:rPr lang="en-GB" dirty="0" smtClean="0"/>
              <a:t> – (Kent)</a:t>
            </a:r>
          </a:p>
          <a:p>
            <a:pPr algn="just"/>
            <a:r>
              <a:rPr lang="en-GB" dirty="0" smtClean="0"/>
              <a:t>Sulphur is - for steroids, repeated course of antibiotics prescribed for relapsing conditions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35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Nux</a:t>
            </a:r>
            <a:r>
              <a:rPr lang="en-GB" dirty="0" smtClean="0"/>
              <a:t> v is ultimate </a:t>
            </a:r>
            <a:r>
              <a:rPr lang="en-GB" dirty="0"/>
              <a:t>hangover remedy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Mania in </a:t>
            </a:r>
            <a:r>
              <a:rPr lang="en-GB" dirty="0" err="1" smtClean="0"/>
              <a:t>potu</a:t>
            </a:r>
            <a:r>
              <a:rPr lang="en-GB" dirty="0" smtClean="0"/>
              <a:t> – acute exacerbation of alcoholism (euphoria)</a:t>
            </a:r>
          </a:p>
          <a:p>
            <a:r>
              <a:rPr lang="en-GB" dirty="0" smtClean="0"/>
              <a:t>Dipsomania (morbid addiction/craving for alcohol)</a:t>
            </a:r>
          </a:p>
          <a:p>
            <a:r>
              <a:rPr lang="en-GB" dirty="0" smtClean="0"/>
              <a:t>Delirium tremens (withdrawal effect of alcoholism)</a:t>
            </a:r>
          </a:p>
          <a:p>
            <a:endParaRPr lang="en-GB" dirty="0"/>
          </a:p>
        </p:txBody>
      </p:sp>
      <p:pic>
        <p:nvPicPr>
          <p:cNvPr id="11265" name="Picture 1" descr="C:\Users\Elibrary-2\Desktop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53792" y="4150513"/>
            <a:ext cx="2447925" cy="1866900"/>
          </a:xfrm>
          <a:prstGeom prst="rect">
            <a:avLst/>
          </a:prstGeom>
          <a:noFill/>
        </p:spPr>
      </p:pic>
      <p:pic>
        <p:nvPicPr>
          <p:cNvPr id="11266" name="Picture 2" descr="C:\Users\Elibrary-2\Desktop\SIrjKh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3436" y="4266027"/>
            <a:ext cx="2830830" cy="1780222"/>
          </a:xfrm>
          <a:prstGeom prst="rect">
            <a:avLst/>
          </a:prstGeom>
          <a:noFill/>
        </p:spPr>
      </p:pic>
      <p:pic>
        <p:nvPicPr>
          <p:cNvPr id="11267" name="Picture 3" descr="C:\Users\Elibrary-2\Desktop\inde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59816" y="4373294"/>
            <a:ext cx="2857500" cy="16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163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Quick and efficient, the shortest distance between two points is a straight line</a:t>
            </a:r>
            <a:br>
              <a:rPr lang="en-GB" dirty="0">
                <a:solidFill>
                  <a:srgbClr val="FF0000"/>
                </a:solidFill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 smtClean="0"/>
              <a:t>Nux</a:t>
            </a:r>
            <a:r>
              <a:rPr lang="en-GB" dirty="0" smtClean="0"/>
              <a:t> </a:t>
            </a:r>
            <a:r>
              <a:rPr lang="en-GB" dirty="0" err="1" smtClean="0"/>
              <a:t>vomicas</a:t>
            </a:r>
            <a:r>
              <a:rPr lang="en-GB" dirty="0" smtClean="0"/>
              <a:t> are</a:t>
            </a:r>
          </a:p>
          <a:p>
            <a:r>
              <a:rPr lang="en-GB" dirty="0" smtClean="0"/>
              <a:t>Challenging</a:t>
            </a:r>
          </a:p>
          <a:p>
            <a:r>
              <a:rPr lang="en-GB" dirty="0" smtClean="0"/>
              <a:t>Their goals are well organised- perfectly planned and scheduled – to reach their destination</a:t>
            </a:r>
          </a:p>
          <a:p>
            <a:r>
              <a:rPr lang="en-GB" dirty="0" smtClean="0"/>
              <a:t>Accurate</a:t>
            </a:r>
          </a:p>
          <a:p>
            <a:r>
              <a:rPr lang="en-GB" dirty="0" smtClean="0"/>
              <a:t>Most disciplined way. Punctual.</a:t>
            </a:r>
          </a:p>
          <a:p>
            <a:r>
              <a:rPr lang="en-GB" dirty="0" smtClean="0"/>
              <a:t>Honest</a:t>
            </a:r>
          </a:p>
          <a:p>
            <a:r>
              <a:rPr lang="en-GB" dirty="0" smtClean="0"/>
              <a:t>Hard working. No softies. “Better be realistic” –is their MOTTO</a:t>
            </a:r>
          </a:p>
          <a:p>
            <a:r>
              <a:rPr lang="en-GB" dirty="0" smtClean="0"/>
              <a:t>Equally sympathetic – but don’t show it out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03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      Action speaks louder than words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What you do carries more weight than what you say.</a:t>
            </a:r>
          </a:p>
          <a:p>
            <a:pPr algn="just"/>
            <a:r>
              <a:rPr lang="en-GB" dirty="0" err="1" smtClean="0"/>
              <a:t>Nux</a:t>
            </a:r>
            <a:r>
              <a:rPr lang="en-GB" dirty="0" smtClean="0"/>
              <a:t> vomica people set </a:t>
            </a:r>
            <a:r>
              <a:rPr lang="en-GB" dirty="0"/>
              <a:t>high demands for themselves and their employees..</a:t>
            </a:r>
          </a:p>
          <a:p>
            <a:pPr algn="just"/>
            <a:r>
              <a:rPr lang="en-GB" dirty="0" smtClean="0"/>
              <a:t>More impressed with sincerity, than merely sitting and talking about.</a:t>
            </a:r>
          </a:p>
          <a:p>
            <a:pPr algn="just"/>
            <a:r>
              <a:rPr lang="en-GB" dirty="0" smtClean="0"/>
              <a:t>He is a Good leader, doesn’t tell his team how things should be done, he shows them.</a:t>
            </a:r>
          </a:p>
          <a:p>
            <a:pPr algn="just"/>
            <a:r>
              <a:rPr lang="en-GB" dirty="0" smtClean="0"/>
              <a:t>Enormous desire to work, and their assertiveness – driving forces within an organisation or family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25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AN OBSESSION WITH EXCESS – passion 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466"/>
            <a:ext cx="10515600" cy="5074276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/>
              <a:t>THEY LIVE FOR WORK. </a:t>
            </a:r>
          </a:p>
          <a:p>
            <a:pPr algn="just"/>
            <a:r>
              <a:rPr lang="en-GB" dirty="0" smtClean="0"/>
              <a:t>They </a:t>
            </a:r>
            <a:r>
              <a:rPr lang="en-GB" dirty="0"/>
              <a:t>say – ‘</a:t>
            </a:r>
            <a:r>
              <a:rPr lang="en-GB" dirty="0">
                <a:solidFill>
                  <a:srgbClr val="FF0000"/>
                </a:solidFill>
              </a:rPr>
              <a:t>The devil finds work for idle hands’ </a:t>
            </a:r>
            <a:r>
              <a:rPr lang="en-GB" dirty="0"/>
              <a:t>(</a:t>
            </a:r>
            <a:r>
              <a:rPr lang="en-GB" dirty="0" smtClean="0"/>
              <a:t>If </a:t>
            </a:r>
            <a:r>
              <a:rPr lang="en-GB" dirty="0"/>
              <a:t>some one doesn’t have enough work to occupy them, they are liable to cause or get into </a:t>
            </a:r>
            <a:r>
              <a:rPr lang="en-GB" dirty="0" smtClean="0"/>
              <a:t>trouble)</a:t>
            </a:r>
          </a:p>
          <a:p>
            <a:pPr algn="just"/>
            <a:r>
              <a:rPr lang="en-GB" dirty="0" smtClean="0"/>
              <a:t>They </a:t>
            </a:r>
            <a:r>
              <a:rPr lang="en-GB" dirty="0"/>
              <a:t>don’t like to waste their time. They always have better things to do</a:t>
            </a:r>
            <a:r>
              <a:rPr lang="en-GB" dirty="0" smtClean="0"/>
              <a:t>.</a:t>
            </a:r>
          </a:p>
          <a:p>
            <a:pPr algn="just"/>
            <a:r>
              <a:rPr lang="en-GB" dirty="0" smtClean="0"/>
              <a:t>They feel that they are valued only when they are achieving</a:t>
            </a:r>
          </a:p>
        </p:txBody>
      </p:sp>
    </p:spTree>
    <p:extLst>
      <p:ext uri="{BB962C8B-B14F-4D97-AF65-F5344CB8AC3E}">
        <p14:creationId xmlns:p14="http://schemas.microsoft.com/office/powerpoint/2010/main" val="203865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9">
      <a:majorFont>
        <a:latin typeface="Forte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997</Words>
  <Application>Microsoft Office PowerPoint</Application>
  <PresentationFormat>Widescreen</PresentationFormat>
  <Paragraphs>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Algerian</vt:lpstr>
      <vt:lpstr>Arial</vt:lpstr>
      <vt:lpstr>Comic Sans MS</vt:lpstr>
      <vt:lpstr>Forte</vt:lpstr>
      <vt:lpstr>Office Theme</vt:lpstr>
      <vt:lpstr>Learning NUX VOMICA through some interesting proverbs Loganeaceae </vt:lpstr>
      <vt:lpstr>Nux.v- A great Polychrest</vt:lpstr>
      <vt:lpstr>PowerPoint Presentation</vt:lpstr>
      <vt:lpstr>PowerPoint Presentation</vt:lpstr>
      <vt:lpstr>The cleanser</vt:lpstr>
      <vt:lpstr>Nux v is ultimate hangover remedy</vt:lpstr>
      <vt:lpstr>Quick and efficient, the shortest distance between two points is a straight line </vt:lpstr>
      <vt:lpstr>      Action speaks louder than words</vt:lpstr>
      <vt:lpstr>AN OBSESSION WITH EXCESS – passion </vt:lpstr>
      <vt:lpstr>If a job is worth doing, its worth doing well-</vt:lpstr>
      <vt:lpstr>Longest memory but shortest temper….</vt:lpstr>
      <vt:lpstr>Mr. perfect with all bad habits..</vt:lpstr>
      <vt:lpstr>PowerPoint Presentation</vt:lpstr>
      <vt:lpstr>Body suffers.. </vt:lpstr>
      <vt:lpstr>Absent minded- </vt:lpstr>
      <vt:lpstr>        This can happen to anybody 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NUX V</dc:title>
  <dc:creator>haritha</dc:creator>
  <cp:lastModifiedBy>haritha</cp:lastModifiedBy>
  <cp:revision>170</cp:revision>
  <dcterms:created xsi:type="dcterms:W3CDTF">2017-08-10T17:02:40Z</dcterms:created>
  <dcterms:modified xsi:type="dcterms:W3CDTF">2020-05-25T07:34:10Z</dcterms:modified>
</cp:coreProperties>
</file>