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2" r:id="rId3"/>
    <p:sldId id="304" r:id="rId4"/>
    <p:sldId id="257" r:id="rId5"/>
    <p:sldId id="258" r:id="rId6"/>
    <p:sldId id="259" r:id="rId7"/>
    <p:sldId id="260" r:id="rId8"/>
    <p:sldId id="303" r:id="rId9"/>
    <p:sldId id="305" r:id="rId10"/>
    <p:sldId id="261" r:id="rId11"/>
    <p:sldId id="263" r:id="rId12"/>
    <p:sldId id="264" r:id="rId13"/>
    <p:sldId id="262" r:id="rId14"/>
    <p:sldId id="265" r:id="rId15"/>
    <p:sldId id="266" r:id="rId16"/>
    <p:sldId id="267" r:id="rId17"/>
    <p:sldId id="268" r:id="rId18"/>
    <p:sldId id="269" r:id="rId19"/>
    <p:sldId id="270" r:id="rId20"/>
    <p:sldId id="271" r:id="rId21"/>
    <p:sldId id="307" r:id="rId22"/>
    <p:sldId id="306" r:id="rId23"/>
    <p:sldId id="272" r:id="rId24"/>
    <p:sldId id="273" r:id="rId25"/>
    <p:sldId id="274" r:id="rId26"/>
    <p:sldId id="275" r:id="rId27"/>
    <p:sldId id="276" r:id="rId28"/>
    <p:sldId id="277" r:id="rId29"/>
    <p:sldId id="278" r:id="rId30"/>
    <p:sldId id="308" r:id="rId31"/>
    <p:sldId id="309" r:id="rId32"/>
    <p:sldId id="310" r:id="rId33"/>
    <p:sldId id="279" r:id="rId34"/>
    <p:sldId id="280" r:id="rId35"/>
    <p:sldId id="281" r:id="rId36"/>
    <p:sldId id="282" r:id="rId37"/>
    <p:sldId id="283" r:id="rId38"/>
    <p:sldId id="284" r:id="rId39"/>
    <p:sldId id="285" r:id="rId40"/>
    <p:sldId id="286" r:id="rId41"/>
    <p:sldId id="311"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1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3854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5288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222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531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340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0078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5389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4534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3643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4061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3/28/2021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5971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3/28/2021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3351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8B65-5593-F34A-8F65-3B24EDF5EF04}"/>
              </a:ext>
            </a:extLst>
          </p:cNvPr>
          <p:cNvSpPr>
            <a:spLocks noGrp="1"/>
          </p:cNvSpPr>
          <p:nvPr>
            <p:ph type="ctrTitle"/>
          </p:nvPr>
        </p:nvSpPr>
        <p:spPr>
          <a:xfrm>
            <a:off x="260608" y="3135689"/>
            <a:ext cx="8126017" cy="1247417"/>
          </a:xfrm>
        </p:spPr>
        <p:txBody>
          <a:bodyPr>
            <a:normAutofit fontScale="90000"/>
          </a:bodyPr>
          <a:lstStyle/>
          <a:p>
            <a:pPr algn="ctr"/>
            <a:r>
              <a:rPr lang="en-GB" sz="4400" b="1">
                <a:solidFill>
                  <a:schemeClr val="tx1"/>
                </a:solidFill>
                <a:latin typeface="Arial Black" panose="020B0604020202020204" pitchFamily="34" charset="0"/>
                <a:cs typeface="Arial Black" panose="020B0604020202020204" pitchFamily="34" charset="0"/>
              </a:rPr>
              <a:t>INTESTINAL OBSTRUCTION </a:t>
            </a:r>
            <a:endParaRPr lang="en-US" sz="4400" b="1">
              <a:solidFill>
                <a:schemeClr val="tx1"/>
              </a:solidFill>
              <a:latin typeface="Arial Black" panose="020B0604020202020204" pitchFamily="34" charset="0"/>
              <a:cs typeface="Arial Black" panose="020B0604020202020204" pitchFamily="34" charset="0"/>
            </a:endParaRPr>
          </a:p>
        </p:txBody>
      </p:sp>
      <p:pic>
        <p:nvPicPr>
          <p:cNvPr id="4" name="Picture 4">
            <a:extLst>
              <a:ext uri="{FF2B5EF4-FFF2-40B4-BE49-F238E27FC236}">
                <a16:creationId xmlns:a16="http://schemas.microsoft.com/office/drawing/2014/main" id="{F23F9CA5-41D2-7742-B340-C6C8A739F458}"/>
              </a:ext>
            </a:extLst>
          </p:cNvPr>
          <p:cNvPicPr>
            <a:picLocks noChangeAspect="1"/>
          </p:cNvPicPr>
          <p:nvPr/>
        </p:nvPicPr>
        <p:blipFill rotWithShape="1">
          <a:blip r:embed="rId2">
            <a:extLst>
              <a:ext uri="{28A0092B-C50C-407E-A947-70E740481C1C}">
                <a14:useLocalDpi xmlns:a14="http://schemas.microsoft.com/office/drawing/2010/main" val="0"/>
              </a:ext>
            </a:extLst>
          </a:blip>
          <a:srcRect l="32955" t="6295" r="7032" b="13672"/>
          <a:stretch/>
        </p:blipFill>
        <p:spPr>
          <a:xfrm>
            <a:off x="8268891" y="0"/>
            <a:ext cx="3923109" cy="6858000"/>
          </a:xfrm>
          <a:prstGeom prst="rect">
            <a:avLst/>
          </a:prstGeom>
        </p:spPr>
      </p:pic>
      <p:sp>
        <p:nvSpPr>
          <p:cNvPr id="3" name="TextBox 2">
            <a:extLst>
              <a:ext uri="{FF2B5EF4-FFF2-40B4-BE49-F238E27FC236}">
                <a16:creationId xmlns:a16="http://schemas.microsoft.com/office/drawing/2014/main" id="{81DE5E56-52EB-BA41-B860-7872ACBB9092}"/>
              </a:ext>
            </a:extLst>
          </p:cNvPr>
          <p:cNvSpPr txBox="1"/>
          <p:nvPr/>
        </p:nvSpPr>
        <p:spPr>
          <a:xfrm>
            <a:off x="1209733" y="945059"/>
            <a:ext cx="6507566" cy="769441"/>
          </a:xfrm>
          <a:prstGeom prst="rect">
            <a:avLst/>
          </a:prstGeom>
          <a:noFill/>
        </p:spPr>
        <p:txBody>
          <a:bodyPr wrap="square" rtlCol="0">
            <a:spAutoFit/>
          </a:bodyPr>
          <a:lstStyle/>
          <a:p>
            <a:pPr algn="l"/>
            <a:r>
              <a:rPr lang="en-GB" sz="4400" b="1">
                <a:solidFill>
                  <a:srgbClr val="FF0000"/>
                </a:solidFill>
                <a:latin typeface="Arial Black" panose="020B0604020202020204" pitchFamily="34" charset="0"/>
                <a:cs typeface="Arial Black" panose="020B0604020202020204" pitchFamily="34" charset="0"/>
              </a:rPr>
              <a:t>PARUL UNIVERSITY </a:t>
            </a:r>
            <a:endParaRPr lang="en-US" sz="4400" b="1">
              <a:solidFill>
                <a:srgbClr val="FF0000"/>
              </a:solidFill>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id="{A0AA8234-0C21-2F4E-AAF8-8DDC99274DD2}"/>
              </a:ext>
            </a:extLst>
          </p:cNvPr>
          <p:cNvSpPr txBox="1"/>
          <p:nvPr/>
        </p:nvSpPr>
        <p:spPr>
          <a:xfrm>
            <a:off x="142875" y="1714500"/>
            <a:ext cx="8126016" cy="954107"/>
          </a:xfrm>
          <a:prstGeom prst="rect">
            <a:avLst/>
          </a:prstGeom>
          <a:noFill/>
        </p:spPr>
        <p:txBody>
          <a:bodyPr wrap="square" rtlCol="0">
            <a:spAutoFit/>
          </a:bodyPr>
          <a:lstStyle/>
          <a:p>
            <a:pPr algn="ctr"/>
            <a:r>
              <a:rPr lang="en-GB" sz="2800" b="1">
                <a:solidFill>
                  <a:srgbClr val="002060"/>
                </a:solidFill>
                <a:latin typeface="Arial Black" panose="020B0604020202020204" pitchFamily="34" charset="0"/>
                <a:cs typeface="Arial Black" panose="020B0604020202020204" pitchFamily="34" charset="0"/>
              </a:rPr>
              <a:t>RAJKOT HOMOEOPATHIC MEDICAL COLLEGE </a:t>
            </a:r>
            <a:endParaRPr lang="en-US" sz="2800" b="1">
              <a:solidFill>
                <a:srgbClr val="002060"/>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FA6B29E0-5EA0-424C-BC3C-5497D9DFEA0A}"/>
              </a:ext>
            </a:extLst>
          </p:cNvPr>
          <p:cNvSpPr txBox="1"/>
          <p:nvPr/>
        </p:nvSpPr>
        <p:spPr>
          <a:xfrm>
            <a:off x="4515250" y="6211669"/>
            <a:ext cx="3753641" cy="646331"/>
          </a:xfrm>
          <a:prstGeom prst="rect">
            <a:avLst/>
          </a:prstGeom>
          <a:noFill/>
        </p:spPr>
        <p:txBody>
          <a:bodyPr wrap="square" rtlCol="0">
            <a:spAutoFit/>
          </a:bodyPr>
          <a:lstStyle/>
          <a:p>
            <a:pPr algn="l"/>
            <a:r>
              <a:rPr lang="en-GB" b="1"/>
              <a:t>PREPARED BY: TUSHAR PARMAR </a:t>
            </a:r>
          </a:p>
          <a:p>
            <a:pPr algn="l"/>
            <a:r>
              <a:rPr lang="en-GB" b="1"/>
              <a:t>YEAR: 3</a:t>
            </a:r>
            <a:r>
              <a:rPr lang="en-GB" b="1" baseline="30000"/>
              <a:t>RD</a:t>
            </a:r>
            <a:r>
              <a:rPr lang="en-GB" b="1"/>
              <a:t> YEAR </a:t>
            </a:r>
            <a:endParaRPr lang="en-US" b="1"/>
          </a:p>
        </p:txBody>
      </p:sp>
    </p:spTree>
    <p:extLst>
      <p:ext uri="{BB962C8B-B14F-4D97-AF65-F5344CB8AC3E}">
        <p14:creationId xmlns:p14="http://schemas.microsoft.com/office/powerpoint/2010/main" val="234751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3A30-3534-434F-9B39-EDCC8BE465F8}"/>
              </a:ext>
            </a:extLst>
          </p:cNvPr>
          <p:cNvSpPr>
            <a:spLocks noGrp="1"/>
          </p:cNvSpPr>
          <p:nvPr>
            <p:ph type="title"/>
          </p:nvPr>
        </p:nvSpPr>
        <p:spPr>
          <a:xfrm>
            <a:off x="4412169" y="0"/>
            <a:ext cx="2947482" cy="822835"/>
          </a:xfrm>
        </p:spPr>
        <p:txBody>
          <a:bodyPr/>
          <a:lstStyle/>
          <a:p>
            <a:r>
              <a:rPr lang="en-GB" b="1" i="1">
                <a:solidFill>
                  <a:schemeClr val="tx1"/>
                </a:solidFill>
              </a:rPr>
              <a:t>Classification </a:t>
            </a:r>
            <a:endParaRPr lang="en-US" b="1" i="1">
              <a:solidFill>
                <a:schemeClr val="tx1"/>
              </a:solidFill>
            </a:endParaRPr>
          </a:p>
        </p:txBody>
      </p:sp>
      <p:pic>
        <p:nvPicPr>
          <p:cNvPr id="6" name="Picture 6">
            <a:extLst>
              <a:ext uri="{FF2B5EF4-FFF2-40B4-BE49-F238E27FC236}">
                <a16:creationId xmlns:a16="http://schemas.microsoft.com/office/drawing/2014/main" id="{E483A3BF-3EB0-184D-A528-3573F63057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37" b="3706"/>
          <a:stretch/>
        </p:blipFill>
        <p:spPr>
          <a:xfrm>
            <a:off x="0" y="698500"/>
            <a:ext cx="12192000" cy="6159500"/>
          </a:xfrm>
        </p:spPr>
      </p:pic>
    </p:spTree>
    <p:extLst>
      <p:ext uri="{BB962C8B-B14F-4D97-AF65-F5344CB8AC3E}">
        <p14:creationId xmlns:p14="http://schemas.microsoft.com/office/powerpoint/2010/main" val="391780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6D9D-25A7-EF45-A6FA-AD4EC24E6A8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2CD7B57-70FB-F240-A336-DA866F0B68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3022" cy="4380696"/>
          </a:xfrm>
        </p:spPr>
      </p:pic>
      <p:pic>
        <p:nvPicPr>
          <p:cNvPr id="5" name="Picture 5">
            <a:extLst>
              <a:ext uri="{FF2B5EF4-FFF2-40B4-BE49-F238E27FC236}">
                <a16:creationId xmlns:a16="http://schemas.microsoft.com/office/drawing/2014/main" id="{36879315-A383-0A44-B221-01F64519A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0695"/>
            <a:ext cx="12113022" cy="2477305"/>
          </a:xfrm>
          <a:prstGeom prst="rect">
            <a:avLst/>
          </a:prstGeom>
        </p:spPr>
      </p:pic>
    </p:spTree>
    <p:extLst>
      <p:ext uri="{BB962C8B-B14F-4D97-AF65-F5344CB8AC3E}">
        <p14:creationId xmlns:p14="http://schemas.microsoft.com/office/powerpoint/2010/main" val="138143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44E0-67EB-354D-A896-947F9F6D9B4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1788538-90D7-724B-BDA1-C52F125E61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0097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232A-CD21-DB45-9363-F352DFC68D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68C56D-96ED-8D49-8230-66ECD723C3A0}"/>
              </a:ext>
            </a:extLst>
          </p:cNvPr>
          <p:cNvSpPr>
            <a:spLocks noGrp="1"/>
          </p:cNvSpPr>
          <p:nvPr>
            <p:ph idx="1"/>
          </p:nvPr>
        </p:nvSpPr>
        <p:spPr/>
        <p:txBody>
          <a:bodyPr anchor="t">
            <a:normAutofit/>
          </a:bodyPr>
          <a:lstStyle/>
          <a:p>
            <a:pPr marL="0" indent="0">
              <a:buNone/>
            </a:pPr>
            <a:r>
              <a:rPr lang="en-US" sz="2400">
                <a:solidFill>
                  <a:schemeClr val="tx1"/>
                </a:solidFill>
                <a:latin typeface="Arial" panose="020B0604020202020204" pitchFamily="34" charset="0"/>
                <a:cs typeface="Arial" panose="020B0604020202020204" pitchFamily="34" charset="0"/>
              </a:rPr>
              <a:t>Depending on Type of Obstruction</a:t>
            </a:r>
          </a:p>
          <a:p>
            <a:pPr marL="0" indent="0">
              <a:buNone/>
            </a:pPr>
            <a:r>
              <a:rPr lang="en-GB" sz="2400" b="1">
                <a:solidFill>
                  <a:schemeClr val="tx1"/>
                </a:solidFill>
                <a:latin typeface="Arial" panose="020B0604020202020204" pitchFamily="34" charset="0"/>
                <a:cs typeface="Arial" panose="020B0604020202020204" pitchFamily="34" charset="0"/>
              </a:rPr>
              <a:t>1.</a:t>
            </a:r>
            <a:r>
              <a:rPr lang="en-US" sz="2400" b="1">
                <a:solidFill>
                  <a:schemeClr val="tx1"/>
                </a:solidFill>
                <a:latin typeface="Arial" panose="020B0604020202020204" pitchFamily="34" charset="0"/>
                <a:cs typeface="Arial" panose="020B0604020202020204" pitchFamily="34" charset="0"/>
              </a:rPr>
              <a:t>Acute</a:t>
            </a:r>
            <a:r>
              <a:rPr lang="en-US" sz="2400">
                <a:solidFill>
                  <a:schemeClr val="tx1"/>
                </a:solidFill>
                <a:latin typeface="Arial" panose="020B0604020202020204" pitchFamily="34" charset="0"/>
                <a:cs typeface="Arial" panose="020B0604020202020204" pitchFamily="34" charset="0"/>
              </a:rPr>
              <a:t>: Common in small bowel.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b="1">
                <a:solidFill>
                  <a:schemeClr val="tx1"/>
                </a:solidFill>
                <a:latin typeface="Arial" panose="020B0604020202020204" pitchFamily="34" charset="0"/>
                <a:cs typeface="Arial" panose="020B0604020202020204" pitchFamily="34" charset="0"/>
              </a:rPr>
              <a:t>2. Chronic</a:t>
            </a:r>
            <a:r>
              <a:rPr lang="en-US" sz="2400">
                <a:solidFill>
                  <a:schemeClr val="tx1"/>
                </a:solidFill>
                <a:latin typeface="Arial" panose="020B0604020202020204" pitchFamily="34" charset="0"/>
                <a:cs typeface="Arial" panose="020B0604020202020204" pitchFamily="34" charset="0"/>
              </a:rPr>
              <a:t>.</a:t>
            </a:r>
          </a:p>
          <a:p>
            <a:pPr marL="0" indent="0">
              <a:buNone/>
            </a:pPr>
            <a:r>
              <a:rPr lang="en-US" sz="2400" b="1">
                <a:solidFill>
                  <a:schemeClr val="tx1"/>
                </a:solidFill>
                <a:latin typeface="Arial" panose="020B0604020202020204" pitchFamily="34" charset="0"/>
                <a:cs typeface="Arial" panose="020B0604020202020204" pitchFamily="34" charset="0"/>
              </a:rPr>
              <a:t>3. Acute on chronic</a:t>
            </a:r>
            <a:r>
              <a:rPr lang="en-US" sz="2400">
                <a:solidFill>
                  <a:schemeClr val="tx1"/>
                </a:solidFill>
                <a:latin typeface="Arial" panose="020B0604020202020204" pitchFamily="34" charset="0"/>
                <a:cs typeface="Arial" panose="020B0604020202020204" pitchFamily="34" charset="0"/>
              </a:rPr>
              <a:t>: Common in large bowel.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b="1">
                <a:solidFill>
                  <a:schemeClr val="tx1"/>
                </a:solidFill>
                <a:latin typeface="Arial" panose="020B0604020202020204" pitchFamily="34" charset="0"/>
                <a:cs typeface="Arial" panose="020B0604020202020204" pitchFamily="34" charset="0"/>
              </a:rPr>
              <a:t>4. Closed loop obstruction.</a:t>
            </a:r>
          </a:p>
        </p:txBody>
      </p:sp>
    </p:spTree>
    <p:extLst>
      <p:ext uri="{BB962C8B-B14F-4D97-AF65-F5344CB8AC3E}">
        <p14:creationId xmlns:p14="http://schemas.microsoft.com/office/powerpoint/2010/main" val="191581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2577-A2A0-B94E-9085-4E354C43C3F8}"/>
              </a:ext>
            </a:extLst>
          </p:cNvPr>
          <p:cNvSpPr>
            <a:spLocks noGrp="1"/>
          </p:cNvSpPr>
          <p:nvPr>
            <p:ph type="title"/>
          </p:nvPr>
        </p:nvSpPr>
        <p:spPr>
          <a:xfrm>
            <a:off x="252919" y="1123837"/>
            <a:ext cx="2947482" cy="947851"/>
          </a:xfrm>
        </p:spPr>
        <p:txBody>
          <a:bodyPr/>
          <a:lstStyle/>
          <a:p>
            <a:r>
              <a:rPr lang="en-GB" b="1" i="1" u="sng"/>
              <a:t>PATHOLOGY </a:t>
            </a:r>
            <a:endParaRPr lang="en-US" b="1" i="1" u="sng"/>
          </a:p>
        </p:txBody>
      </p:sp>
      <p:sp>
        <p:nvSpPr>
          <p:cNvPr id="3" name="Content Placeholder 2">
            <a:extLst>
              <a:ext uri="{FF2B5EF4-FFF2-40B4-BE49-F238E27FC236}">
                <a16:creationId xmlns:a16="http://schemas.microsoft.com/office/drawing/2014/main" id="{39B8FC4A-B7C6-B846-B2E8-ECA085D5D49E}"/>
              </a:ext>
            </a:extLst>
          </p:cNvPr>
          <p:cNvSpPr>
            <a:spLocks noGrp="1"/>
          </p:cNvSpPr>
          <p:nvPr>
            <p:ph idx="1"/>
          </p:nvPr>
        </p:nvSpPr>
        <p:spPr/>
        <p:txBody>
          <a:bodyPr anchor="t">
            <a:noAutofit/>
          </a:bodyPr>
          <a:lstStyle/>
          <a:p>
            <a:pPr marL="0" indent="0" algn="ctr">
              <a:buNone/>
            </a:pPr>
            <a:r>
              <a:rPr lang="en-US" sz="2400" b="1">
                <a:solidFill>
                  <a:schemeClr val="tx1"/>
                </a:solidFill>
                <a:latin typeface="Arial" panose="020B0604020202020204" pitchFamily="34" charset="0"/>
                <a:cs typeface="Arial" panose="020B0604020202020204" pitchFamily="34" charset="0"/>
              </a:rPr>
              <a:t>Changes proximal to the bowel obstruction:</a:t>
            </a:r>
          </a:p>
          <a:p>
            <a:pPr marL="0" indent="0" algn="ctr">
              <a:buNone/>
            </a:pPr>
            <a:r>
              <a:rPr lang="en-US" sz="2400" b="1">
                <a:solidFill>
                  <a:schemeClr val="tx1"/>
                </a:solidFill>
                <a:latin typeface="Arial" panose="020B0604020202020204" pitchFamily="34" charset="0"/>
                <a:cs typeface="Arial" panose="020B0604020202020204" pitchFamily="34" charset="0"/>
              </a:rPr>
              <a:t>Intestinal obstruction</a:t>
            </a:r>
          </a:p>
          <a:p>
            <a:pPr marL="0" indent="0" algn="ctr">
              <a:buNone/>
            </a:pPr>
            <a:r>
              <a:rPr lang="en-US" sz="2400" b="1">
                <a:solidFill>
                  <a:schemeClr val="tx1"/>
                </a:solidFill>
                <a:latin typeface="Arial" panose="020B0604020202020204" pitchFamily="34" charset="0"/>
                <a:cs typeface="Arial" panose="020B0604020202020204" pitchFamily="34" charset="0"/>
              </a:rPr>
              <a:t>↓</a:t>
            </a:r>
          </a:p>
          <a:p>
            <a:pPr marL="0" indent="0" algn="ctr">
              <a:buNone/>
            </a:pPr>
            <a:r>
              <a:rPr lang="en-US" sz="2400" b="1">
                <a:solidFill>
                  <a:schemeClr val="tx1"/>
                </a:solidFill>
                <a:latin typeface="Arial" panose="020B0604020202020204" pitchFamily="34" charset="0"/>
                <a:cs typeface="Arial" panose="020B0604020202020204" pitchFamily="34" charset="0"/>
              </a:rPr>
              <a:t>Increased peristalsis.</a:t>
            </a:r>
          </a:p>
          <a:p>
            <a:pPr marL="0" indent="0" algn="ctr">
              <a:buNone/>
            </a:pPr>
            <a:r>
              <a:rPr lang="en-US" sz="2400" b="1">
                <a:solidFill>
                  <a:schemeClr val="tx1"/>
                </a:solidFill>
                <a:latin typeface="Arial" panose="020B0604020202020204" pitchFamily="34" charset="0"/>
                <a:cs typeface="Arial" panose="020B0604020202020204" pitchFamily="34" charset="0"/>
              </a:rPr>
              <a:t>↓</a:t>
            </a:r>
          </a:p>
          <a:p>
            <a:pPr marL="0" indent="0" algn="ctr">
              <a:buNone/>
            </a:pPr>
            <a:r>
              <a:rPr lang="en-US" sz="2400" b="1">
                <a:solidFill>
                  <a:schemeClr val="tx1"/>
                </a:solidFill>
                <a:latin typeface="Arial" panose="020B0604020202020204" pitchFamily="34" charset="0"/>
                <a:cs typeface="Arial" panose="020B0604020202020204" pitchFamily="34" charset="0"/>
              </a:rPr>
              <a:t>Becomes vigorous</a:t>
            </a:r>
          </a:p>
          <a:p>
            <a:pPr marL="0" indent="0" algn="ctr">
              <a:buNone/>
            </a:pPr>
            <a:r>
              <a:rPr lang="en-US" sz="2400" b="1">
                <a:solidFill>
                  <a:schemeClr val="tx1"/>
                </a:solidFill>
                <a:latin typeface="Arial" panose="020B0604020202020204" pitchFamily="34" charset="0"/>
                <a:cs typeface="Arial" panose="020B0604020202020204" pitchFamily="34" charset="0"/>
              </a:rPr>
              <a:t>↓</a:t>
            </a:r>
          </a:p>
          <a:p>
            <a:pPr marL="0" indent="0" algn="ctr">
              <a:buNone/>
            </a:pPr>
            <a:r>
              <a:rPr lang="en-US" sz="2400" b="1">
                <a:solidFill>
                  <a:schemeClr val="tx1"/>
                </a:solidFill>
                <a:latin typeface="Arial" panose="020B0604020202020204" pitchFamily="34" charset="0"/>
                <a:cs typeface="Arial" panose="020B0604020202020204" pitchFamily="34" charset="0"/>
              </a:rPr>
              <a:t>Obstruction not relieved</a:t>
            </a:r>
          </a:p>
          <a:p>
            <a:pPr marL="0" indent="0" algn="ctr">
              <a:buNone/>
            </a:pPr>
            <a:r>
              <a:rPr lang="en-US" sz="2400" b="1">
                <a:solidFill>
                  <a:schemeClr val="tx1"/>
                </a:solidFill>
                <a:latin typeface="Arial" panose="020B0604020202020204" pitchFamily="34" charset="0"/>
                <a:cs typeface="Arial" panose="020B0604020202020204" pitchFamily="34" charset="0"/>
              </a:rPr>
              <a:t>↓</a:t>
            </a:r>
          </a:p>
          <a:p>
            <a:pPr marL="0" indent="0" algn="ctr">
              <a:buNone/>
            </a:pPr>
            <a:r>
              <a:rPr lang="en-US" sz="2400" b="1">
                <a:solidFill>
                  <a:schemeClr val="tx1"/>
                </a:solidFill>
                <a:latin typeface="Arial" panose="020B0604020202020204" pitchFamily="34" charset="0"/>
                <a:cs typeface="Arial" panose="020B0604020202020204" pitchFamily="34" charset="0"/>
              </a:rPr>
              <a:t>Peristalsis ceases.</a:t>
            </a:r>
          </a:p>
          <a:p>
            <a:pPr marL="0" indent="0" algn="ctr">
              <a:buNone/>
            </a:pPr>
            <a:r>
              <a:rPr lang="en-US" sz="2400" b="1">
                <a:solidFill>
                  <a:schemeClr val="tx1"/>
                </a:solidFill>
                <a:latin typeface="Arial" panose="020B0604020202020204" pitchFamily="34" charset="0"/>
                <a:cs typeface="Arial" panose="020B0604020202020204" pitchFamily="34" charset="0"/>
              </a:rPr>
              <a:t>↓</a:t>
            </a:r>
          </a:p>
          <a:p>
            <a:pPr marL="0" indent="0" algn="ctr">
              <a:buNone/>
            </a:pPr>
            <a:r>
              <a:rPr lang="en-US" sz="2400" b="1">
                <a:solidFill>
                  <a:schemeClr val="tx1"/>
                </a:solidFill>
                <a:latin typeface="Arial" panose="020B0604020202020204" pitchFamily="34" charset="0"/>
                <a:cs typeface="Arial" panose="020B0604020202020204" pitchFamily="34" charset="0"/>
              </a:rPr>
              <a:t>Flaccid, paralysed, dilated bowel</a:t>
            </a:r>
          </a:p>
        </p:txBody>
      </p:sp>
    </p:spTree>
    <p:extLst>
      <p:ext uri="{BB962C8B-B14F-4D97-AF65-F5344CB8AC3E}">
        <p14:creationId xmlns:p14="http://schemas.microsoft.com/office/powerpoint/2010/main" val="77856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7769-7667-8541-A3B5-279B5A5358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70FAA5-4C57-5C42-A96E-88F93AE7FC2C}"/>
              </a:ext>
            </a:extLst>
          </p:cNvPr>
          <p:cNvSpPr>
            <a:spLocks noGrp="1"/>
          </p:cNvSpPr>
          <p:nvPr>
            <p:ph idx="1"/>
          </p:nvPr>
        </p:nvSpPr>
        <p:spPr>
          <a:xfrm>
            <a:off x="3645431" y="338185"/>
            <a:ext cx="8106038" cy="6172486"/>
          </a:xfrm>
        </p:spPr>
        <p:txBody>
          <a:bodyPr anchor="t">
            <a:noAutofit/>
          </a:bodyPr>
          <a:lstStyle/>
          <a:p>
            <a:r>
              <a:rPr lang="en-US" sz="2400">
                <a:solidFill>
                  <a:schemeClr val="tx1"/>
                </a:solidFill>
                <a:latin typeface="Arial" panose="020B0604020202020204" pitchFamily="34" charset="0"/>
                <a:cs typeface="Arial" panose="020B0604020202020204" pitchFamily="34" charset="0"/>
              </a:rPr>
              <a:t>Fluid collects just proximal to the obstruction</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which is derived from saliva, stomach, pancreas and</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intestine. Because of oedema and inflammation</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absorption decreases, sequestration of fluid from the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circulation into the lumen occurs and bacteria</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(E. coli, Klebsiella, anaerobes, bacteroides and</a:t>
            </a:r>
            <a:r>
              <a:rPr lang="en-GB" sz="2400">
                <a:solidFill>
                  <a:schemeClr val="tx1"/>
                </a:solidFill>
                <a:latin typeface="Arial" panose="020B0604020202020204" pitchFamily="34" charset="0"/>
                <a:cs typeface="Arial" panose="020B0604020202020204" pitchFamily="34" charset="0"/>
              </a:rPr>
              <a:t> other organisms) multiply, toxins are released toxaemia occurs. This leads to</a:t>
            </a:r>
            <a:r>
              <a:rPr lang="en-GB" sz="2400" b="1">
                <a:solidFill>
                  <a:schemeClr val="tx1"/>
                </a:solidFill>
                <a:latin typeface="Arial" panose="020B0604020202020204" pitchFamily="34" charset="0"/>
                <a:cs typeface="Arial" panose="020B0604020202020204" pitchFamily="34" charset="0"/>
              </a:rPr>
              <a:t> severe dehydration,electrolyte imbalance.</a:t>
            </a:r>
          </a:p>
          <a:p>
            <a:r>
              <a:rPr lang="en-US" sz="2400">
                <a:solidFill>
                  <a:schemeClr val="tx1"/>
                </a:solidFill>
                <a:latin typeface="Arial" panose="020B0604020202020204" pitchFamily="34" charset="0"/>
                <a:cs typeface="Arial" panose="020B0604020202020204" pitchFamily="34" charset="0"/>
              </a:rPr>
              <a:t>Proximal to the collected fluid, air accumulates(derived from swallowed air (70%), diffusion from</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blood into the lumen (20%), from digested product</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and bacterial action (10%)), in which, main</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component is nitrogen (90%) and also hydrogen</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sulphide. During vigorous peristalsis air enters the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distal fluid, results in </a:t>
            </a:r>
            <a:r>
              <a:rPr lang="en-US" sz="2400" b="1">
                <a:solidFill>
                  <a:schemeClr val="tx1"/>
                </a:solidFill>
                <a:latin typeface="Arial" panose="020B0604020202020204" pitchFamily="34" charset="0"/>
                <a:cs typeface="Arial" panose="020B0604020202020204" pitchFamily="34" charset="0"/>
              </a:rPr>
              <a:t>churning</a:t>
            </a:r>
            <a:r>
              <a:rPr lang="en-US" sz="2400">
                <a:solidFill>
                  <a:schemeClr val="tx1"/>
                </a:solidFill>
                <a:latin typeface="Arial" panose="020B0604020202020204" pitchFamily="34" charset="0"/>
                <a:cs typeface="Arial" panose="020B0604020202020204" pitchFamily="34" charset="0"/>
              </a:rPr>
              <a:t>, is the reason to cause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multiple</a:t>
            </a:r>
            <a:r>
              <a:rPr lang="en-US" sz="2400" b="1">
                <a:solidFill>
                  <a:schemeClr val="tx1"/>
                </a:solidFill>
                <a:latin typeface="Arial" panose="020B0604020202020204" pitchFamily="34" charset="0"/>
                <a:cs typeface="Arial" panose="020B0604020202020204" pitchFamily="34" charset="0"/>
              </a:rPr>
              <a:t> air-fluid levels in plain X-ray abdomen.</a:t>
            </a:r>
          </a:p>
        </p:txBody>
      </p:sp>
    </p:spTree>
    <p:extLst>
      <p:ext uri="{BB962C8B-B14F-4D97-AF65-F5344CB8AC3E}">
        <p14:creationId xmlns:p14="http://schemas.microsoft.com/office/powerpoint/2010/main" val="251267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1AF3-81DC-A842-B6BB-84C08C4448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2297AF-F65C-7D48-BA89-7BF112670E79}"/>
              </a:ext>
            </a:extLst>
          </p:cNvPr>
          <p:cNvSpPr>
            <a:spLocks noGrp="1"/>
          </p:cNvSpPr>
          <p:nvPr>
            <p:ph idx="1"/>
          </p:nvPr>
        </p:nvSpPr>
        <p:spPr>
          <a:xfrm>
            <a:off x="3643313" y="571500"/>
            <a:ext cx="8072437" cy="6054328"/>
          </a:xfrm>
        </p:spPr>
        <p:txBody>
          <a:bodyPr anchor="t">
            <a:noAutofit/>
          </a:bodyPr>
          <a:lstStyle/>
          <a:p>
            <a:r>
              <a:rPr lang="en-US" sz="2400" b="1">
                <a:solidFill>
                  <a:schemeClr val="tx1"/>
                </a:solidFill>
                <a:latin typeface="Arial" panose="020B0604020202020204" pitchFamily="34" charset="0"/>
                <a:cs typeface="Arial" panose="020B0604020202020204" pitchFamily="34" charset="0"/>
              </a:rPr>
              <a:t>Defective absorption</a:t>
            </a:r>
            <a:r>
              <a:rPr lang="en-US" sz="2400">
                <a:solidFill>
                  <a:schemeClr val="tx1"/>
                </a:solidFill>
                <a:latin typeface="Arial" panose="020B0604020202020204" pitchFamily="34" charset="0"/>
                <a:cs typeface="Arial" panose="020B0604020202020204" pitchFamily="34" charset="0"/>
              </a:rPr>
              <a:t>, decreased fluid intake, loss of fluid</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by vomiting, sequestration of fluid into the bowel</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lumen – leads into severe dehydration, fluid and</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electrolyte imbalance.</a:t>
            </a:r>
            <a:endParaRPr lang="en-GB"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Inflammatory response in the bowel wall (</a:t>
            </a:r>
            <a:r>
              <a:rPr lang="en-US" sz="2400" b="1">
                <a:solidFill>
                  <a:schemeClr val="tx1"/>
                </a:solidFill>
                <a:latin typeface="Arial" panose="020B0604020202020204" pitchFamily="34" charset="0"/>
                <a:cs typeface="Arial" panose="020B0604020202020204" pitchFamily="34" charset="0"/>
              </a:rPr>
              <a:t>intramural</a:t>
            </a:r>
            <a:r>
              <a:rPr lang="en-GB" sz="2400" b="1">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inflammation</a:t>
            </a:r>
            <a:r>
              <a:rPr lang="en-US" sz="2400">
                <a:solidFill>
                  <a:schemeClr val="tx1"/>
                </a:solidFill>
                <a:latin typeface="Arial" panose="020B0604020202020204" pitchFamily="34" charset="0"/>
                <a:cs typeface="Arial" panose="020B0604020202020204" pitchFamily="34" charset="0"/>
              </a:rPr>
              <a:t>) causes accumulation of activated</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neutrophils and macrophages in the muscle wall</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which release reactive enzymes and cytokines. These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substances damage secretory and motor process of</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muscle leading into dilatation of the bowel. Increased</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release of nitric oxide in muscle wall and production</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of intramural reactive oxygen metabolites alter gut</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motility and permeability.</a:t>
            </a:r>
            <a:endParaRPr lang="en-GB" sz="2400">
              <a:solidFill>
                <a:schemeClr val="tx1"/>
              </a:solidFill>
              <a:latin typeface="Arial" panose="020B0604020202020204" pitchFamily="34" charset="0"/>
              <a:cs typeface="Arial" panose="020B0604020202020204" pitchFamily="34" charset="0"/>
            </a:endParaRPr>
          </a:p>
          <a:p>
            <a:r>
              <a:rPr lang="en-US" sz="2400" b="1">
                <a:solidFill>
                  <a:schemeClr val="tx1"/>
                </a:solidFill>
                <a:latin typeface="Arial" panose="020B0604020202020204" pitchFamily="34" charset="0"/>
                <a:cs typeface="Arial" panose="020B0604020202020204" pitchFamily="34" charset="0"/>
              </a:rPr>
              <a:t>Intestinal wall hypoxia</a:t>
            </a:r>
            <a:r>
              <a:rPr lang="en-US" sz="2400">
                <a:solidFill>
                  <a:schemeClr val="tx1"/>
                </a:solidFill>
                <a:latin typeface="Arial" panose="020B0604020202020204" pitchFamily="34" charset="0"/>
                <a:cs typeface="Arial" panose="020B0604020202020204" pitchFamily="34" charset="0"/>
              </a:rPr>
              <a:t> is also the cause for dilatation.</a:t>
            </a:r>
          </a:p>
          <a:p>
            <a:r>
              <a:rPr lang="en-US" sz="2400">
                <a:solidFill>
                  <a:schemeClr val="tx1"/>
                </a:solidFill>
                <a:latin typeface="Arial" panose="020B0604020202020204" pitchFamily="34" charset="0"/>
                <a:cs typeface="Arial" panose="020B0604020202020204" pitchFamily="34" charset="0"/>
              </a:rPr>
              <a:t>In first 12 hours of obstruction, there is </a:t>
            </a:r>
            <a:r>
              <a:rPr lang="en-US" sz="2400" b="1">
                <a:solidFill>
                  <a:schemeClr val="tx1"/>
                </a:solidFill>
                <a:latin typeface="Arial" panose="020B0604020202020204" pitchFamily="34" charset="0"/>
                <a:cs typeface="Arial" panose="020B0604020202020204" pitchFamily="34" charset="0"/>
              </a:rPr>
              <a:t>only decreased</a:t>
            </a:r>
            <a:r>
              <a:rPr lang="en-GB" sz="2400" b="1">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absorption</a:t>
            </a:r>
            <a:r>
              <a:rPr lang="en-US" sz="2400">
                <a:solidFill>
                  <a:schemeClr val="tx1"/>
                </a:solidFill>
                <a:latin typeface="Arial" panose="020B0604020202020204" pitchFamily="34" charset="0"/>
                <a:cs typeface="Arial" panose="020B0604020202020204" pitchFamily="34" charset="0"/>
              </a:rPr>
              <a:t> which causes accumulation of fluid and</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electrolytes in the lumen.</a:t>
            </a:r>
          </a:p>
          <a:p>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99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37B6-F8C3-6448-9143-D18D326B81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54CC2B-ECCC-B242-A059-04B1399C0EC4}"/>
              </a:ext>
            </a:extLst>
          </p:cNvPr>
          <p:cNvSpPr>
            <a:spLocks noGrp="1"/>
          </p:cNvSpPr>
          <p:nvPr>
            <p:ph idx="1"/>
          </p:nvPr>
        </p:nvSpPr>
        <p:spPr>
          <a:xfrm>
            <a:off x="3405874" y="285750"/>
            <a:ext cx="8533207" cy="6340078"/>
          </a:xfrm>
        </p:spPr>
        <p:txBody>
          <a:bodyPr>
            <a:noAutofit/>
          </a:bodyPr>
          <a:lstStyle/>
          <a:p>
            <a:r>
              <a:rPr lang="en-GB" sz="2400">
                <a:solidFill>
                  <a:schemeClr val="tx1"/>
                </a:solidFill>
                <a:latin typeface="Arial" panose="020B0604020202020204" pitchFamily="34" charset="0"/>
                <a:cs typeface="Arial" panose="020B0604020202020204" pitchFamily="34" charset="0"/>
              </a:rPr>
              <a:t>After 12 hours, there is also </a:t>
            </a:r>
            <a:r>
              <a:rPr lang="en-GB" sz="2400" b="1">
                <a:solidFill>
                  <a:schemeClr val="tx1"/>
                </a:solidFill>
                <a:latin typeface="Arial" panose="020B0604020202020204" pitchFamily="34" charset="0"/>
                <a:cs typeface="Arial" panose="020B0604020202020204" pitchFamily="34" charset="0"/>
              </a:rPr>
              <a:t>increased intestinal secretion </a:t>
            </a:r>
            <a:r>
              <a:rPr lang="en-GB" sz="2400">
                <a:solidFill>
                  <a:schemeClr val="tx1"/>
                </a:solidFill>
                <a:latin typeface="Arial" panose="020B0604020202020204" pitchFamily="34" charset="0"/>
                <a:cs typeface="Arial" panose="020B0604020202020204" pitchFamily="34" charset="0"/>
              </a:rPr>
              <a:t>causing further accumulation of the fluid.</a:t>
            </a:r>
          </a:p>
          <a:p>
            <a:r>
              <a:rPr lang="en-GB" sz="2400">
                <a:solidFill>
                  <a:schemeClr val="tx1"/>
                </a:solidFill>
                <a:latin typeface="Arial" panose="020B0604020202020204" pitchFamily="34" charset="0"/>
                <a:cs typeface="Arial" panose="020B0604020202020204" pitchFamily="34" charset="0"/>
              </a:rPr>
              <a:t>Accumulation of bacterial toxins, bile salts,prostaglandins, and mucosa derived free radicals, VIP – all increases the luminal secretion of fluid in obstructed bowel.</a:t>
            </a:r>
          </a:p>
          <a:p>
            <a:r>
              <a:rPr lang="en-US" sz="2400">
                <a:solidFill>
                  <a:schemeClr val="tx1"/>
                </a:solidFill>
                <a:latin typeface="Arial" panose="020B0604020202020204" pitchFamily="34" charset="0"/>
                <a:cs typeface="Arial" panose="020B0604020202020204" pitchFamily="34" charset="0"/>
              </a:rPr>
              <a:t>Dilatation of bowel wall </a:t>
            </a:r>
            <a:r>
              <a:rPr lang="en-US" sz="2400" b="1">
                <a:solidFill>
                  <a:schemeClr val="tx1"/>
                </a:solidFill>
                <a:latin typeface="Arial" panose="020B0604020202020204" pitchFamily="34" charset="0"/>
                <a:cs typeface="Arial" panose="020B0604020202020204" pitchFamily="34" charset="0"/>
              </a:rPr>
              <a:t>increases intraluminal pressure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which exceeds the bowel wall </a:t>
            </a:r>
            <a:r>
              <a:rPr lang="en-US" sz="2400" b="1">
                <a:solidFill>
                  <a:schemeClr val="tx1"/>
                </a:solidFill>
                <a:latin typeface="Arial" panose="020B0604020202020204" pitchFamily="34" charset="0"/>
                <a:cs typeface="Arial" panose="020B0604020202020204" pitchFamily="34" charset="0"/>
              </a:rPr>
              <a:t>venous pressure</a:t>
            </a:r>
            <a:r>
              <a:rPr lang="en-US" sz="2400">
                <a:solidFill>
                  <a:schemeClr val="tx1"/>
                </a:solidFill>
                <a:latin typeface="Arial" panose="020B0604020202020204" pitchFamily="34" charset="0"/>
                <a:cs typeface="Arial" panose="020B0604020202020204" pitchFamily="34" charset="0"/>
              </a:rPr>
              <a:t> causing</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ischaemia which causes further dilatation and</a:t>
            </a:r>
            <a:r>
              <a:rPr lang="en-GB" sz="2400">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ischaemic injury. </a:t>
            </a:r>
            <a:r>
              <a:rPr lang="en-US" sz="2400">
                <a:solidFill>
                  <a:schemeClr val="tx1"/>
                </a:solidFill>
                <a:latin typeface="Arial" panose="020B0604020202020204" pitchFamily="34" charset="0"/>
                <a:cs typeface="Arial" panose="020B0604020202020204" pitchFamily="34" charset="0"/>
              </a:rPr>
              <a:t>This leads into eventual blockage of</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arterial perfusion causing bowel wall necrosis/gangrene.</a:t>
            </a:r>
          </a:p>
          <a:p>
            <a:r>
              <a:rPr lang="en-US" sz="2400" b="1">
                <a:solidFill>
                  <a:schemeClr val="tx1"/>
                </a:solidFill>
                <a:latin typeface="Arial" panose="020B0604020202020204" pitchFamily="34" charset="0"/>
                <a:cs typeface="Arial" panose="020B0604020202020204" pitchFamily="34" charset="0"/>
              </a:rPr>
              <a:t>Increased bacterial colony</a:t>
            </a:r>
            <a:r>
              <a:rPr lang="en-US" sz="2400">
                <a:solidFill>
                  <a:schemeClr val="tx1"/>
                </a:solidFill>
                <a:latin typeface="Arial" panose="020B0604020202020204" pitchFamily="34" charset="0"/>
                <a:cs typeface="Arial" panose="020B0604020202020204" pitchFamily="34" charset="0"/>
              </a:rPr>
              <a:t> in the bowel (Normal flora is</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less than 106 colonies/ml in jejunum and 108 colonies/ml in the ileum) due to altered luminal content and</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environment → multiplication → toxins → further</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mucosa damage → disrupted mucosal defense/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barrier/integrity → </a:t>
            </a:r>
            <a:r>
              <a:rPr lang="en-US" sz="2400" b="1">
                <a:solidFill>
                  <a:schemeClr val="tx1"/>
                </a:solidFill>
                <a:latin typeface="Arial" panose="020B0604020202020204" pitchFamily="34" charset="0"/>
                <a:cs typeface="Arial" panose="020B0604020202020204" pitchFamily="34" charset="0"/>
              </a:rPr>
              <a:t>translocation of bacteria across</a:t>
            </a:r>
            <a:r>
              <a:rPr lang="en-GB" sz="2400" b="1">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mucosa into submucosa </a:t>
            </a:r>
            <a:r>
              <a:rPr lang="en-US" sz="2400">
                <a:solidFill>
                  <a:schemeClr val="tx1"/>
                </a:solidFill>
                <a:latin typeface="Arial" panose="020B0604020202020204" pitchFamily="34" charset="0"/>
                <a:cs typeface="Arial" panose="020B0604020202020204" pitchFamily="34" charset="0"/>
              </a:rPr>
              <a:t>and also absorption of</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bacterial and other toxins into the circulation →bacteraemia/toxaemia/septicaemia/SIRS/MODS.</a:t>
            </a:r>
          </a:p>
        </p:txBody>
      </p:sp>
    </p:spTree>
    <p:extLst>
      <p:ext uri="{BB962C8B-B14F-4D97-AF65-F5344CB8AC3E}">
        <p14:creationId xmlns:p14="http://schemas.microsoft.com/office/powerpoint/2010/main" val="235110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F4C5-F14A-4543-9E8B-C4C5751864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23A0B6-BD29-074E-B1D0-026D87D72A3D}"/>
              </a:ext>
            </a:extLst>
          </p:cNvPr>
          <p:cNvSpPr>
            <a:spLocks noGrp="1"/>
          </p:cNvSpPr>
          <p:nvPr>
            <p:ph idx="1"/>
          </p:nvPr>
        </p:nvSpPr>
        <p:spPr/>
        <p:txBody>
          <a:bodyPr>
            <a:normAutofit/>
          </a:bodyPr>
          <a:lstStyle/>
          <a:p>
            <a:pPr marL="0" indent="0">
              <a:buNone/>
            </a:pPr>
            <a:r>
              <a:rPr lang="en-US" sz="2400" b="1">
                <a:solidFill>
                  <a:schemeClr val="tx1"/>
                </a:solidFill>
                <a:latin typeface="Arial" panose="020B0604020202020204" pitchFamily="34" charset="0"/>
                <a:cs typeface="Arial" panose="020B0604020202020204" pitchFamily="34" charset="0"/>
              </a:rPr>
              <a:t>Factors causing systemic problems in intestinal</a:t>
            </a:r>
            <a:r>
              <a:rPr lang="en-GB" sz="2400" b="1">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obstruction</a:t>
            </a:r>
          </a:p>
          <a:p>
            <a:pPr marL="0" indent="0">
              <a:buNone/>
            </a:pPr>
            <a:r>
              <a:rPr lang="en-US" sz="2400">
                <a:solidFill>
                  <a:schemeClr val="tx1"/>
                </a:solidFill>
                <a:latin typeface="Arial" panose="020B0604020202020204" pitchFamily="34" charset="0"/>
                <a:cs typeface="Arial" panose="020B0604020202020204" pitchFamily="34" charset="0"/>
              </a:rPr>
              <a:t>• Dilatation of the bowel</a:t>
            </a:r>
          </a:p>
          <a:p>
            <a:pPr marL="0" indent="0">
              <a:buNone/>
            </a:pPr>
            <a:r>
              <a:rPr lang="en-US" sz="2400">
                <a:solidFill>
                  <a:schemeClr val="tx1"/>
                </a:solidFill>
                <a:latin typeface="Arial" panose="020B0604020202020204" pitchFamily="34" charset="0"/>
                <a:cs typeface="Arial" panose="020B0604020202020204" pitchFamily="34" charset="0"/>
              </a:rPr>
              <a:t>• Decreased absorption across mucosa</a:t>
            </a:r>
          </a:p>
          <a:p>
            <a:pPr marL="0" indent="0">
              <a:buNone/>
            </a:pPr>
            <a:r>
              <a:rPr lang="en-US" sz="2400">
                <a:solidFill>
                  <a:schemeClr val="tx1"/>
                </a:solidFill>
                <a:latin typeface="Arial" panose="020B0604020202020204" pitchFamily="34" charset="0"/>
                <a:cs typeface="Arial" panose="020B0604020202020204" pitchFamily="34" charset="0"/>
              </a:rPr>
              <a:t>• Increased secretion into the lumen</a:t>
            </a:r>
          </a:p>
          <a:p>
            <a:pPr marL="0" indent="0">
              <a:buNone/>
            </a:pPr>
            <a:r>
              <a:rPr lang="en-US" sz="2400">
                <a:solidFill>
                  <a:schemeClr val="tx1"/>
                </a:solidFill>
                <a:latin typeface="Arial" panose="020B0604020202020204" pitchFamily="34" charset="0"/>
                <a:cs typeface="Arial" panose="020B0604020202020204" pitchFamily="34" charset="0"/>
              </a:rPr>
              <a:t>• Intramural inflammation and hypoxia</a:t>
            </a:r>
          </a:p>
          <a:p>
            <a:pPr marL="0" indent="0">
              <a:buNone/>
            </a:pPr>
            <a:r>
              <a:rPr lang="en-US" sz="2400">
                <a:solidFill>
                  <a:schemeClr val="tx1"/>
                </a:solidFill>
                <a:latin typeface="Arial" panose="020B0604020202020204" pitchFamily="34" charset="0"/>
                <a:cs typeface="Arial" panose="020B0604020202020204" pitchFamily="34" charset="0"/>
              </a:rPr>
              <a:t>• Increased intraluminal pressure</a:t>
            </a:r>
          </a:p>
          <a:p>
            <a:pPr marL="0" indent="0">
              <a:buNone/>
            </a:pPr>
            <a:r>
              <a:rPr lang="en-US" sz="2400">
                <a:solidFill>
                  <a:schemeClr val="tx1"/>
                </a:solidFill>
                <a:latin typeface="Arial" panose="020B0604020202020204" pitchFamily="34" charset="0"/>
                <a:cs typeface="Arial" panose="020B0604020202020204" pitchFamily="34" charset="0"/>
              </a:rPr>
              <a:t>• Venous congestion and increased venous pressure</a:t>
            </a:r>
          </a:p>
          <a:p>
            <a:pPr marL="0" indent="0">
              <a:buNone/>
            </a:pPr>
            <a:r>
              <a:rPr lang="en-US" sz="2400">
                <a:solidFill>
                  <a:schemeClr val="tx1"/>
                </a:solidFill>
                <a:latin typeface="Arial" panose="020B0604020202020204" pitchFamily="34" charset="0"/>
                <a:cs typeface="Arial" panose="020B0604020202020204" pitchFamily="34" charset="0"/>
              </a:rPr>
              <a:t>• Disrupted mucosal barrier → bacterial translocation</a:t>
            </a:r>
          </a:p>
        </p:txBody>
      </p:sp>
    </p:spTree>
    <p:extLst>
      <p:ext uri="{BB962C8B-B14F-4D97-AF65-F5344CB8AC3E}">
        <p14:creationId xmlns:p14="http://schemas.microsoft.com/office/powerpoint/2010/main" val="8988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0442-942B-7948-AF89-9A2DB88FEA96}"/>
              </a:ext>
            </a:extLst>
          </p:cNvPr>
          <p:cNvSpPr>
            <a:spLocks noGrp="1"/>
          </p:cNvSpPr>
          <p:nvPr>
            <p:ph type="title"/>
          </p:nvPr>
        </p:nvSpPr>
        <p:spPr/>
        <p:txBody>
          <a:bodyPr anchor="t">
            <a:normAutofit/>
          </a:bodyPr>
          <a:lstStyle/>
          <a:p>
            <a:r>
              <a:rPr lang="en-US" sz="3200" b="1">
                <a:latin typeface="Arial" panose="020B0604020202020204" pitchFamily="34" charset="0"/>
                <a:cs typeface="Arial" panose="020B0604020202020204" pitchFamily="34" charset="0"/>
              </a:rPr>
              <a:t>Changes at the site of the obstruction:</a:t>
            </a:r>
            <a:endParaRPr lang="en-US" sz="3200"/>
          </a:p>
        </p:txBody>
      </p:sp>
      <p:sp>
        <p:nvSpPr>
          <p:cNvPr id="3" name="Content Placeholder 2">
            <a:extLst>
              <a:ext uri="{FF2B5EF4-FFF2-40B4-BE49-F238E27FC236}">
                <a16:creationId xmlns:a16="http://schemas.microsoft.com/office/drawing/2014/main" id="{68F830BC-400E-3841-B51C-EC41C00D2E86}"/>
              </a:ext>
            </a:extLst>
          </p:cNvPr>
          <p:cNvSpPr>
            <a:spLocks noGrp="1"/>
          </p:cNvSpPr>
          <p:nvPr>
            <p:ph idx="1"/>
          </p:nvPr>
        </p:nvSpPr>
        <p:spPr>
          <a:xfrm>
            <a:off x="3200400" y="0"/>
            <a:ext cx="8991599" cy="6858000"/>
          </a:xfrm>
        </p:spPr>
        <p:txBody>
          <a:bodyPr>
            <a:noAutofit/>
          </a:bodyPr>
          <a:lstStyle/>
          <a:p>
            <a:pPr marL="0" indent="0" algn="ctr">
              <a:buNone/>
            </a:pPr>
            <a:endParaRPr lang="en-US" b="1">
              <a:solidFill>
                <a:schemeClr val="tx1"/>
              </a:solidFill>
              <a:latin typeface="Arial" panose="020B0604020202020204" pitchFamily="34" charset="0"/>
              <a:cs typeface="Arial" panose="020B0604020202020204" pitchFamily="34" charset="0"/>
            </a:endParaRPr>
          </a:p>
          <a:p>
            <a:pPr marL="0" indent="0" algn="ctr">
              <a:buNone/>
            </a:pPr>
            <a:r>
              <a:rPr lang="en-US" b="1">
                <a:solidFill>
                  <a:schemeClr val="tx1"/>
                </a:solidFill>
                <a:latin typeface="Arial" panose="020B0604020202020204" pitchFamily="34" charset="0"/>
                <a:cs typeface="Arial" panose="020B0604020202020204" pitchFamily="34" charset="0"/>
              </a:rPr>
              <a:t>Initially venous return is impaired.</a:t>
            </a:r>
          </a:p>
          <a:p>
            <a:pPr marL="0" indent="0" algn="ctr">
              <a:buNone/>
            </a:pPr>
            <a:r>
              <a:rPr lang="en-US" b="1">
                <a:solidFill>
                  <a:schemeClr val="tx1"/>
                </a:solidFill>
                <a:latin typeface="Arial" panose="020B0604020202020204" pitchFamily="34" charset="0"/>
                <a:cs typeface="Arial" panose="020B0604020202020204" pitchFamily="34" charset="0"/>
              </a:rPr>
              <a:t>↓</a:t>
            </a:r>
          </a:p>
          <a:p>
            <a:pPr marL="0" indent="0" algn="ctr">
              <a:buNone/>
            </a:pPr>
            <a:r>
              <a:rPr lang="en-US" b="1">
                <a:solidFill>
                  <a:schemeClr val="tx1"/>
                </a:solidFill>
                <a:latin typeface="Arial" panose="020B0604020202020204" pitchFamily="34" charset="0"/>
                <a:cs typeface="Arial" panose="020B0604020202020204" pitchFamily="34" charset="0"/>
              </a:rPr>
              <a:t>Congestion, oedema of bowel wall</a:t>
            </a:r>
            <a:r>
              <a:rPr lang="en-GB" b="1">
                <a:solidFill>
                  <a:schemeClr val="tx1"/>
                </a:solidFill>
                <a:latin typeface="Arial" panose="020B0604020202020204" pitchFamily="34" charset="0"/>
                <a:cs typeface="Arial" panose="020B0604020202020204" pitchFamily="34" charset="0"/>
              </a:rPr>
              <a:t> </a:t>
            </a:r>
            <a:r>
              <a:rPr lang="en-US" b="1">
                <a:solidFill>
                  <a:schemeClr val="tx1"/>
                </a:solidFill>
                <a:latin typeface="Arial" panose="020B0604020202020204" pitchFamily="34" charset="0"/>
                <a:cs typeface="Arial" panose="020B0604020202020204" pitchFamily="34" charset="0"/>
              </a:rPr>
              <a:t>occurs which turns purple.</a:t>
            </a:r>
          </a:p>
          <a:p>
            <a:pPr marL="0" indent="0" algn="ctr">
              <a:buNone/>
            </a:pPr>
            <a:r>
              <a:rPr lang="en-US" b="1">
                <a:solidFill>
                  <a:schemeClr val="tx1"/>
                </a:solidFill>
                <a:latin typeface="Arial" panose="020B0604020202020204" pitchFamily="34" charset="0"/>
                <a:cs typeface="Arial" panose="020B0604020202020204" pitchFamily="34" charset="0"/>
              </a:rPr>
              <a:t>↓</a:t>
            </a:r>
          </a:p>
          <a:p>
            <a:pPr marL="0" indent="0" algn="ctr">
              <a:buNone/>
            </a:pPr>
            <a:r>
              <a:rPr lang="en-US" b="1">
                <a:solidFill>
                  <a:schemeClr val="tx1"/>
                </a:solidFill>
                <a:latin typeface="Arial" panose="020B0604020202020204" pitchFamily="34" charset="0"/>
                <a:cs typeface="Arial" panose="020B0604020202020204" pitchFamily="34" charset="0"/>
              </a:rPr>
              <a:t>Later this jeopardizes the arterial supply.</a:t>
            </a:r>
          </a:p>
          <a:p>
            <a:pPr marL="0" indent="0" algn="ctr">
              <a:buNone/>
            </a:pPr>
            <a:r>
              <a:rPr lang="en-US" b="1">
                <a:solidFill>
                  <a:schemeClr val="tx1"/>
                </a:solidFill>
                <a:latin typeface="Arial" panose="020B0604020202020204" pitchFamily="34" charset="0"/>
                <a:cs typeface="Arial" panose="020B0604020202020204" pitchFamily="34" charset="0"/>
              </a:rPr>
              <a:t>↓</a:t>
            </a:r>
          </a:p>
          <a:p>
            <a:pPr marL="0" indent="0" algn="ctr">
              <a:buNone/>
            </a:pPr>
            <a:r>
              <a:rPr lang="en-US" b="1">
                <a:solidFill>
                  <a:schemeClr val="tx1"/>
                </a:solidFill>
                <a:latin typeface="Arial" panose="020B0604020202020204" pitchFamily="34" charset="0"/>
                <a:cs typeface="Arial" panose="020B0604020202020204" pitchFamily="34" charset="0"/>
              </a:rPr>
              <a:t>Loss of shineness, blackish discolouration,loss of peristalsis.</a:t>
            </a:r>
          </a:p>
          <a:p>
            <a:pPr marL="0" indent="0" algn="ctr">
              <a:buNone/>
            </a:pPr>
            <a:r>
              <a:rPr lang="en-US" b="1">
                <a:solidFill>
                  <a:schemeClr val="tx1"/>
                </a:solidFill>
                <a:latin typeface="Arial" panose="020B0604020202020204" pitchFamily="34" charset="0"/>
                <a:cs typeface="Arial" panose="020B0604020202020204" pitchFamily="34" charset="0"/>
              </a:rPr>
              <a:t>↓</a:t>
            </a:r>
          </a:p>
          <a:p>
            <a:pPr marL="0" indent="0" algn="ctr">
              <a:buNone/>
            </a:pPr>
            <a:r>
              <a:rPr lang="en-US" b="1">
                <a:solidFill>
                  <a:schemeClr val="tx1"/>
                </a:solidFill>
                <a:latin typeface="Arial" panose="020B0604020202020204" pitchFamily="34" charset="0"/>
                <a:cs typeface="Arial" panose="020B0604020202020204" pitchFamily="34" charset="0"/>
              </a:rPr>
              <a:t>GANGRENE.</a:t>
            </a:r>
          </a:p>
          <a:p>
            <a:pPr marL="0" indent="0" algn="ctr">
              <a:buNone/>
            </a:pPr>
            <a:r>
              <a:rPr lang="en-US" b="1">
                <a:solidFill>
                  <a:schemeClr val="tx1"/>
                </a:solidFill>
                <a:latin typeface="Arial" panose="020B0604020202020204" pitchFamily="34" charset="0"/>
                <a:cs typeface="Arial" panose="020B0604020202020204" pitchFamily="34" charset="0"/>
              </a:rPr>
              <a:t>↓</a:t>
            </a:r>
          </a:p>
          <a:p>
            <a:pPr marL="0" indent="0" algn="ctr">
              <a:buNone/>
            </a:pPr>
            <a:r>
              <a:rPr lang="en-US" b="1">
                <a:solidFill>
                  <a:schemeClr val="tx1"/>
                </a:solidFill>
                <a:latin typeface="Arial" panose="020B0604020202020204" pitchFamily="34" charset="0"/>
                <a:cs typeface="Arial" panose="020B0604020202020204" pitchFamily="34" charset="0"/>
              </a:rPr>
              <a:t>Perforation occurs.</a:t>
            </a:r>
          </a:p>
          <a:p>
            <a:pPr marL="0" indent="0" algn="ctr">
              <a:buNone/>
            </a:pPr>
            <a:r>
              <a:rPr lang="en-US" b="1">
                <a:solidFill>
                  <a:schemeClr val="tx1"/>
                </a:solidFill>
                <a:latin typeface="Arial" panose="020B0604020202020204" pitchFamily="34" charset="0"/>
                <a:cs typeface="Arial" panose="020B0604020202020204" pitchFamily="34" charset="0"/>
              </a:rPr>
              <a:t>↓</a:t>
            </a:r>
          </a:p>
          <a:p>
            <a:pPr marL="0" indent="0" algn="ctr">
              <a:buNone/>
            </a:pPr>
            <a:r>
              <a:rPr lang="en-US" b="1">
                <a:solidFill>
                  <a:schemeClr val="tx1"/>
                </a:solidFill>
                <a:latin typeface="Arial" panose="020B0604020202020204" pitchFamily="34" charset="0"/>
                <a:cs typeface="Arial" panose="020B0604020202020204" pitchFamily="34" charset="0"/>
              </a:rPr>
              <a:t>Bacteria and toxins migrate into the peritoneum.</a:t>
            </a:r>
          </a:p>
          <a:p>
            <a:pPr marL="0" indent="0" algn="ctr">
              <a:buNone/>
            </a:pPr>
            <a:r>
              <a:rPr lang="en-US" b="1">
                <a:solidFill>
                  <a:schemeClr val="tx1"/>
                </a:solidFill>
                <a:latin typeface="Arial" panose="020B0604020202020204" pitchFamily="34" charset="0"/>
                <a:cs typeface="Arial" panose="020B0604020202020204" pitchFamily="34" charset="0"/>
              </a:rPr>
              <a:t>↓</a:t>
            </a:r>
          </a:p>
          <a:p>
            <a:pPr marL="0" indent="0" algn="ctr">
              <a:buNone/>
            </a:pPr>
            <a:r>
              <a:rPr lang="en-US" b="1">
                <a:solidFill>
                  <a:schemeClr val="tx1"/>
                </a:solidFill>
                <a:latin typeface="Arial" panose="020B0604020202020204" pitchFamily="34" charset="0"/>
                <a:cs typeface="Arial" panose="020B0604020202020204" pitchFamily="34" charset="0"/>
              </a:rPr>
              <a:t>PERITONITIS.</a:t>
            </a:r>
          </a:p>
        </p:txBody>
      </p:sp>
    </p:spTree>
    <p:extLst>
      <p:ext uri="{BB962C8B-B14F-4D97-AF65-F5344CB8AC3E}">
        <p14:creationId xmlns:p14="http://schemas.microsoft.com/office/powerpoint/2010/main" val="16348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7E4E-7442-2A42-9A63-DC14A1531C2B}"/>
              </a:ext>
            </a:extLst>
          </p:cNvPr>
          <p:cNvSpPr>
            <a:spLocks noGrp="1"/>
          </p:cNvSpPr>
          <p:nvPr>
            <p:ph type="title"/>
          </p:nvPr>
        </p:nvSpPr>
        <p:spPr>
          <a:xfrm>
            <a:off x="252919" y="1123838"/>
            <a:ext cx="2947482" cy="912132"/>
          </a:xfrm>
        </p:spPr>
        <p:txBody>
          <a:bodyPr>
            <a:normAutofit fontScale="90000"/>
          </a:bodyPr>
          <a:lstStyle/>
          <a:p>
            <a:r>
              <a:rPr lang="en-GB" b="1">
                <a:latin typeface="Arial Black" panose="020B0604020202020204" pitchFamily="34" charset="0"/>
                <a:cs typeface="Arial Black" panose="020B0604020202020204" pitchFamily="34" charset="0"/>
              </a:rPr>
              <a:t>DEFINITION</a:t>
            </a:r>
            <a:endParaRPr lang="en-US" b="1">
              <a:latin typeface="Arial Black" panose="020B0604020202020204" pitchFamily="34" charset="0"/>
              <a:cs typeface="Arial Black" panose="020B0604020202020204" pitchFamily="34" charset="0"/>
            </a:endParaRPr>
          </a:p>
        </p:txBody>
      </p:sp>
      <p:sp>
        <p:nvSpPr>
          <p:cNvPr id="7" name="Subtitle 2">
            <a:extLst>
              <a:ext uri="{FF2B5EF4-FFF2-40B4-BE49-F238E27FC236}">
                <a16:creationId xmlns:a16="http://schemas.microsoft.com/office/drawing/2014/main" id="{7670274D-8EEF-5945-B5FC-F386E643B445}"/>
              </a:ext>
            </a:extLst>
          </p:cNvPr>
          <p:cNvSpPr txBox="1">
            <a:spLocks/>
          </p:cNvSpPr>
          <p:nvPr/>
        </p:nvSpPr>
        <p:spPr>
          <a:xfrm>
            <a:off x="4171827" y="1339841"/>
            <a:ext cx="7315200" cy="460118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a:solidFill>
                  <a:schemeClr val="tx1"/>
                </a:solidFill>
                <a:latin typeface="Arial" panose="020B0604020202020204" pitchFamily="34" charset="0"/>
                <a:cs typeface="Arial" panose="020B0604020202020204" pitchFamily="34" charset="0"/>
              </a:rPr>
              <a:t>When there is pathological interference with the normal progression of the intestinal luminal contents distally, the condition is called </a:t>
            </a:r>
            <a:r>
              <a:rPr lang="en-US" sz="2400" b="1" i="1" u="sng">
                <a:solidFill>
                  <a:schemeClr val="tx1"/>
                </a:solidFill>
                <a:latin typeface="Arial" panose="020B0604020202020204" pitchFamily="34" charset="0"/>
                <a:cs typeface="Arial" panose="020B0604020202020204" pitchFamily="34" charset="0"/>
              </a:rPr>
              <a:t>intestinal obstruction.</a:t>
            </a:r>
            <a:endParaRPr lang="en-GB" sz="2400" b="1" i="1" u="sng">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Such obstruction may be due to mechanical obstruction of the intestine when it is called </a:t>
            </a:r>
            <a:r>
              <a:rPr lang="en-US" sz="2400" b="1" i="1" u="sng">
                <a:solidFill>
                  <a:schemeClr val="tx1"/>
                </a:solidFill>
                <a:latin typeface="Arial" panose="020B0604020202020204" pitchFamily="34" charset="0"/>
                <a:cs typeface="Arial" panose="020B0604020202020204" pitchFamily="34" charset="0"/>
              </a:rPr>
              <a:t>mechanical obstruction.</a:t>
            </a:r>
            <a:endParaRPr lang="en-GB" sz="2400" b="1" i="1" u="sng">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It may also occur from paralysis of the intestinal muscle so that the peristalsis of the intestine is lost, so is the progression of the intestinal contents. This is called </a:t>
            </a:r>
            <a:r>
              <a:rPr lang="en-US" sz="2400" b="1" i="1" u="sng">
                <a:solidFill>
                  <a:schemeClr val="tx1"/>
                </a:solidFill>
                <a:latin typeface="Arial" panose="020B0604020202020204" pitchFamily="34" charset="0"/>
                <a:cs typeface="Arial" panose="020B0604020202020204" pitchFamily="34" charset="0"/>
              </a:rPr>
              <a:t>paralytic ileus.</a:t>
            </a:r>
          </a:p>
        </p:txBody>
      </p:sp>
    </p:spTree>
    <p:extLst>
      <p:ext uri="{BB962C8B-B14F-4D97-AF65-F5344CB8AC3E}">
        <p14:creationId xmlns:p14="http://schemas.microsoft.com/office/powerpoint/2010/main" val="3986279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D776-196F-EC4E-842E-3F6F3E1C911B}"/>
              </a:ext>
            </a:extLst>
          </p:cNvPr>
          <p:cNvSpPr>
            <a:spLocks noGrp="1"/>
          </p:cNvSpPr>
          <p:nvPr>
            <p:ph type="title"/>
          </p:nvPr>
        </p:nvSpPr>
        <p:spPr>
          <a:xfrm>
            <a:off x="252919" y="1123838"/>
            <a:ext cx="2947482" cy="1114538"/>
          </a:xfrm>
        </p:spPr>
        <p:txBody>
          <a:bodyPr/>
          <a:lstStyle/>
          <a:p>
            <a:r>
              <a:rPr lang="en-US" b="1"/>
              <a:t>Closed loop obstruction:</a:t>
            </a:r>
          </a:p>
        </p:txBody>
      </p:sp>
      <p:sp>
        <p:nvSpPr>
          <p:cNvPr id="3" name="Content Placeholder 2">
            <a:extLst>
              <a:ext uri="{FF2B5EF4-FFF2-40B4-BE49-F238E27FC236}">
                <a16:creationId xmlns:a16="http://schemas.microsoft.com/office/drawing/2014/main" id="{95922ABB-FB32-5C4E-BA09-6B9882B5AFB4}"/>
              </a:ext>
            </a:extLst>
          </p:cNvPr>
          <p:cNvSpPr>
            <a:spLocks noGrp="1"/>
          </p:cNvSpPr>
          <p:nvPr>
            <p:ph idx="1"/>
          </p:nvPr>
        </p:nvSpPr>
        <p:spPr>
          <a:xfrm>
            <a:off x="3619500" y="142874"/>
            <a:ext cx="8191500" cy="6554392"/>
          </a:xfrm>
        </p:spPr>
        <p:txBody>
          <a:bodyPr>
            <a:noAutofit/>
          </a:bodyPr>
          <a:lstStyle/>
          <a:p>
            <a:pPr marL="0" indent="0" algn="ctr">
              <a:buNone/>
            </a:pPr>
            <a:r>
              <a:rPr lang="en-US">
                <a:solidFill>
                  <a:schemeClr val="tx1"/>
                </a:solidFill>
                <a:latin typeface="Arial" panose="020B0604020202020204" pitchFamily="34" charset="0"/>
                <a:cs typeface="Arial" panose="020B0604020202020204" pitchFamily="34" charset="0"/>
              </a:rPr>
              <a:t>When there is obstruction in the large bowel, with</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ileocaecal valve competence (40%), pressure</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increases in the caecum.</a:t>
            </a:r>
          </a:p>
          <a:p>
            <a:pPr marL="0" indent="0" algn="ctr">
              <a:buNone/>
            </a:pPr>
            <a:r>
              <a:rPr lang="en-US">
                <a:solidFill>
                  <a:schemeClr val="tx1"/>
                </a:solidFill>
                <a:latin typeface="Arial" panose="020B0604020202020204" pitchFamily="34" charset="0"/>
                <a:cs typeface="Arial" panose="020B0604020202020204" pitchFamily="34" charset="0"/>
              </a:rPr>
              <a:t>↓</a:t>
            </a:r>
          </a:p>
          <a:p>
            <a:pPr marL="0" indent="0" algn="ctr">
              <a:buNone/>
            </a:pPr>
            <a:r>
              <a:rPr lang="en-US">
                <a:solidFill>
                  <a:schemeClr val="tx1"/>
                </a:solidFill>
                <a:latin typeface="Arial" panose="020B0604020202020204" pitchFamily="34" charset="0"/>
                <a:cs typeface="Arial" panose="020B0604020202020204" pitchFamily="34" charset="0"/>
              </a:rPr>
              <a:t>Stercoral ulcer in the caecum.</a:t>
            </a:r>
            <a:endParaRPr lang="en-GB">
              <a:solidFill>
                <a:schemeClr val="tx1"/>
              </a:solidFill>
              <a:latin typeface="Arial" panose="020B0604020202020204" pitchFamily="34" charset="0"/>
              <a:cs typeface="Arial" panose="020B0604020202020204" pitchFamily="34" charset="0"/>
            </a:endParaRPr>
          </a:p>
          <a:p>
            <a:pPr marL="0" indent="0" algn="ctr">
              <a:buNone/>
            </a:pPr>
            <a:r>
              <a:rPr lang="en-US">
                <a:solidFill>
                  <a:schemeClr val="tx1"/>
                </a:solidFill>
                <a:latin typeface="Arial" panose="020B0604020202020204" pitchFamily="34" charset="0"/>
                <a:cs typeface="Arial" panose="020B0604020202020204" pitchFamily="34" charset="0"/>
              </a:rPr>
              <a:t>↓</a:t>
            </a:r>
          </a:p>
          <a:p>
            <a:pPr marL="0" indent="0" algn="ctr">
              <a:buNone/>
            </a:pPr>
            <a:r>
              <a:rPr lang="en-US">
                <a:solidFill>
                  <a:schemeClr val="tx1"/>
                </a:solidFill>
                <a:latin typeface="Arial" panose="020B0604020202020204" pitchFamily="34" charset="0"/>
                <a:cs typeface="Arial" panose="020B0604020202020204" pitchFamily="34" charset="0"/>
              </a:rPr>
              <a:t>Gangrene.</a:t>
            </a:r>
          </a:p>
          <a:p>
            <a:pPr marL="0" indent="0" algn="ctr">
              <a:buNone/>
            </a:pPr>
            <a:r>
              <a:rPr lang="en-US">
                <a:solidFill>
                  <a:schemeClr val="tx1"/>
                </a:solidFill>
                <a:latin typeface="Arial" panose="020B0604020202020204" pitchFamily="34" charset="0"/>
                <a:cs typeface="Arial" panose="020B0604020202020204" pitchFamily="34" charset="0"/>
              </a:rPr>
              <a:t>↓</a:t>
            </a:r>
          </a:p>
          <a:p>
            <a:pPr marL="0" indent="0" algn="ctr">
              <a:buNone/>
            </a:pPr>
            <a:r>
              <a:rPr lang="en-US">
                <a:solidFill>
                  <a:schemeClr val="tx1"/>
                </a:solidFill>
                <a:latin typeface="Arial" panose="020B0604020202020204" pitchFamily="34" charset="0"/>
                <a:cs typeface="Arial" panose="020B0604020202020204" pitchFamily="34" charset="0"/>
              </a:rPr>
              <a:t>Perforation.</a:t>
            </a:r>
          </a:p>
          <a:p>
            <a:pPr marL="0" indent="0" algn="ctr">
              <a:buNone/>
            </a:pPr>
            <a:r>
              <a:rPr lang="en-US">
                <a:solidFill>
                  <a:schemeClr val="tx1"/>
                </a:solidFill>
                <a:latin typeface="Arial" panose="020B0604020202020204" pitchFamily="34" charset="0"/>
                <a:cs typeface="Arial" panose="020B0604020202020204" pitchFamily="34" charset="0"/>
              </a:rPr>
              <a:t>↓</a:t>
            </a:r>
          </a:p>
          <a:p>
            <a:pPr marL="0" indent="0" algn="ctr">
              <a:buNone/>
            </a:pPr>
            <a:r>
              <a:rPr lang="en-US">
                <a:solidFill>
                  <a:schemeClr val="tx1"/>
                </a:solidFill>
                <a:latin typeface="Arial" panose="020B0604020202020204" pitchFamily="34" charset="0"/>
                <a:cs typeface="Arial" panose="020B0604020202020204" pitchFamily="34" charset="0"/>
              </a:rPr>
              <a:t>Peritonitis (Faecal)</a:t>
            </a:r>
            <a:endParaRPr lang="en-GB">
              <a:solidFill>
                <a:schemeClr val="tx1"/>
              </a:solidFill>
              <a:latin typeface="Arial" panose="020B0604020202020204" pitchFamily="34" charset="0"/>
              <a:cs typeface="Arial" panose="020B0604020202020204" pitchFamily="34" charset="0"/>
            </a:endParaRPr>
          </a:p>
          <a:p>
            <a:r>
              <a:rPr lang="en-US">
                <a:solidFill>
                  <a:schemeClr val="tx1"/>
                </a:solidFill>
                <a:latin typeface="Arial" panose="020B0604020202020204" pitchFamily="34" charset="0"/>
                <a:cs typeface="Arial" panose="020B0604020202020204" pitchFamily="34" charset="0"/>
              </a:rPr>
              <a:t>Perforation also can occur at the site of obstruction</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due to the malignant growth.</a:t>
            </a:r>
            <a:endParaRPr lang="en-GB">
              <a:solidFill>
                <a:schemeClr val="tx1"/>
              </a:solidFill>
              <a:latin typeface="Arial" panose="020B0604020202020204" pitchFamily="34" charset="0"/>
              <a:cs typeface="Arial" panose="020B0604020202020204" pitchFamily="34" charset="0"/>
            </a:endParaRPr>
          </a:p>
          <a:p>
            <a:r>
              <a:rPr lang="en-US">
                <a:solidFill>
                  <a:schemeClr val="tx1"/>
                </a:solidFill>
                <a:latin typeface="Arial" panose="020B0604020202020204" pitchFamily="34" charset="0"/>
                <a:cs typeface="Arial" panose="020B0604020202020204" pitchFamily="34" charset="0"/>
              </a:rPr>
              <a:t>Closed loop obstruction also can occur when</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bowel get obstructed at both proximal and distal</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parts of the loop of the bowel. It can occur in</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external or internal hernias, volvulus, etc. Necrosis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and perforation are both common at obstructed</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site and over the convex summit of the bowel</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content.</a:t>
            </a:r>
          </a:p>
        </p:txBody>
      </p:sp>
    </p:spTree>
    <p:extLst>
      <p:ext uri="{BB962C8B-B14F-4D97-AF65-F5344CB8AC3E}">
        <p14:creationId xmlns:p14="http://schemas.microsoft.com/office/powerpoint/2010/main" val="2221778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8942-8669-C94D-A9FC-4100C2341A9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6CF4A4C-B387-714E-B38B-A49C6294DF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24254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9F85-1C11-E844-BDBF-CEC0DE1EB63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3816DD9-F88B-B544-A779-A63455DB1F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8709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1AE1-2F78-8A4E-ACCB-CF697B3836E3}"/>
              </a:ext>
            </a:extLst>
          </p:cNvPr>
          <p:cNvSpPr>
            <a:spLocks noGrp="1"/>
          </p:cNvSpPr>
          <p:nvPr>
            <p:ph type="title"/>
          </p:nvPr>
        </p:nvSpPr>
        <p:spPr>
          <a:xfrm>
            <a:off x="252919" y="1123837"/>
            <a:ext cx="2947482" cy="1209788"/>
          </a:xfrm>
        </p:spPr>
        <p:txBody>
          <a:bodyPr/>
          <a:lstStyle/>
          <a:p>
            <a:r>
              <a:rPr lang="en-US" b="1" i="1"/>
              <a:t>Clinical Features</a:t>
            </a:r>
          </a:p>
        </p:txBody>
      </p:sp>
      <p:sp>
        <p:nvSpPr>
          <p:cNvPr id="3" name="Content Placeholder 2">
            <a:extLst>
              <a:ext uri="{FF2B5EF4-FFF2-40B4-BE49-F238E27FC236}">
                <a16:creationId xmlns:a16="http://schemas.microsoft.com/office/drawing/2014/main" id="{10EBF2A7-23C7-C34E-AE5F-819F72CC5922}"/>
              </a:ext>
            </a:extLst>
          </p:cNvPr>
          <p:cNvSpPr>
            <a:spLocks noGrp="1"/>
          </p:cNvSpPr>
          <p:nvPr>
            <p:ph idx="1"/>
          </p:nvPr>
        </p:nvSpPr>
        <p:spPr>
          <a:xfrm>
            <a:off x="3869267" y="875108"/>
            <a:ext cx="7703607" cy="5518547"/>
          </a:xfrm>
        </p:spPr>
        <p:txBody>
          <a:bodyPr anchor="t">
            <a:normAutofit lnSpcReduction="10000"/>
          </a:bodyPr>
          <a:lstStyle/>
          <a:p>
            <a:pPr marL="0" indent="0">
              <a:buNone/>
            </a:pPr>
            <a:r>
              <a:rPr lang="en-US" b="1" u="sng">
                <a:solidFill>
                  <a:schemeClr val="tx1"/>
                </a:solidFill>
                <a:latin typeface="Arial" panose="020B0604020202020204" pitchFamily="34" charset="0"/>
                <a:cs typeface="Arial" panose="020B0604020202020204" pitchFamily="34" charset="0"/>
              </a:rPr>
              <a:t>Abdominal pain:</a:t>
            </a:r>
          </a:p>
          <a:p>
            <a:pPr marL="0" indent="0">
              <a:buNone/>
            </a:pPr>
            <a:r>
              <a:rPr lang="en-US">
                <a:solidFill>
                  <a:schemeClr val="tx1"/>
                </a:solidFill>
                <a:latin typeface="Arial" panose="020B0604020202020204" pitchFamily="34" charset="0"/>
                <a:cs typeface="Arial" panose="020B0604020202020204" pitchFamily="34" charset="0"/>
              </a:rPr>
              <a:t>– Initially colicky and intermittent: later continuous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and severe.</a:t>
            </a:r>
          </a:p>
          <a:p>
            <a:pPr marL="0" indent="0">
              <a:buNone/>
            </a:pPr>
            <a:r>
              <a:rPr lang="en-US">
                <a:solidFill>
                  <a:schemeClr val="tx1"/>
                </a:solidFill>
                <a:latin typeface="Arial" panose="020B0604020202020204" pitchFamily="34" charset="0"/>
                <a:cs typeface="Arial" panose="020B0604020202020204" pitchFamily="34" charset="0"/>
              </a:rPr>
              <a:t>– Pain is the first symptom to develop which is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sudden and severe. Initial colicky pain suggests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obstruction and eventual diffuse persistent pain</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suggests strangulation. Pain begins usually</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around umbilicus in small bowel obstruction.</a:t>
            </a:r>
          </a:p>
          <a:p>
            <a:pPr marL="0" indent="0">
              <a:buNone/>
            </a:pPr>
            <a:r>
              <a:rPr lang="en-US">
                <a:solidFill>
                  <a:schemeClr val="tx1"/>
                </a:solidFill>
                <a:latin typeface="Arial" panose="020B0604020202020204" pitchFamily="34" charset="0"/>
                <a:cs typeface="Arial" panose="020B0604020202020204" pitchFamily="34" charset="0"/>
              </a:rPr>
              <a:t>– In small bowel obstruction, it is crampy, recurrent</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paroxysms occurring as short crescendo/decrescendo episodes (of 30 seconds).</a:t>
            </a:r>
          </a:p>
          <a:p>
            <a:pPr marL="0" indent="0">
              <a:buNone/>
            </a:pPr>
            <a:r>
              <a:rPr lang="en-US">
                <a:solidFill>
                  <a:schemeClr val="tx1"/>
                </a:solidFill>
                <a:latin typeface="Arial" panose="020B0604020202020204" pitchFamily="34" charset="0"/>
                <a:cs typeface="Arial" panose="020B0604020202020204" pitchFamily="34" charset="0"/>
              </a:rPr>
              <a:t>– In large bowel obstruction, it is of longer episodes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of minutes. (In paralytic/adynamic ileus, pain is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diffuse and mild).</a:t>
            </a:r>
            <a:endParaRPr lang="en-GB">
              <a:solidFill>
                <a:schemeClr val="tx1"/>
              </a:solidFill>
              <a:latin typeface="Arial" panose="020B0604020202020204" pitchFamily="34" charset="0"/>
              <a:cs typeface="Arial" panose="020B0604020202020204" pitchFamily="34" charset="0"/>
            </a:endParaRPr>
          </a:p>
          <a:p>
            <a:pPr marL="0" indent="0">
              <a:buNone/>
            </a:pPr>
            <a:r>
              <a:rPr lang="en-US" b="1">
                <a:solidFill>
                  <a:schemeClr val="tx1"/>
                </a:solidFill>
                <a:latin typeface="Arial" panose="020B0604020202020204" pitchFamily="34" charset="0"/>
                <a:cs typeface="Arial" panose="020B0604020202020204" pitchFamily="34" charset="0"/>
              </a:rPr>
              <a:t>Vomiting:</a:t>
            </a:r>
          </a:p>
          <a:p>
            <a:pPr marL="0" indent="0">
              <a:buNone/>
            </a:pPr>
            <a:r>
              <a:rPr lang="en-US">
                <a:solidFill>
                  <a:schemeClr val="tx1"/>
                </a:solidFill>
                <a:latin typeface="Arial" panose="020B0604020202020204" pitchFamily="34" charset="0"/>
                <a:cs typeface="Arial" panose="020B0604020202020204" pitchFamily="34" charset="0"/>
              </a:rPr>
              <a:t>– In </a:t>
            </a:r>
            <a:r>
              <a:rPr lang="en-US" b="1">
                <a:solidFill>
                  <a:schemeClr val="tx1"/>
                </a:solidFill>
                <a:latin typeface="Arial" panose="020B0604020202020204" pitchFamily="34" charset="0"/>
                <a:cs typeface="Arial" panose="020B0604020202020204" pitchFamily="34" charset="0"/>
              </a:rPr>
              <a:t>jejunal</a:t>
            </a:r>
            <a:r>
              <a:rPr lang="en-US">
                <a:solidFill>
                  <a:schemeClr val="tx1"/>
                </a:solidFill>
                <a:latin typeface="Arial" panose="020B0604020202020204" pitchFamily="34" charset="0"/>
                <a:cs typeface="Arial" panose="020B0604020202020204" pitchFamily="34" charset="0"/>
              </a:rPr>
              <a:t> obstruction, it is early and persistent.</a:t>
            </a:r>
          </a:p>
          <a:p>
            <a:pPr marL="0" indent="0">
              <a:buNone/>
            </a:pPr>
            <a:r>
              <a:rPr lang="en-US">
                <a:solidFill>
                  <a:schemeClr val="tx1"/>
                </a:solidFill>
                <a:latin typeface="Arial" panose="020B0604020202020204" pitchFamily="34" charset="0"/>
                <a:cs typeface="Arial" panose="020B0604020202020204" pitchFamily="34" charset="0"/>
              </a:rPr>
              <a:t>– In </a:t>
            </a:r>
            <a:r>
              <a:rPr lang="en-US" b="1">
                <a:solidFill>
                  <a:schemeClr val="tx1"/>
                </a:solidFill>
                <a:latin typeface="Arial" panose="020B0604020202020204" pitchFamily="34" charset="0"/>
                <a:cs typeface="Arial" panose="020B0604020202020204" pitchFamily="34" charset="0"/>
              </a:rPr>
              <a:t>ileal</a:t>
            </a:r>
            <a:r>
              <a:rPr lang="en-US">
                <a:solidFill>
                  <a:schemeClr val="tx1"/>
                </a:solidFill>
                <a:latin typeface="Arial" panose="020B0604020202020204" pitchFamily="34" charset="0"/>
                <a:cs typeface="Arial" panose="020B0604020202020204" pitchFamily="34" charset="0"/>
              </a:rPr>
              <a:t> obstruction, it is recurrent occurring at an</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interval; initially bilious later faeculent.</a:t>
            </a:r>
          </a:p>
          <a:p>
            <a:pPr marL="0" indent="0">
              <a:buNone/>
            </a:pPr>
            <a:r>
              <a:rPr lang="en-US">
                <a:solidFill>
                  <a:schemeClr val="tx1"/>
                </a:solidFill>
                <a:latin typeface="Arial" panose="020B0604020202020204" pitchFamily="34" charset="0"/>
                <a:cs typeface="Arial" panose="020B0604020202020204" pitchFamily="34" charset="0"/>
              </a:rPr>
              <a:t>– In</a:t>
            </a:r>
            <a:r>
              <a:rPr lang="en-US" b="1">
                <a:solidFill>
                  <a:schemeClr val="tx1"/>
                </a:solidFill>
                <a:latin typeface="Arial" panose="020B0604020202020204" pitchFamily="34" charset="0"/>
                <a:cs typeface="Arial" panose="020B0604020202020204" pitchFamily="34" charset="0"/>
              </a:rPr>
              <a:t> large bowel</a:t>
            </a:r>
            <a:r>
              <a:rPr lang="en-US">
                <a:solidFill>
                  <a:schemeClr val="tx1"/>
                </a:solidFill>
                <a:latin typeface="Arial" panose="020B0604020202020204" pitchFamily="34" charset="0"/>
                <a:cs typeface="Arial" panose="020B0604020202020204" pitchFamily="34" charset="0"/>
              </a:rPr>
              <a:t> obstruction, vomiting is a late</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feature.</a:t>
            </a:r>
          </a:p>
        </p:txBody>
      </p:sp>
    </p:spTree>
    <p:extLst>
      <p:ext uri="{BB962C8B-B14F-4D97-AF65-F5344CB8AC3E}">
        <p14:creationId xmlns:p14="http://schemas.microsoft.com/office/powerpoint/2010/main" val="212387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175D-07A7-204C-8C7C-CB92A1D941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8FC770-BC0C-0E41-9691-2DAC669F7B98}"/>
              </a:ext>
            </a:extLst>
          </p:cNvPr>
          <p:cNvSpPr>
            <a:spLocks noGrp="1"/>
          </p:cNvSpPr>
          <p:nvPr>
            <p:ph idx="1"/>
          </p:nvPr>
        </p:nvSpPr>
        <p:spPr/>
        <p:txBody>
          <a:bodyPr anchor="t">
            <a:normAutofit lnSpcReduction="10000"/>
          </a:bodyPr>
          <a:lstStyle/>
          <a:p>
            <a:pPr marL="0" indent="0">
              <a:buNone/>
            </a:pPr>
            <a:r>
              <a:rPr lang="en-US" b="1">
                <a:solidFill>
                  <a:schemeClr val="tx1"/>
                </a:solidFill>
                <a:latin typeface="Arial" panose="020B0604020202020204" pitchFamily="34" charset="0"/>
                <a:cs typeface="Arial" panose="020B0604020202020204" pitchFamily="34" charset="0"/>
              </a:rPr>
              <a:t>Distension</a:t>
            </a:r>
            <a:r>
              <a:rPr lang="en-US">
                <a:solidFill>
                  <a:schemeClr val="tx1"/>
                </a:solidFill>
                <a:latin typeface="Arial" panose="020B0604020202020204" pitchFamily="34" charset="0"/>
                <a:cs typeface="Arial" panose="020B0604020202020204" pitchFamily="34" charset="0"/>
              </a:rPr>
              <a:t>:</a:t>
            </a:r>
          </a:p>
          <a:p>
            <a:pPr marL="0" indent="0">
              <a:buNone/>
            </a:pPr>
            <a:r>
              <a:rPr lang="en-US">
                <a:solidFill>
                  <a:schemeClr val="tx1"/>
                </a:solidFill>
                <a:latin typeface="Arial" panose="020B0604020202020204" pitchFamily="34" charset="0"/>
                <a:cs typeface="Arial" panose="020B0604020202020204" pitchFamily="34" charset="0"/>
              </a:rPr>
              <a:t>– It is absent or minimal in case of jejunal obstruc-</a:t>
            </a:r>
          </a:p>
          <a:p>
            <a:pPr marL="0" indent="0">
              <a:buNone/>
            </a:pPr>
            <a:r>
              <a:rPr lang="en-US">
                <a:solidFill>
                  <a:schemeClr val="tx1"/>
                </a:solidFill>
                <a:latin typeface="Arial" panose="020B0604020202020204" pitchFamily="34" charset="0"/>
                <a:cs typeface="Arial" panose="020B0604020202020204" pitchFamily="34" charset="0"/>
              </a:rPr>
              <a:t>tion</a:t>
            </a:r>
          </a:p>
          <a:p>
            <a:pPr marL="0" indent="0">
              <a:buNone/>
            </a:pPr>
            <a:r>
              <a:rPr lang="en-US">
                <a:solidFill>
                  <a:schemeClr val="tx1"/>
                </a:solidFill>
                <a:latin typeface="Arial" panose="020B0604020202020204" pitchFamily="34" charset="0"/>
                <a:cs typeface="Arial" panose="020B0604020202020204" pitchFamily="34" charset="0"/>
              </a:rPr>
              <a:t>– Obvious with visible intestinal peristalsis (VIP)</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and </a:t>
            </a:r>
            <a:r>
              <a:rPr lang="en-US" b="1">
                <a:solidFill>
                  <a:schemeClr val="tx1"/>
                </a:solidFill>
                <a:latin typeface="Arial" panose="020B0604020202020204" pitchFamily="34" charset="0"/>
                <a:cs typeface="Arial" panose="020B0604020202020204" pitchFamily="34" charset="0"/>
              </a:rPr>
              <a:t>borborygmi</a:t>
            </a:r>
            <a:r>
              <a:rPr lang="en-US">
                <a:solidFill>
                  <a:schemeClr val="tx1"/>
                </a:solidFill>
                <a:latin typeface="Arial" panose="020B0604020202020204" pitchFamily="34" charset="0"/>
                <a:cs typeface="Arial" panose="020B0604020202020204" pitchFamily="34" charset="0"/>
              </a:rPr>
              <a:t> sounds in case of ileal obstruction—</a:t>
            </a:r>
            <a:r>
              <a:rPr lang="en-US" b="1">
                <a:solidFill>
                  <a:schemeClr val="tx1"/>
                </a:solidFill>
                <a:latin typeface="Arial" panose="020B0604020202020204" pitchFamily="34" charset="0"/>
                <a:cs typeface="Arial" panose="020B0604020202020204" pitchFamily="34" charset="0"/>
              </a:rPr>
              <a:t>Step ladder peristalsis.</a:t>
            </a:r>
          </a:p>
          <a:p>
            <a:pPr marL="0" indent="0">
              <a:buNone/>
            </a:pPr>
            <a:r>
              <a:rPr lang="en-US">
                <a:solidFill>
                  <a:schemeClr val="tx1"/>
                </a:solidFill>
                <a:latin typeface="Arial" panose="020B0604020202020204" pitchFamily="34" charset="0"/>
                <a:cs typeface="Arial" panose="020B0604020202020204" pitchFamily="34" charset="0"/>
              </a:rPr>
              <a:t>– It is enormous in case of large bowel obstruction.</a:t>
            </a:r>
            <a:endParaRPr lang="en-GB">
              <a:solidFill>
                <a:schemeClr val="tx1"/>
              </a:solidFill>
              <a:latin typeface="Arial" panose="020B0604020202020204" pitchFamily="34" charset="0"/>
              <a:cs typeface="Arial" panose="020B0604020202020204" pitchFamily="34" charset="0"/>
            </a:endParaRPr>
          </a:p>
          <a:p>
            <a:pPr marL="0" indent="0">
              <a:buNone/>
            </a:pPr>
            <a:r>
              <a:rPr lang="en-US" b="1">
                <a:solidFill>
                  <a:schemeClr val="tx1"/>
                </a:solidFill>
                <a:latin typeface="Arial" panose="020B0604020202020204" pitchFamily="34" charset="0"/>
                <a:cs typeface="Arial" panose="020B0604020202020204" pitchFamily="34" charset="0"/>
              </a:rPr>
              <a:t>Constipation</a:t>
            </a:r>
            <a:r>
              <a:rPr lang="en-US">
                <a:solidFill>
                  <a:schemeClr val="tx1"/>
                </a:solidFill>
                <a:latin typeface="Arial" panose="020B0604020202020204" pitchFamily="34" charset="0"/>
                <a:cs typeface="Arial" panose="020B0604020202020204" pitchFamily="34" charset="0"/>
              </a:rPr>
              <a:t>:</a:t>
            </a:r>
          </a:p>
          <a:p>
            <a:pPr marL="0" indent="0">
              <a:buNone/>
            </a:pPr>
            <a:r>
              <a:rPr lang="en-US">
                <a:solidFill>
                  <a:schemeClr val="tx1"/>
                </a:solidFill>
                <a:latin typeface="Arial" panose="020B0604020202020204" pitchFamily="34" charset="0"/>
                <a:cs typeface="Arial" panose="020B0604020202020204" pitchFamily="34" charset="0"/>
              </a:rPr>
              <a:t>– It is absolute, i.e. neither faeces nor flatus is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passed.</a:t>
            </a:r>
            <a:endParaRPr lang="en-GB">
              <a:solidFill>
                <a:schemeClr val="tx1"/>
              </a:solidFill>
              <a:latin typeface="Arial" panose="020B0604020202020204" pitchFamily="34" charset="0"/>
              <a:cs typeface="Arial" panose="020B0604020202020204" pitchFamily="34" charset="0"/>
            </a:endParaRPr>
          </a:p>
          <a:p>
            <a:pPr marL="0" indent="0">
              <a:buNone/>
            </a:pPr>
            <a:r>
              <a:rPr lang="en-US" b="1">
                <a:solidFill>
                  <a:schemeClr val="tx1"/>
                </a:solidFill>
                <a:latin typeface="Arial" panose="020B0604020202020204" pitchFamily="34" charset="0"/>
                <a:cs typeface="Arial" panose="020B0604020202020204" pitchFamily="34" charset="0"/>
              </a:rPr>
              <a:t>Dehydration</a:t>
            </a:r>
            <a:r>
              <a:rPr lang="en-US">
                <a:solidFill>
                  <a:schemeClr val="tx1"/>
                </a:solidFill>
                <a:latin typeface="Arial" panose="020B0604020202020204" pitchFamily="34" charset="0"/>
                <a:cs typeface="Arial" panose="020B0604020202020204" pitchFamily="34" charset="0"/>
              </a:rPr>
              <a:t>:</a:t>
            </a:r>
          </a:p>
          <a:p>
            <a:pPr marL="0" indent="0">
              <a:buNone/>
            </a:pPr>
            <a:r>
              <a:rPr lang="en-US">
                <a:solidFill>
                  <a:schemeClr val="tx1"/>
                </a:solidFill>
                <a:latin typeface="Arial" panose="020B0604020202020204" pitchFamily="34" charset="0"/>
                <a:cs typeface="Arial" panose="020B0604020202020204" pitchFamily="34" charset="0"/>
              </a:rPr>
              <a:t>– Leads to oliguria → renal failure.</a:t>
            </a:r>
          </a:p>
          <a:p>
            <a:pPr marL="0" indent="0">
              <a:buNone/>
            </a:pPr>
            <a:r>
              <a:rPr lang="en-US" b="1">
                <a:solidFill>
                  <a:schemeClr val="tx1"/>
                </a:solidFill>
                <a:latin typeface="Arial" panose="020B0604020202020204" pitchFamily="34" charset="0"/>
                <a:cs typeface="Arial" panose="020B0604020202020204" pitchFamily="34" charset="0"/>
              </a:rPr>
              <a:t>Features of toxaemia and septicaemia:</a:t>
            </a:r>
          </a:p>
          <a:p>
            <a:pPr marL="0" indent="0">
              <a:buNone/>
            </a:pPr>
            <a:r>
              <a:rPr lang="en-US">
                <a:solidFill>
                  <a:schemeClr val="tx1"/>
                </a:solidFill>
                <a:latin typeface="Arial" panose="020B0604020202020204" pitchFamily="34" charset="0"/>
                <a:cs typeface="Arial" panose="020B0604020202020204" pitchFamily="34" charset="0"/>
              </a:rPr>
              <a:t>– Tachycardia, tachypnoea, fever, sunken eyes, cold</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periphery.</a:t>
            </a:r>
          </a:p>
        </p:txBody>
      </p:sp>
    </p:spTree>
    <p:extLst>
      <p:ext uri="{BB962C8B-B14F-4D97-AF65-F5344CB8AC3E}">
        <p14:creationId xmlns:p14="http://schemas.microsoft.com/office/powerpoint/2010/main" val="3775083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8109-F34E-8442-A988-BFC740F8EC0C}"/>
              </a:ext>
            </a:extLst>
          </p:cNvPr>
          <p:cNvSpPr>
            <a:spLocks noGrp="1"/>
          </p:cNvSpPr>
          <p:nvPr>
            <p:ph type="title"/>
          </p:nvPr>
        </p:nvSpPr>
        <p:spPr>
          <a:xfrm>
            <a:off x="252918" y="1123837"/>
            <a:ext cx="3140363" cy="2162288"/>
          </a:xfrm>
        </p:spPr>
        <p:txBody>
          <a:bodyPr/>
          <a:lstStyle/>
          <a:p>
            <a:r>
              <a:rPr lang="en-IN" b="1">
                <a:effectLst/>
              </a:rPr>
              <a:t>PHYSICAL EXAMINATION</a:t>
            </a:r>
            <a:endParaRPr lang="en-US"/>
          </a:p>
        </p:txBody>
      </p:sp>
      <p:sp>
        <p:nvSpPr>
          <p:cNvPr id="3" name="Content Placeholder 2">
            <a:extLst>
              <a:ext uri="{FF2B5EF4-FFF2-40B4-BE49-F238E27FC236}">
                <a16:creationId xmlns:a16="http://schemas.microsoft.com/office/drawing/2014/main" id="{06416BA4-03C0-8D4E-AABB-38BF8D99B587}"/>
              </a:ext>
            </a:extLst>
          </p:cNvPr>
          <p:cNvSpPr>
            <a:spLocks noGrp="1"/>
          </p:cNvSpPr>
          <p:nvPr>
            <p:ph idx="1"/>
          </p:nvPr>
        </p:nvSpPr>
        <p:spPr/>
        <p:txBody>
          <a:bodyPr anchor="t">
            <a:normAutofit/>
          </a:bodyPr>
          <a:lstStyle/>
          <a:p>
            <a:r>
              <a:rPr lang="en-IN" sz="2400">
                <a:solidFill>
                  <a:schemeClr val="tx1"/>
                </a:solidFill>
                <a:effectLst/>
                <a:latin typeface="Arial" panose="020B0604020202020204" pitchFamily="34" charset="0"/>
                <a:cs typeface="Arial" panose="020B0604020202020204" pitchFamily="34" charset="0"/>
              </a:rPr>
              <a:t>A thorough examination must be done with particular attention to a few points.</a:t>
            </a:r>
            <a:br>
              <a:rPr lang="en-IN" sz="2400">
                <a:solidFill>
                  <a:schemeClr val="tx1"/>
                </a:solidFill>
                <a:latin typeface="Arial" panose="020B0604020202020204" pitchFamily="34" charset="0"/>
                <a:cs typeface="Arial" panose="020B0604020202020204" pitchFamily="34" charset="0"/>
              </a:rPr>
            </a:br>
            <a:endParaRPr lang="en-GB" sz="2400">
              <a:solidFill>
                <a:schemeClr val="tx1"/>
              </a:solidFill>
              <a:latin typeface="Arial" panose="020B0604020202020204" pitchFamily="34" charset="0"/>
              <a:cs typeface="Arial" panose="020B0604020202020204" pitchFamily="34" charset="0"/>
            </a:endParaRPr>
          </a:p>
          <a:p>
            <a:r>
              <a:rPr lang="en-IN" sz="2400" b="1">
                <a:solidFill>
                  <a:schemeClr val="tx1"/>
                </a:solidFill>
                <a:effectLst/>
                <a:latin typeface="Arial" panose="020B0604020202020204" pitchFamily="34" charset="0"/>
                <a:cs typeface="Arial" panose="020B0604020202020204" pitchFamily="34" charset="0"/>
              </a:rPr>
              <a:t>Tachycardia and hypotension indicate severe dehydration </a:t>
            </a:r>
            <a:r>
              <a:rPr lang="en-IN" sz="2400">
                <a:solidFill>
                  <a:schemeClr val="tx1"/>
                </a:solidFill>
                <a:effectLst/>
                <a:latin typeface="Arial" panose="020B0604020202020204" pitchFamily="34" charset="0"/>
                <a:cs typeface="Arial" panose="020B0604020202020204" pitchFamily="34" charset="0"/>
              </a:rPr>
              <a:t>and/or peritonitis. The degree of dehydration is estimated by examination of the skin turgor and moisture of the mucous membrane. </a:t>
            </a:r>
            <a:r>
              <a:rPr lang="en-IN" sz="2400" b="1">
                <a:solidFill>
                  <a:schemeClr val="tx1"/>
                </a:solidFill>
                <a:effectLst/>
                <a:latin typeface="Arial" panose="020B0604020202020204" pitchFamily="34" charset="0"/>
                <a:cs typeface="Arial" panose="020B0604020202020204" pitchFamily="34" charset="0"/>
              </a:rPr>
              <a:t>Fever</a:t>
            </a:r>
            <a:r>
              <a:rPr lang="en-IN" sz="2400">
                <a:solidFill>
                  <a:schemeClr val="tx1"/>
                </a:solidFill>
                <a:effectLst/>
                <a:latin typeface="Arial" panose="020B0604020202020204" pitchFamily="34" charset="0"/>
                <a:cs typeface="Arial" panose="020B0604020202020204" pitchFamily="34" charset="0"/>
              </a:rPr>
              <a:t> suggests </a:t>
            </a:r>
            <a:r>
              <a:rPr lang="en-IN" sz="2400" b="1">
                <a:solidFill>
                  <a:schemeClr val="tx1"/>
                </a:solidFill>
                <a:effectLst/>
                <a:latin typeface="Arial" panose="020B0604020202020204" pitchFamily="34" charset="0"/>
                <a:cs typeface="Arial" panose="020B0604020202020204" pitchFamily="34" charset="0"/>
              </a:rPr>
              <a:t>strangulation</a:t>
            </a:r>
            <a:r>
              <a:rPr lang="en-IN" sz="2400">
                <a:solidFill>
                  <a:schemeClr val="tx1"/>
                </a:solidFill>
                <a:effectLst/>
                <a:latin typeface="Arial" panose="020B0604020202020204" pitchFamily="34" charset="0"/>
                <a:cs typeface="Arial" panose="020B0604020202020204" pitchFamily="34" charset="0"/>
              </a:rPr>
              <a:t>. It must be remembered that simple mechanical obstruction within first 24 hours yield surprisingly few abdominal signs. In strangulated obstruction patient appears very ill during this early period</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97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10EB-F1C7-8947-9C0C-D77F9DE471E4}"/>
              </a:ext>
            </a:extLst>
          </p:cNvPr>
          <p:cNvSpPr>
            <a:spLocks noGrp="1"/>
          </p:cNvSpPr>
          <p:nvPr>
            <p:ph type="title"/>
          </p:nvPr>
        </p:nvSpPr>
        <p:spPr/>
        <p:txBody>
          <a:bodyPr/>
          <a:lstStyle/>
          <a:p>
            <a:r>
              <a:rPr lang="en-IN" b="1">
                <a:effectLst/>
              </a:rPr>
              <a:t>Inspection</a:t>
            </a:r>
            <a:endParaRPr lang="en-US"/>
          </a:p>
        </p:txBody>
      </p:sp>
      <p:sp>
        <p:nvSpPr>
          <p:cNvPr id="3" name="Content Placeholder 2">
            <a:extLst>
              <a:ext uri="{FF2B5EF4-FFF2-40B4-BE49-F238E27FC236}">
                <a16:creationId xmlns:a16="http://schemas.microsoft.com/office/drawing/2014/main" id="{7E573DA5-71B6-1B4B-87D0-0A3EAF6757D6}"/>
              </a:ext>
            </a:extLst>
          </p:cNvPr>
          <p:cNvSpPr>
            <a:spLocks noGrp="1"/>
          </p:cNvSpPr>
          <p:nvPr>
            <p:ph idx="1"/>
          </p:nvPr>
        </p:nvSpPr>
        <p:spPr>
          <a:xfrm>
            <a:off x="3869268" y="864107"/>
            <a:ext cx="7315200" cy="5726001"/>
          </a:xfrm>
        </p:spPr>
        <p:txBody>
          <a:bodyPr anchor="t">
            <a:noAutofit/>
          </a:bodyPr>
          <a:lstStyle/>
          <a:p>
            <a:r>
              <a:rPr lang="en-IN" sz="2400">
                <a:solidFill>
                  <a:schemeClr val="tx1"/>
                </a:solidFill>
                <a:effectLst/>
                <a:latin typeface="Arial" panose="020B0604020202020204" pitchFamily="34" charset="0"/>
                <a:cs typeface="Arial" panose="020B0604020202020204" pitchFamily="34" charset="0"/>
              </a:rPr>
              <a:t>In early stage visible peristalsis may be the only sign present particularly in these individuals with long standing obstruction. </a:t>
            </a:r>
            <a:endParaRPr lang="en-GB" sz="2400">
              <a:solidFill>
                <a:schemeClr val="tx1"/>
              </a:solidFill>
              <a:effectLst/>
              <a:latin typeface="Arial" panose="020B0604020202020204" pitchFamily="34" charset="0"/>
              <a:cs typeface="Arial" panose="020B0604020202020204" pitchFamily="34" charset="0"/>
            </a:endParaRPr>
          </a:p>
          <a:p>
            <a:r>
              <a:rPr lang="en-IN" sz="2400">
                <a:solidFill>
                  <a:schemeClr val="tx1"/>
                </a:solidFill>
                <a:effectLst/>
                <a:latin typeface="Arial" panose="020B0604020202020204" pitchFamily="34" charset="0"/>
                <a:cs typeface="Arial" panose="020B0604020202020204" pitchFamily="34" charset="0"/>
              </a:rPr>
              <a:t>One must look for surgical scars, indicative of previous surgery (which indicates adhesion or cancer). </a:t>
            </a:r>
            <a:endParaRPr lang="en-GB" sz="2400">
              <a:solidFill>
                <a:schemeClr val="tx1"/>
              </a:solidFill>
              <a:effectLst/>
              <a:latin typeface="Arial" panose="020B0604020202020204" pitchFamily="34" charset="0"/>
              <a:cs typeface="Arial" panose="020B0604020202020204" pitchFamily="34" charset="0"/>
            </a:endParaRPr>
          </a:p>
          <a:p>
            <a:r>
              <a:rPr lang="en-IN" sz="2400" b="1">
                <a:solidFill>
                  <a:schemeClr val="tx1"/>
                </a:solidFill>
                <a:effectLst/>
                <a:latin typeface="Arial" panose="020B0604020202020204" pitchFamily="34" charset="0"/>
                <a:cs typeface="Arial" panose="020B0604020202020204" pitchFamily="34" charset="0"/>
              </a:rPr>
              <a:t>Abdominal distension</a:t>
            </a:r>
            <a:r>
              <a:rPr lang="en-IN" sz="2400">
                <a:solidFill>
                  <a:schemeClr val="tx1"/>
                </a:solidFill>
                <a:effectLst/>
                <a:latin typeface="Arial" panose="020B0604020202020204" pitchFamily="34" charset="0"/>
                <a:cs typeface="Arial" panose="020B0604020202020204" pitchFamily="34" charset="0"/>
              </a:rPr>
              <a:t> is a late sign of intestinal obstruction. But one must exclude distension due to ascites. </a:t>
            </a:r>
            <a:endParaRPr lang="en-GB" sz="2400">
              <a:solidFill>
                <a:schemeClr val="tx1"/>
              </a:solidFill>
              <a:effectLst/>
              <a:latin typeface="Arial" panose="020B0604020202020204" pitchFamily="34" charset="0"/>
              <a:cs typeface="Arial" panose="020B0604020202020204" pitchFamily="34" charset="0"/>
            </a:endParaRPr>
          </a:p>
          <a:p>
            <a:r>
              <a:rPr lang="en-IN" sz="2400">
                <a:solidFill>
                  <a:schemeClr val="tx1"/>
                </a:solidFill>
                <a:effectLst/>
                <a:latin typeface="Arial" panose="020B0604020202020204" pitchFamily="34" charset="0"/>
                <a:cs typeface="Arial" panose="020B0604020202020204" pitchFamily="34" charset="0"/>
              </a:rPr>
              <a:t>In the latter case there will be fluid thrill, shifting dullness and fullness in the flanks. </a:t>
            </a:r>
            <a:endParaRPr lang="en-GB" sz="2400">
              <a:solidFill>
                <a:schemeClr val="tx1"/>
              </a:solidFill>
              <a:effectLst/>
              <a:latin typeface="Arial" panose="020B0604020202020204" pitchFamily="34" charset="0"/>
              <a:cs typeface="Arial" panose="020B0604020202020204" pitchFamily="34" charset="0"/>
            </a:endParaRPr>
          </a:p>
          <a:p>
            <a:r>
              <a:rPr lang="en-IN" sz="2400" b="1">
                <a:solidFill>
                  <a:schemeClr val="tx1"/>
                </a:solidFill>
                <a:effectLst/>
                <a:latin typeface="Arial" panose="020B0604020202020204" pitchFamily="34" charset="0"/>
                <a:cs typeface="Arial" panose="020B0604020202020204" pitchFamily="34" charset="0"/>
              </a:rPr>
              <a:t>All hernial orifices must be inspected.</a:t>
            </a:r>
            <a:r>
              <a:rPr lang="en-IN" sz="2400">
                <a:solidFill>
                  <a:schemeClr val="tx1"/>
                </a:solidFill>
                <a:effectLst/>
                <a:latin typeface="Arial" panose="020B0604020202020204" pitchFamily="34" charset="0"/>
                <a:cs typeface="Arial" panose="020B0604020202020204" pitchFamily="34" charset="0"/>
              </a:rPr>
              <a:t> This will diagnose many obscure hernias (even strangulated) to be the cause of intestinal obstruction.</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173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F8DC-A6C1-6543-B2C2-4FEA9CFA4367}"/>
              </a:ext>
            </a:extLst>
          </p:cNvPr>
          <p:cNvSpPr>
            <a:spLocks noGrp="1"/>
          </p:cNvSpPr>
          <p:nvPr>
            <p:ph type="title"/>
          </p:nvPr>
        </p:nvSpPr>
        <p:spPr>
          <a:xfrm>
            <a:off x="252919" y="1123837"/>
            <a:ext cx="2947482" cy="3001679"/>
          </a:xfrm>
        </p:spPr>
        <p:txBody>
          <a:bodyPr/>
          <a:lstStyle/>
          <a:p>
            <a:r>
              <a:rPr lang="en-IN" b="1">
                <a:effectLst/>
              </a:rPr>
              <a:t>Palpation</a:t>
            </a:r>
            <a:r>
              <a:rPr lang="en-GB" b="1">
                <a:effectLst/>
              </a:rPr>
              <a:t> &amp; </a:t>
            </a:r>
            <a:r>
              <a:rPr lang="en-IN" b="1">
                <a:effectLst/>
              </a:rPr>
              <a:t>Percussion</a:t>
            </a:r>
            <a:endParaRPr lang="en-US"/>
          </a:p>
        </p:txBody>
      </p:sp>
      <p:sp>
        <p:nvSpPr>
          <p:cNvPr id="3" name="Content Placeholder 2">
            <a:extLst>
              <a:ext uri="{FF2B5EF4-FFF2-40B4-BE49-F238E27FC236}">
                <a16:creationId xmlns:a16="http://schemas.microsoft.com/office/drawing/2014/main" id="{25C13568-33BF-284F-A48C-8805E0379374}"/>
              </a:ext>
            </a:extLst>
          </p:cNvPr>
          <p:cNvSpPr>
            <a:spLocks noGrp="1"/>
          </p:cNvSpPr>
          <p:nvPr>
            <p:ph idx="1"/>
          </p:nvPr>
        </p:nvSpPr>
        <p:spPr>
          <a:xfrm>
            <a:off x="3690673" y="428625"/>
            <a:ext cx="7775045" cy="6090047"/>
          </a:xfrm>
        </p:spPr>
        <p:txBody>
          <a:bodyPr anchor="t">
            <a:noAutofit/>
          </a:bodyPr>
          <a:lstStyle/>
          <a:p>
            <a:r>
              <a:rPr lang="en-IN" sz="2400">
                <a:solidFill>
                  <a:schemeClr val="tx1"/>
                </a:solidFill>
                <a:effectLst/>
                <a:latin typeface="Arial" panose="020B0604020202020204" pitchFamily="34" charset="0"/>
                <a:cs typeface="Arial" panose="020B0604020202020204" pitchFamily="34" charset="0"/>
              </a:rPr>
              <a:t>During colic there may be muscle guarding. </a:t>
            </a:r>
            <a:endParaRPr lang="en-GB" sz="2400">
              <a:solidFill>
                <a:schemeClr val="tx1"/>
              </a:solidFill>
              <a:effectLst/>
              <a:latin typeface="Arial" panose="020B0604020202020204" pitchFamily="34" charset="0"/>
              <a:cs typeface="Arial" panose="020B0604020202020204" pitchFamily="34" charset="0"/>
            </a:endParaRPr>
          </a:p>
          <a:p>
            <a:r>
              <a:rPr lang="en-IN" sz="2400">
                <a:solidFill>
                  <a:schemeClr val="tx1"/>
                </a:solidFill>
                <a:effectLst/>
                <a:latin typeface="Arial" panose="020B0604020202020204" pitchFamily="34" charset="0"/>
                <a:cs typeface="Arial" panose="020B0604020202020204" pitchFamily="34" charset="0"/>
              </a:rPr>
              <a:t>Slight tenderness may be present between attacks of pain. </a:t>
            </a:r>
            <a:endParaRPr lang="en-GB" sz="2400">
              <a:solidFill>
                <a:schemeClr val="tx1"/>
              </a:solidFill>
              <a:effectLst/>
              <a:latin typeface="Arial" panose="020B0604020202020204" pitchFamily="34" charset="0"/>
              <a:cs typeface="Arial" panose="020B0604020202020204" pitchFamily="34" charset="0"/>
            </a:endParaRPr>
          </a:p>
          <a:p>
            <a:r>
              <a:rPr lang="en-IN" sz="2400" b="1">
                <a:solidFill>
                  <a:schemeClr val="tx1"/>
                </a:solidFill>
                <a:effectLst/>
                <a:latin typeface="Arial" panose="020B0604020202020204" pitchFamily="34" charset="0"/>
                <a:cs typeface="Arial" panose="020B0604020202020204" pitchFamily="34" charset="0"/>
              </a:rPr>
              <a:t>Tenderness and rigidity </a:t>
            </a:r>
            <a:r>
              <a:rPr lang="en-IN" sz="2400">
                <a:solidFill>
                  <a:schemeClr val="tx1"/>
                </a:solidFill>
                <a:effectLst/>
                <a:latin typeface="Arial" panose="020B0604020202020204" pitchFamily="34" charset="0"/>
                <a:cs typeface="Arial" panose="020B0604020202020204" pitchFamily="34" charset="0"/>
              </a:rPr>
              <a:t>at the site of obstruction usually indicate strangulation. </a:t>
            </a:r>
            <a:endParaRPr lang="en-GB" sz="2400">
              <a:solidFill>
                <a:schemeClr val="tx1"/>
              </a:solidFill>
              <a:effectLst/>
              <a:latin typeface="Arial" panose="020B0604020202020204" pitchFamily="34" charset="0"/>
              <a:cs typeface="Arial" panose="020B0604020202020204" pitchFamily="34" charset="0"/>
            </a:endParaRPr>
          </a:p>
          <a:p>
            <a:r>
              <a:rPr lang="en-IN" sz="2400" b="1">
                <a:solidFill>
                  <a:schemeClr val="tx1"/>
                </a:solidFill>
                <a:effectLst/>
                <a:latin typeface="Arial" panose="020B0604020202020204" pitchFamily="34" charset="0"/>
                <a:cs typeface="Arial" panose="020B0604020202020204" pitchFamily="34" charset="0"/>
              </a:rPr>
              <a:t>Rebound tenderness</a:t>
            </a:r>
            <a:r>
              <a:rPr lang="en-IN" sz="2400">
                <a:solidFill>
                  <a:schemeClr val="tx1"/>
                </a:solidFill>
                <a:effectLst/>
                <a:latin typeface="Arial" panose="020B0604020202020204" pitchFamily="34" charset="0"/>
                <a:cs typeface="Arial" panose="020B0604020202020204" pitchFamily="34" charset="0"/>
              </a:rPr>
              <a:t> (Blumberg’s sign).suggests peritonitis and likelihood of strangulation. </a:t>
            </a:r>
            <a:endParaRPr lang="en-GB" sz="2400">
              <a:solidFill>
                <a:schemeClr val="tx1"/>
              </a:solidFill>
              <a:effectLst/>
              <a:latin typeface="Arial" panose="020B0604020202020204" pitchFamily="34" charset="0"/>
              <a:cs typeface="Arial" panose="020B0604020202020204" pitchFamily="34" charset="0"/>
            </a:endParaRPr>
          </a:p>
          <a:p>
            <a:r>
              <a:rPr lang="en-IN" sz="2400">
                <a:solidFill>
                  <a:schemeClr val="tx1"/>
                </a:solidFill>
                <a:effectLst/>
                <a:latin typeface="Arial" panose="020B0604020202020204" pitchFamily="34" charset="0"/>
                <a:cs typeface="Arial" panose="020B0604020202020204" pitchFamily="34" charset="0"/>
              </a:rPr>
              <a:t>Abdomen should be thoroughly palpated to exclude presence of mass (lump) which may be present in intussusception, neoplasms and abscesses Again all the hernial orifices should be palpated to exclude presence of hernia (impulse on coughing should be tried)</a:t>
            </a:r>
            <a:br>
              <a:rPr lang="en-IN" sz="2400">
                <a:solidFill>
                  <a:schemeClr val="tx1"/>
                </a:solidFill>
                <a:latin typeface="Arial" panose="020B0604020202020204" pitchFamily="34" charset="0"/>
                <a:cs typeface="Arial" panose="020B0604020202020204" pitchFamily="34" charset="0"/>
              </a:rPr>
            </a:br>
            <a:endParaRPr lang="en-GB" sz="2400">
              <a:solidFill>
                <a:schemeClr val="tx1"/>
              </a:solidFill>
              <a:latin typeface="Arial" panose="020B0604020202020204" pitchFamily="34" charset="0"/>
              <a:cs typeface="Arial" panose="020B0604020202020204" pitchFamily="34" charset="0"/>
            </a:endParaRPr>
          </a:p>
          <a:p>
            <a:r>
              <a:rPr lang="en-IN" sz="2400" b="1">
                <a:solidFill>
                  <a:schemeClr val="tx1"/>
                </a:solidFill>
                <a:effectLst/>
                <a:latin typeface="Arial" panose="020B0604020202020204" pitchFamily="34" charset="0"/>
                <a:cs typeface="Arial" panose="020B0604020202020204" pitchFamily="34" charset="0"/>
              </a:rPr>
              <a:t>Percussion</a:t>
            </a:r>
            <a:r>
              <a:rPr lang="en-IN" sz="2400">
                <a:solidFill>
                  <a:schemeClr val="tx1"/>
                </a:solidFill>
                <a:effectLst/>
                <a:latin typeface="Arial" panose="020B0604020202020204" pitchFamily="34" charset="0"/>
                <a:cs typeface="Arial" panose="020B0604020202020204" pitchFamily="34" charset="0"/>
              </a:rPr>
              <a:t>Tenderness on light percussion suggests strangulation.</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124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179E-EC97-0649-98E3-ED8A8FF1BD90}"/>
              </a:ext>
            </a:extLst>
          </p:cNvPr>
          <p:cNvSpPr>
            <a:spLocks noGrp="1"/>
          </p:cNvSpPr>
          <p:nvPr>
            <p:ph type="title"/>
          </p:nvPr>
        </p:nvSpPr>
        <p:spPr/>
        <p:txBody>
          <a:bodyPr/>
          <a:lstStyle/>
          <a:p>
            <a:r>
              <a:rPr lang="en-IN" b="1">
                <a:effectLst/>
              </a:rPr>
              <a:t>Auscultation</a:t>
            </a:r>
            <a:endParaRPr lang="en-US"/>
          </a:p>
        </p:txBody>
      </p:sp>
      <p:sp>
        <p:nvSpPr>
          <p:cNvPr id="3" name="Content Placeholder 2">
            <a:extLst>
              <a:ext uri="{FF2B5EF4-FFF2-40B4-BE49-F238E27FC236}">
                <a16:creationId xmlns:a16="http://schemas.microsoft.com/office/drawing/2014/main" id="{F91ED46E-6968-6D4A-82CD-AB3C965D1C73}"/>
              </a:ext>
            </a:extLst>
          </p:cNvPr>
          <p:cNvSpPr>
            <a:spLocks noGrp="1"/>
          </p:cNvSpPr>
          <p:nvPr>
            <p:ph idx="1"/>
          </p:nvPr>
        </p:nvSpPr>
        <p:spPr>
          <a:xfrm>
            <a:off x="3429000" y="588430"/>
            <a:ext cx="8510081" cy="5681139"/>
          </a:xfrm>
        </p:spPr>
        <p:txBody>
          <a:bodyPr>
            <a:noAutofit/>
          </a:bodyPr>
          <a:lstStyle/>
          <a:p>
            <a:r>
              <a:rPr lang="en-IN">
                <a:solidFill>
                  <a:schemeClr val="tx1"/>
                </a:solidFill>
                <a:effectLst/>
                <a:latin typeface="Arial" panose="020B0604020202020204" pitchFamily="34" charset="0"/>
                <a:cs typeface="Arial" panose="020B0604020202020204" pitchFamily="34" charset="0"/>
              </a:rPr>
              <a:t>It is of great value. In simple mechanical obstruction — during attacks of colic the bowel</a:t>
            </a:r>
            <a:r>
              <a:rPr lang="en-IN" b="1">
                <a:solidFill>
                  <a:schemeClr val="tx1"/>
                </a:solidFill>
                <a:effectLst/>
                <a:latin typeface="Arial" panose="020B0604020202020204" pitchFamily="34" charset="0"/>
                <a:cs typeface="Arial" panose="020B0604020202020204" pitchFamily="34" charset="0"/>
              </a:rPr>
              <a:t> sounds become loud, high-pitched and metallic.</a:t>
            </a:r>
            <a:r>
              <a:rPr lang="en-IN">
                <a:solidFill>
                  <a:schemeClr val="tx1"/>
                </a:solidFill>
                <a:effectLst/>
                <a:latin typeface="Arial" panose="020B0604020202020204" pitchFamily="34" charset="0"/>
                <a:cs typeface="Arial" panose="020B0604020202020204" pitchFamily="34" charset="0"/>
              </a:rPr>
              <a:t> </a:t>
            </a:r>
            <a:endParaRPr lang="en-GB">
              <a:solidFill>
                <a:schemeClr val="tx1"/>
              </a:solidFill>
              <a:effectLst/>
              <a:latin typeface="Arial" panose="020B0604020202020204" pitchFamily="34" charset="0"/>
              <a:cs typeface="Arial" panose="020B0604020202020204" pitchFamily="34" charset="0"/>
            </a:endParaRPr>
          </a:p>
          <a:p>
            <a:r>
              <a:rPr lang="en-IN">
                <a:solidFill>
                  <a:schemeClr val="tx1"/>
                </a:solidFill>
                <a:effectLst/>
                <a:latin typeface="Arial" panose="020B0604020202020204" pitchFamily="34" charset="0"/>
                <a:cs typeface="Arial" panose="020B0604020202020204" pitchFamily="34" charset="0"/>
              </a:rPr>
              <a:t>In paralytic ileus occasional isolated bowel sound may be heard. In presence of strangulation, bowel sound is completely absent at that region.</a:t>
            </a:r>
            <a:br>
              <a:rPr lang="en-IN">
                <a:solidFill>
                  <a:schemeClr val="tx1"/>
                </a:solidFill>
                <a:latin typeface="Arial" panose="020B0604020202020204" pitchFamily="34" charset="0"/>
                <a:cs typeface="Arial" panose="020B0604020202020204" pitchFamily="34" charset="0"/>
              </a:rPr>
            </a:br>
            <a:endParaRPr lang="en-GB">
              <a:solidFill>
                <a:schemeClr val="tx1"/>
              </a:solidFill>
              <a:latin typeface="Arial" panose="020B0604020202020204" pitchFamily="34" charset="0"/>
              <a:cs typeface="Arial" panose="020B0604020202020204" pitchFamily="34" charset="0"/>
            </a:endParaRPr>
          </a:p>
          <a:p>
            <a:r>
              <a:rPr lang="en-IN" b="1">
                <a:solidFill>
                  <a:schemeClr val="tx1"/>
                </a:solidFill>
                <a:effectLst/>
                <a:latin typeface="Arial" panose="020B0604020202020204" pitchFamily="34" charset="0"/>
                <a:cs typeface="Arial" panose="020B0604020202020204" pitchFamily="34" charset="0"/>
              </a:rPr>
              <a:t>Rectal Examination</a:t>
            </a:r>
            <a:r>
              <a:rPr lang="en-IN">
                <a:solidFill>
                  <a:schemeClr val="tx1"/>
                </a:solidFill>
                <a:effectLst/>
                <a:latin typeface="Arial" panose="020B0604020202020204" pitchFamily="34" charset="0"/>
                <a:cs typeface="Arial" panose="020B0604020202020204" pitchFamily="34" charset="0"/>
              </a:rPr>
              <a:t> should be performed in all cases of intestinal obstruction. Presence of mass on rectal  examination within or outside the lumen will give a clue to the diagnosis. </a:t>
            </a:r>
            <a:endParaRPr lang="en-GB">
              <a:solidFill>
                <a:schemeClr val="tx1"/>
              </a:solidFill>
              <a:effectLst/>
              <a:latin typeface="Arial" panose="020B0604020202020204" pitchFamily="34" charset="0"/>
              <a:cs typeface="Arial" panose="020B0604020202020204" pitchFamily="34" charset="0"/>
            </a:endParaRPr>
          </a:p>
          <a:p>
            <a:r>
              <a:rPr lang="en-IN">
                <a:solidFill>
                  <a:schemeClr val="tx1"/>
                </a:solidFill>
                <a:effectLst/>
                <a:latin typeface="Arial" panose="020B0604020202020204" pitchFamily="34" charset="0"/>
                <a:cs typeface="Arial" panose="020B0604020202020204" pitchFamily="34" charset="0"/>
              </a:rPr>
              <a:t>Most of rectal cancers are within the reach of the rectal examination finger. It should be noted presence or absence of faeces in the rectum. </a:t>
            </a:r>
            <a:br>
              <a:rPr lang="en-IN">
                <a:solidFill>
                  <a:schemeClr val="tx1"/>
                </a:solidFill>
                <a:latin typeface="Arial" panose="020B0604020202020204" pitchFamily="34" charset="0"/>
                <a:cs typeface="Arial" panose="020B0604020202020204" pitchFamily="34" charset="0"/>
              </a:rPr>
            </a:br>
            <a:r>
              <a:rPr lang="en-IN" b="1">
                <a:solidFill>
                  <a:schemeClr val="tx1"/>
                </a:solidFill>
                <a:effectLst/>
                <a:latin typeface="Arial" panose="020B0604020202020204" pitchFamily="34" charset="0"/>
                <a:cs typeface="Arial" panose="020B0604020202020204" pitchFamily="34" charset="0"/>
              </a:rPr>
              <a:t>Absence of faeces </a:t>
            </a:r>
            <a:r>
              <a:rPr lang="en-IN">
                <a:solidFill>
                  <a:schemeClr val="tx1"/>
                </a:solidFill>
                <a:effectLst/>
                <a:latin typeface="Arial" panose="020B0604020202020204" pitchFamily="34" charset="0"/>
                <a:cs typeface="Arial" panose="020B0604020202020204" pitchFamily="34" charset="0"/>
              </a:rPr>
              <a:t>means the </a:t>
            </a:r>
            <a:r>
              <a:rPr lang="en-IN" b="1">
                <a:solidFill>
                  <a:schemeClr val="tx1"/>
                </a:solidFill>
                <a:effectLst/>
                <a:latin typeface="Arial" panose="020B0604020202020204" pitchFamily="34" charset="0"/>
                <a:cs typeface="Arial" panose="020B0604020202020204" pitchFamily="34" charset="0"/>
              </a:rPr>
              <a:t>obstruction is higher up. </a:t>
            </a:r>
            <a:r>
              <a:rPr lang="en-IN">
                <a:solidFill>
                  <a:schemeClr val="tx1"/>
                </a:solidFill>
                <a:effectLst/>
                <a:latin typeface="Arial" panose="020B0604020202020204" pitchFamily="34" charset="0"/>
                <a:cs typeface="Arial" panose="020B0604020202020204" pitchFamily="34" charset="0"/>
              </a:rPr>
              <a:t>If present, it should be studied for presence of occult blood, which indicates mucosal lesion e.g. cancer, intussusception or infarction.</a:t>
            </a:r>
            <a:br>
              <a:rPr lang="en-IN">
                <a:solidFill>
                  <a:schemeClr val="tx1"/>
                </a:solidFill>
                <a:latin typeface="Arial" panose="020B0604020202020204" pitchFamily="34" charset="0"/>
                <a:cs typeface="Arial" panose="020B0604020202020204" pitchFamily="34" charset="0"/>
              </a:rPr>
            </a:br>
            <a:endParaRPr lang="en-GB">
              <a:solidFill>
                <a:schemeClr val="tx1"/>
              </a:solidFill>
              <a:latin typeface="Arial" panose="020B0604020202020204" pitchFamily="34" charset="0"/>
              <a:cs typeface="Arial" panose="020B0604020202020204" pitchFamily="34" charset="0"/>
            </a:endParaRPr>
          </a:p>
          <a:p>
            <a:r>
              <a:rPr lang="en-IN" b="1">
                <a:solidFill>
                  <a:schemeClr val="tx1"/>
                </a:solidFill>
                <a:effectLst/>
                <a:latin typeface="Arial" panose="020B0604020202020204" pitchFamily="34" charset="0"/>
                <a:cs typeface="Arial" panose="020B0604020202020204" pitchFamily="34" charset="0"/>
              </a:rPr>
              <a:t>Sigmoidoscopy examination</a:t>
            </a:r>
            <a:r>
              <a:rPr lang="en-IN">
                <a:solidFill>
                  <a:schemeClr val="tx1"/>
                </a:solidFill>
                <a:effectLst/>
                <a:latin typeface="Arial" panose="020B0604020202020204" pitchFamily="34" charset="0"/>
                <a:cs typeface="Arial" panose="020B0604020202020204" pitchFamily="34" charset="0"/>
              </a:rPr>
              <a:t> should be done if colonic obstruction is suspected.</a:t>
            </a:r>
            <a:br>
              <a:rPr lang="en-IN">
                <a:solidFill>
                  <a:schemeClr val="tx1"/>
                </a:solidFill>
                <a:latin typeface="Arial" panose="020B0604020202020204" pitchFamily="34" charset="0"/>
                <a:cs typeface="Arial" panose="020B0604020202020204" pitchFamily="34" charset="0"/>
              </a:rPr>
            </a:b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94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A697-BF2A-6740-A78A-80CFFAAE7217}"/>
              </a:ext>
            </a:extLst>
          </p:cNvPr>
          <p:cNvSpPr>
            <a:spLocks noGrp="1"/>
          </p:cNvSpPr>
          <p:nvPr>
            <p:ph type="title"/>
          </p:nvPr>
        </p:nvSpPr>
        <p:spPr/>
        <p:txBody>
          <a:bodyPr/>
          <a:lstStyle/>
          <a:p>
            <a:r>
              <a:rPr lang="en-US" b="1"/>
              <a:t>Temperature</a:t>
            </a:r>
          </a:p>
        </p:txBody>
      </p:sp>
      <p:sp>
        <p:nvSpPr>
          <p:cNvPr id="3" name="Content Placeholder 2">
            <a:extLst>
              <a:ext uri="{FF2B5EF4-FFF2-40B4-BE49-F238E27FC236}">
                <a16:creationId xmlns:a16="http://schemas.microsoft.com/office/drawing/2014/main" id="{84E7DE56-DD22-744F-ADC2-42D30DA74702}"/>
              </a:ext>
            </a:extLst>
          </p:cNvPr>
          <p:cNvSpPr>
            <a:spLocks noGrp="1"/>
          </p:cNvSpPr>
          <p:nvPr>
            <p:ph idx="1"/>
          </p:nvPr>
        </p:nvSpPr>
        <p:spPr/>
        <p:txBody>
          <a:bodyPr anchor="t">
            <a:normAutofit/>
          </a:bodyPr>
          <a:lstStyle/>
          <a:p>
            <a:pPr marL="0" indent="0">
              <a:buNone/>
            </a:pPr>
            <a:endParaRPr lang="en-US"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 Fever signifies inflammation in the bowel wall/</a:t>
            </a:r>
          </a:p>
          <a:p>
            <a:pPr marL="0" indent="0">
              <a:buNone/>
            </a:pPr>
            <a:r>
              <a:rPr lang="en-US" sz="2400">
                <a:solidFill>
                  <a:schemeClr val="tx1"/>
                </a:solidFill>
                <a:latin typeface="Arial" panose="020B0604020202020204" pitchFamily="34" charset="0"/>
                <a:cs typeface="Arial" panose="020B0604020202020204" pitchFamily="34" charset="0"/>
              </a:rPr>
              <a:t>ischaemia/perforation.</a:t>
            </a:r>
          </a:p>
          <a:p>
            <a:pPr marL="0" indent="0">
              <a:buNone/>
            </a:pPr>
            <a:r>
              <a:rPr lang="en-US" sz="2400">
                <a:solidFill>
                  <a:schemeClr val="tx1"/>
                </a:solidFill>
                <a:latin typeface="Arial" panose="020B0604020202020204" pitchFamily="34" charset="0"/>
                <a:cs typeface="Arial" panose="020B0604020202020204" pitchFamily="34" charset="0"/>
              </a:rPr>
              <a:t>– Hypothermia can occur when septicemia develops</a:t>
            </a:r>
          </a:p>
          <a:p>
            <a:pPr marL="0" indent="0">
              <a:buNone/>
            </a:pPr>
            <a:r>
              <a:rPr lang="en-US" sz="2400">
                <a:solidFill>
                  <a:schemeClr val="tx1"/>
                </a:solidFill>
                <a:latin typeface="Arial" panose="020B0604020202020204" pitchFamily="34" charset="0"/>
                <a:cs typeface="Arial" panose="020B0604020202020204" pitchFamily="34" charset="0"/>
              </a:rPr>
              <a:t>due to lack of pyrogenic response. It suggests poor</a:t>
            </a:r>
          </a:p>
          <a:p>
            <a:pPr marL="0" indent="0">
              <a:buNone/>
            </a:pPr>
            <a:r>
              <a:rPr lang="en-US" sz="2400">
                <a:solidFill>
                  <a:schemeClr val="tx1"/>
                </a:solidFill>
                <a:latin typeface="Arial" panose="020B0604020202020204" pitchFamily="34" charset="0"/>
                <a:cs typeface="Arial" panose="020B0604020202020204" pitchFamily="34" charset="0"/>
              </a:rPr>
              <a:t>prognosis.</a:t>
            </a:r>
          </a:p>
        </p:txBody>
      </p:sp>
    </p:spTree>
    <p:extLst>
      <p:ext uri="{BB962C8B-B14F-4D97-AF65-F5344CB8AC3E}">
        <p14:creationId xmlns:p14="http://schemas.microsoft.com/office/powerpoint/2010/main" val="293608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F77A-51BE-C34A-B2D6-AE4DED2DD77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5F82BCD-96F9-4344-99E7-08108FC16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884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D0A5-A43F-BD42-BD34-7F8EE8E45C5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C1A6647-60B8-9148-93A4-A4AB3ACE67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320826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8000-912E-8D4E-8476-8D117BF60A3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23FC25D-A9D8-6847-AF88-2DDD5A4547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09047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8D7C-3545-994B-8AB4-E87C30DA83A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64948AE-86F5-D244-8284-76A5D510AA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804364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161C-FA60-6545-8459-5AB876F78EB6}"/>
              </a:ext>
            </a:extLst>
          </p:cNvPr>
          <p:cNvSpPr>
            <a:spLocks noGrp="1"/>
          </p:cNvSpPr>
          <p:nvPr>
            <p:ph type="title"/>
          </p:nvPr>
        </p:nvSpPr>
        <p:spPr/>
        <p:txBody>
          <a:bodyPr/>
          <a:lstStyle/>
          <a:p>
            <a:r>
              <a:rPr lang="en-US" b="1"/>
              <a:t>Complications of intestinal obstruction</a:t>
            </a:r>
          </a:p>
        </p:txBody>
      </p:sp>
      <p:sp>
        <p:nvSpPr>
          <p:cNvPr id="3" name="Content Placeholder 2">
            <a:extLst>
              <a:ext uri="{FF2B5EF4-FFF2-40B4-BE49-F238E27FC236}">
                <a16:creationId xmlns:a16="http://schemas.microsoft.com/office/drawing/2014/main" id="{B06C5774-AFB1-8F41-8080-A8EE8355A4BD}"/>
              </a:ext>
            </a:extLst>
          </p:cNvPr>
          <p:cNvSpPr>
            <a:spLocks noGrp="1"/>
          </p:cNvSpPr>
          <p:nvPr>
            <p:ph idx="1"/>
          </p:nvPr>
        </p:nvSpPr>
        <p:spPr>
          <a:xfrm>
            <a:off x="3869268" y="625078"/>
            <a:ext cx="7315200" cy="5893594"/>
          </a:xfrm>
        </p:spPr>
        <p:txBody>
          <a:bodyPr anchor="t">
            <a:noAutofit/>
          </a:bodyPr>
          <a:lstStyle/>
          <a:p>
            <a:pPr marL="0" indent="0">
              <a:buNone/>
            </a:pPr>
            <a:endParaRPr lang="en-US" sz="2800">
              <a:solidFill>
                <a:schemeClr val="tx1"/>
              </a:solidFill>
              <a:latin typeface="Arial" panose="020B0604020202020204" pitchFamily="34" charset="0"/>
              <a:cs typeface="Arial" panose="020B0604020202020204" pitchFamily="34" charset="0"/>
            </a:endParaRPr>
          </a:p>
          <a:p>
            <a:pPr marL="0" indent="0">
              <a:buNone/>
            </a:pPr>
            <a:r>
              <a:rPr lang="en-US" sz="2800">
                <a:solidFill>
                  <a:schemeClr val="tx1"/>
                </a:solidFill>
                <a:latin typeface="Arial" panose="020B0604020202020204" pitchFamily="34" charset="0"/>
                <a:cs typeface="Arial" panose="020B0604020202020204" pitchFamily="34" charset="0"/>
              </a:rPr>
              <a:t> • Peritonitis</a:t>
            </a:r>
          </a:p>
          <a:p>
            <a:pPr marL="0" indent="0">
              <a:buNone/>
            </a:pPr>
            <a:r>
              <a:rPr lang="en-US" sz="2800">
                <a:solidFill>
                  <a:schemeClr val="tx1"/>
                </a:solidFill>
                <a:latin typeface="Arial" panose="020B0604020202020204" pitchFamily="34" charset="0"/>
                <a:cs typeface="Arial" panose="020B0604020202020204" pitchFamily="34" charset="0"/>
              </a:rPr>
              <a:t>• Hypovolaemic and septic shock</a:t>
            </a:r>
          </a:p>
          <a:p>
            <a:pPr marL="0" indent="0">
              <a:buNone/>
            </a:pPr>
            <a:r>
              <a:rPr lang="en-US" sz="2800">
                <a:solidFill>
                  <a:schemeClr val="tx1"/>
                </a:solidFill>
                <a:latin typeface="Arial" panose="020B0604020202020204" pitchFamily="34" charset="0"/>
                <a:cs typeface="Arial" panose="020B0604020202020204" pitchFamily="34" charset="0"/>
              </a:rPr>
              <a:t> • Renal failure</a:t>
            </a:r>
            <a:endParaRPr lang="en-GB" sz="2800">
              <a:solidFill>
                <a:schemeClr val="tx1"/>
              </a:solidFill>
              <a:latin typeface="Arial" panose="020B0604020202020204" pitchFamily="34" charset="0"/>
              <a:cs typeface="Arial" panose="020B0604020202020204" pitchFamily="34" charset="0"/>
            </a:endParaRPr>
          </a:p>
          <a:p>
            <a:pPr marL="0" indent="0">
              <a:buNone/>
            </a:pPr>
            <a:r>
              <a:rPr lang="en-US" sz="2800">
                <a:solidFill>
                  <a:schemeClr val="tx1"/>
                </a:solidFill>
                <a:latin typeface="Arial" panose="020B0604020202020204" pitchFamily="34" charset="0"/>
                <a:cs typeface="Arial" panose="020B0604020202020204" pitchFamily="34" charset="0"/>
              </a:rPr>
              <a:t>• ARDS</a:t>
            </a:r>
          </a:p>
          <a:p>
            <a:pPr marL="0" indent="0">
              <a:buNone/>
            </a:pPr>
            <a:r>
              <a:rPr lang="en-US" sz="2800">
                <a:solidFill>
                  <a:schemeClr val="tx1"/>
                </a:solidFill>
                <a:latin typeface="Arial" panose="020B0604020202020204" pitchFamily="34" charset="0"/>
                <a:cs typeface="Arial" panose="020B0604020202020204" pitchFamily="34" charset="0"/>
              </a:rPr>
              <a:t> • Intra-abdominal abscess formation</a:t>
            </a:r>
          </a:p>
          <a:p>
            <a:pPr marL="0" indent="0">
              <a:buNone/>
            </a:pPr>
            <a:r>
              <a:rPr lang="en-US" sz="2800">
                <a:solidFill>
                  <a:schemeClr val="tx1"/>
                </a:solidFill>
                <a:latin typeface="Arial" panose="020B0604020202020204" pitchFamily="34" charset="0"/>
                <a:cs typeface="Arial" panose="020B0604020202020204" pitchFamily="34" charset="0"/>
              </a:rPr>
              <a:t> • Moribund status</a:t>
            </a:r>
          </a:p>
          <a:p>
            <a:pPr marL="0" indent="0">
              <a:buNone/>
            </a:pPr>
            <a:r>
              <a:rPr lang="en-US" sz="2800" b="1" u="sng">
                <a:solidFill>
                  <a:schemeClr val="tx1"/>
                </a:solidFill>
                <a:latin typeface="Arial" panose="020B0604020202020204" pitchFamily="34" charset="0"/>
                <a:cs typeface="Arial" panose="020B0604020202020204" pitchFamily="34" charset="0"/>
              </a:rPr>
              <a:t>Differential diagnosis</a:t>
            </a:r>
          </a:p>
          <a:p>
            <a:pPr marL="0" indent="0">
              <a:buNone/>
            </a:pPr>
            <a:r>
              <a:rPr lang="en-US" sz="2800">
                <a:solidFill>
                  <a:schemeClr val="tx1"/>
                </a:solidFill>
                <a:latin typeface="Arial" panose="020B0604020202020204" pitchFamily="34" charset="0"/>
                <a:cs typeface="Arial" panose="020B0604020202020204" pitchFamily="34" charset="0"/>
              </a:rPr>
              <a:t> • Paralytic obstruction</a:t>
            </a:r>
          </a:p>
          <a:p>
            <a:pPr marL="0" indent="0">
              <a:buNone/>
            </a:pPr>
            <a:r>
              <a:rPr lang="en-US" sz="2800">
                <a:solidFill>
                  <a:schemeClr val="tx1"/>
                </a:solidFill>
                <a:latin typeface="Arial" panose="020B0604020202020204" pitchFamily="34" charset="0"/>
                <a:cs typeface="Arial" panose="020B0604020202020204" pitchFamily="34" charset="0"/>
              </a:rPr>
              <a:t> • Pseudo obstruction</a:t>
            </a:r>
          </a:p>
          <a:p>
            <a:pPr marL="0" indent="0">
              <a:buNone/>
            </a:pPr>
            <a:r>
              <a:rPr lang="en-US" sz="2800">
                <a:solidFill>
                  <a:schemeClr val="tx1"/>
                </a:solidFill>
                <a:latin typeface="Arial" panose="020B0604020202020204" pitchFamily="34" charset="0"/>
                <a:cs typeface="Arial" panose="020B0604020202020204" pitchFamily="34" charset="0"/>
              </a:rPr>
              <a:t> • Ascites</a:t>
            </a:r>
          </a:p>
        </p:txBody>
      </p:sp>
    </p:spTree>
    <p:extLst>
      <p:ext uri="{BB962C8B-B14F-4D97-AF65-F5344CB8AC3E}">
        <p14:creationId xmlns:p14="http://schemas.microsoft.com/office/powerpoint/2010/main" val="3535388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5B91-370C-604E-9E14-13F510C4067D}"/>
              </a:ext>
            </a:extLst>
          </p:cNvPr>
          <p:cNvSpPr>
            <a:spLocks noGrp="1"/>
          </p:cNvSpPr>
          <p:nvPr>
            <p:ph type="title"/>
          </p:nvPr>
        </p:nvSpPr>
        <p:spPr>
          <a:xfrm>
            <a:off x="0" y="1123837"/>
            <a:ext cx="3411141" cy="2698069"/>
          </a:xfrm>
        </p:spPr>
        <p:txBody>
          <a:bodyPr>
            <a:normAutofit fontScale="90000"/>
          </a:bodyPr>
          <a:lstStyle/>
          <a:p>
            <a:r>
              <a:rPr lang="en-IN" sz="3200" b="1" i="1">
                <a:effectLst/>
                <a:latin typeface="Algerian" pitchFamily="82" charset="0"/>
                <a:cs typeface="Arial Black" panose="020B0604020202020204" pitchFamily="34" charset="0"/>
              </a:rPr>
              <a:t>SPECIAL INVESTIGATIONS</a:t>
            </a:r>
            <a:br>
              <a:rPr lang="en-GB" sz="3200" b="1" i="1">
                <a:effectLst/>
                <a:latin typeface="Algerian" pitchFamily="82" charset="0"/>
                <a:cs typeface="Arial Black" panose="020B0604020202020204" pitchFamily="34" charset="0"/>
              </a:rPr>
            </a:br>
            <a:br>
              <a:rPr lang="en-GB" sz="3200" b="1" i="1">
                <a:effectLst/>
                <a:latin typeface="Algerian" pitchFamily="82" charset="0"/>
                <a:cs typeface="Arial Black" panose="020B0604020202020204" pitchFamily="34" charset="0"/>
              </a:rPr>
            </a:br>
            <a:br>
              <a:rPr lang="en-GB" sz="3200" b="1" i="1">
                <a:effectLst/>
                <a:latin typeface="Algerian" pitchFamily="82" charset="0"/>
                <a:cs typeface="Arial Black" panose="020B0604020202020204" pitchFamily="34" charset="0"/>
              </a:rPr>
            </a:br>
            <a:br>
              <a:rPr lang="en-GB" sz="3200" b="1" i="1">
                <a:effectLst/>
                <a:latin typeface="Algerian" pitchFamily="82" charset="0"/>
                <a:cs typeface="Arial Black" panose="020B0604020202020204" pitchFamily="34" charset="0"/>
              </a:rPr>
            </a:br>
            <a:r>
              <a:rPr lang="en-IN" sz="3200" b="1" i="1">
                <a:effectLst/>
                <a:latin typeface="Algerian" pitchFamily="82" charset="0"/>
                <a:cs typeface="Arial Black" panose="020B0604020202020204" pitchFamily="34" charset="0"/>
              </a:rPr>
              <a:t>1. BLOOD EXAMINATION</a:t>
            </a:r>
            <a:endParaRPr lang="en-US" sz="3200" b="1" i="1">
              <a:latin typeface="Algerian" pitchFamily="82" charset="0"/>
              <a:cs typeface="Arial Black" panose="020B0604020202020204" pitchFamily="34" charset="0"/>
            </a:endParaRPr>
          </a:p>
        </p:txBody>
      </p:sp>
      <p:sp>
        <p:nvSpPr>
          <p:cNvPr id="5" name="Content Placeholder 4">
            <a:extLst>
              <a:ext uri="{FF2B5EF4-FFF2-40B4-BE49-F238E27FC236}">
                <a16:creationId xmlns:a16="http://schemas.microsoft.com/office/drawing/2014/main" id="{B7E1D1E4-2297-B147-8278-8FD8CD741740}"/>
              </a:ext>
            </a:extLst>
          </p:cNvPr>
          <p:cNvSpPr>
            <a:spLocks noGrp="1"/>
          </p:cNvSpPr>
          <p:nvPr>
            <p:ph idx="1"/>
          </p:nvPr>
        </p:nvSpPr>
        <p:spPr>
          <a:xfrm>
            <a:off x="3726393" y="435482"/>
            <a:ext cx="7900060" cy="6136767"/>
          </a:xfrm>
        </p:spPr>
        <p:txBody>
          <a:bodyPr anchor="t">
            <a:noAutofit/>
          </a:bodyPr>
          <a:lstStyle/>
          <a:p>
            <a:pPr marL="0" indent="0">
              <a:buNone/>
            </a:pPr>
            <a:r>
              <a:rPr lang="en-IN">
                <a:solidFill>
                  <a:schemeClr val="tx1"/>
                </a:solidFill>
                <a:effectLst/>
                <a:latin typeface="Arial" panose="020B0604020202020204" pitchFamily="34" charset="0"/>
                <a:cs typeface="Arial" panose="020B0604020202020204" pitchFamily="34" charset="0"/>
              </a:rPr>
              <a:t>●The </a:t>
            </a:r>
            <a:r>
              <a:rPr lang="en-IN" b="1">
                <a:solidFill>
                  <a:schemeClr val="tx1"/>
                </a:solidFill>
                <a:effectLst/>
                <a:latin typeface="Arial" panose="020B0604020202020204" pitchFamily="34" charset="0"/>
                <a:cs typeface="Arial" panose="020B0604020202020204" pitchFamily="34" charset="0"/>
              </a:rPr>
              <a:t>haematocrit</a:t>
            </a:r>
            <a:r>
              <a:rPr lang="en-IN">
                <a:solidFill>
                  <a:schemeClr val="tx1"/>
                </a:solidFill>
                <a:effectLst/>
                <a:latin typeface="Arial" panose="020B0604020202020204" pitchFamily="34" charset="0"/>
                <a:cs typeface="Arial" panose="020B0604020202020204" pitchFamily="34" charset="0"/>
              </a:rPr>
              <a:t> rises roughly in proportion to the fluid loss. </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●In the </a:t>
            </a:r>
            <a:r>
              <a:rPr lang="en-IN" b="1">
                <a:solidFill>
                  <a:schemeClr val="tx1"/>
                </a:solidFill>
                <a:effectLst/>
                <a:latin typeface="Arial" panose="020B0604020202020204" pitchFamily="34" charset="0"/>
                <a:cs typeface="Arial" panose="020B0604020202020204" pitchFamily="34" charset="0"/>
              </a:rPr>
              <a:t>early stage</a:t>
            </a:r>
            <a:r>
              <a:rPr lang="en-IN">
                <a:solidFill>
                  <a:schemeClr val="tx1"/>
                </a:solidFill>
                <a:effectLst/>
                <a:latin typeface="Arial" panose="020B0604020202020204" pitchFamily="34" charset="0"/>
                <a:cs typeface="Arial" panose="020B0604020202020204" pitchFamily="34" charset="0"/>
              </a:rPr>
              <a:t> there is </a:t>
            </a:r>
            <a:r>
              <a:rPr lang="en-IN" b="1">
                <a:solidFill>
                  <a:schemeClr val="tx1"/>
                </a:solidFill>
                <a:effectLst/>
                <a:latin typeface="Arial" panose="020B0604020202020204" pitchFamily="34" charset="0"/>
                <a:cs typeface="Arial" panose="020B0604020202020204" pitchFamily="34" charset="0"/>
              </a:rPr>
              <a:t>little change</a:t>
            </a:r>
            <a:r>
              <a:rPr lang="en-IN">
                <a:solidFill>
                  <a:schemeClr val="tx1"/>
                </a:solidFill>
                <a:effectLst/>
                <a:latin typeface="Arial" panose="020B0604020202020204" pitchFamily="34" charset="0"/>
                <a:cs typeface="Arial" panose="020B0604020202020204" pitchFamily="34" charset="0"/>
              </a:rPr>
              <a:t> in the concentration of </a:t>
            </a:r>
            <a:r>
              <a:rPr lang="en-IN" b="1">
                <a:solidFill>
                  <a:schemeClr val="tx1"/>
                </a:solidFill>
                <a:effectLst/>
                <a:latin typeface="Arial" panose="020B0604020202020204" pitchFamily="34" charset="0"/>
                <a:cs typeface="Arial" panose="020B0604020202020204" pitchFamily="34" charset="0"/>
              </a:rPr>
              <a:t>sodium, potassium and chloride</a:t>
            </a:r>
            <a:r>
              <a:rPr lang="en-IN">
                <a:solidFill>
                  <a:schemeClr val="tx1"/>
                </a:solidFill>
                <a:effectLst/>
                <a:latin typeface="Arial" panose="020B0604020202020204" pitchFamily="34" charset="0"/>
                <a:cs typeface="Arial" panose="020B0604020202020204" pitchFamily="34" charset="0"/>
              </a:rPr>
              <a:t> in the plasma.</a:t>
            </a:r>
            <a:br>
              <a:rPr lang="en-IN">
                <a:solidFill>
                  <a:schemeClr val="tx1"/>
                </a:solidFill>
                <a:latin typeface="Arial" panose="020B0604020202020204" pitchFamily="34" charset="0"/>
                <a:cs typeface="Arial" panose="020B0604020202020204" pitchFamily="34" charset="0"/>
              </a:rPr>
            </a:br>
            <a:r>
              <a:rPr lang="en-IN" b="1">
                <a:solidFill>
                  <a:schemeClr val="tx1"/>
                </a:solidFill>
                <a:effectLst/>
                <a:latin typeface="Arial" panose="020B0604020202020204" pitchFamily="34" charset="0"/>
                <a:cs typeface="Arial" panose="020B0604020202020204" pitchFamily="34" charset="0"/>
              </a:rPr>
              <a:t>●White blood cell count</a:t>
            </a:r>
            <a:r>
              <a:rPr lang="en-IN">
                <a:solidFill>
                  <a:schemeClr val="tx1"/>
                </a:solidFill>
                <a:effectLst/>
                <a:latin typeface="Arial" panose="020B0604020202020204" pitchFamily="34" charset="0"/>
                <a:cs typeface="Arial" panose="020B0604020202020204" pitchFamily="34" charset="0"/>
              </a:rPr>
              <a:t> is useful to differentiate various types of obstruction.</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●While a normal or</a:t>
            </a:r>
            <a:r>
              <a:rPr lang="en-IN" b="1">
                <a:solidFill>
                  <a:schemeClr val="tx1"/>
                </a:solidFill>
                <a:effectLst/>
                <a:latin typeface="Arial" panose="020B0604020202020204" pitchFamily="34" charset="0"/>
                <a:cs typeface="Arial" panose="020B0604020202020204" pitchFamily="34" charset="0"/>
              </a:rPr>
              <a:t> slight rise</a:t>
            </a:r>
            <a:r>
              <a:rPr lang="en-IN">
                <a:solidFill>
                  <a:schemeClr val="tx1"/>
                </a:solidFill>
                <a:effectLst/>
                <a:latin typeface="Arial" panose="020B0604020202020204" pitchFamily="34" charset="0"/>
                <a:cs typeface="Arial" panose="020B0604020202020204" pitchFamily="34" charset="0"/>
              </a:rPr>
              <a:t> in W.B.C. count indicates</a:t>
            </a:r>
            <a:r>
              <a:rPr lang="en-IN" b="1">
                <a:solidFill>
                  <a:schemeClr val="tx1"/>
                </a:solidFill>
                <a:effectLst/>
                <a:latin typeface="Arial" panose="020B0604020202020204" pitchFamily="34" charset="0"/>
                <a:cs typeface="Arial" panose="020B0604020202020204" pitchFamily="34" charset="0"/>
              </a:rPr>
              <a:t> simple mechanical obstruction,</a:t>
            </a:r>
            <a:r>
              <a:rPr lang="en-IN">
                <a:solidFill>
                  <a:schemeClr val="tx1"/>
                </a:solidFill>
                <a:effectLst/>
                <a:latin typeface="Arial" panose="020B0604020202020204" pitchFamily="34" charset="0"/>
                <a:cs typeface="Arial" panose="020B0604020202020204" pitchFamily="34" charset="0"/>
              </a:rPr>
              <a:t> a </a:t>
            </a:r>
            <a:r>
              <a:rPr lang="en-IN" b="1">
                <a:solidFill>
                  <a:schemeClr val="tx1"/>
                </a:solidFill>
                <a:effectLst/>
                <a:latin typeface="Arial" panose="020B0604020202020204" pitchFamily="34" charset="0"/>
                <a:cs typeface="Arial" panose="020B0604020202020204" pitchFamily="34" charset="0"/>
              </a:rPr>
              <a:t>moderate</a:t>
            </a:r>
            <a:r>
              <a:rPr lang="en-IN">
                <a:solidFill>
                  <a:schemeClr val="tx1"/>
                </a:solidFill>
                <a:effectLst/>
                <a:latin typeface="Arial" panose="020B0604020202020204" pitchFamily="34" charset="0"/>
                <a:cs typeface="Arial" panose="020B0604020202020204" pitchFamily="34" charset="0"/>
              </a:rPr>
              <a:t> increase in W.B.C. count (15000 to 20000) with marked polymorphonuclear predominance </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indicates </a:t>
            </a:r>
            <a:r>
              <a:rPr lang="en-IN" b="1">
                <a:solidFill>
                  <a:schemeClr val="tx1"/>
                </a:solidFill>
                <a:effectLst/>
                <a:latin typeface="Arial" panose="020B0604020202020204" pitchFamily="34" charset="0"/>
                <a:cs typeface="Arial" panose="020B0604020202020204" pitchFamily="34" charset="0"/>
              </a:rPr>
              <a:t>strangulation</a:t>
            </a:r>
            <a:r>
              <a:rPr lang="en-IN">
                <a:solidFill>
                  <a:schemeClr val="tx1"/>
                </a:solidFill>
                <a:effectLst/>
                <a:latin typeface="Arial" panose="020B0604020202020204" pitchFamily="34" charset="0"/>
                <a:cs typeface="Arial" panose="020B0604020202020204" pitchFamily="34" charset="0"/>
              </a:rPr>
              <a:t> and </a:t>
            </a:r>
            <a:r>
              <a:rPr lang="en-IN" b="1">
                <a:solidFill>
                  <a:schemeClr val="tx1"/>
                </a:solidFill>
                <a:effectLst/>
                <a:latin typeface="Arial" panose="020B0604020202020204" pitchFamily="34" charset="0"/>
                <a:cs typeface="Arial" panose="020B0604020202020204" pitchFamily="34" charset="0"/>
              </a:rPr>
              <a:t>very high </a:t>
            </a:r>
            <a:r>
              <a:rPr lang="en-IN">
                <a:solidFill>
                  <a:schemeClr val="tx1"/>
                </a:solidFill>
                <a:effectLst/>
                <a:latin typeface="Arial" panose="020B0604020202020204" pitchFamily="34" charset="0"/>
                <a:cs typeface="Arial" panose="020B0604020202020204" pitchFamily="34" charset="0"/>
              </a:rPr>
              <a:t>W.B.C. count (30000 to 40000) suggests </a:t>
            </a:r>
            <a:r>
              <a:rPr lang="en-IN" b="1">
                <a:solidFill>
                  <a:schemeClr val="tx1"/>
                </a:solidFill>
                <a:effectLst/>
                <a:latin typeface="Arial" panose="020B0604020202020204" pitchFamily="34" charset="0"/>
                <a:cs typeface="Arial" panose="020B0604020202020204" pitchFamily="34" charset="0"/>
              </a:rPr>
              <a:t>primary mesenteric vascular occlusion. </a:t>
            </a:r>
            <a:br>
              <a:rPr lang="en-IN">
                <a:solidFill>
                  <a:schemeClr val="tx1"/>
                </a:solidFill>
                <a:latin typeface="Arial" panose="020B0604020202020204" pitchFamily="34" charset="0"/>
                <a:cs typeface="Arial" panose="020B0604020202020204" pitchFamily="34" charset="0"/>
              </a:rPr>
            </a:br>
            <a:r>
              <a:rPr lang="en-IN" b="1">
                <a:solidFill>
                  <a:schemeClr val="tx1"/>
                </a:solidFill>
                <a:effectLst/>
                <a:latin typeface="Arial" panose="020B0604020202020204" pitchFamily="34" charset="0"/>
                <a:cs typeface="Arial" panose="020B0604020202020204" pitchFamily="34" charset="0"/>
              </a:rPr>
              <a:t>●Serum amylase level </a:t>
            </a:r>
            <a:r>
              <a:rPr lang="en-IN">
                <a:solidFill>
                  <a:schemeClr val="tx1"/>
                </a:solidFill>
                <a:effectLst/>
                <a:latin typeface="Arial" panose="020B0604020202020204" pitchFamily="34" charset="0"/>
                <a:cs typeface="Arial" panose="020B0604020202020204" pitchFamily="34" charset="0"/>
              </a:rPr>
              <a:t>is often </a:t>
            </a:r>
            <a:r>
              <a:rPr lang="en-IN" b="1">
                <a:solidFill>
                  <a:schemeClr val="tx1"/>
                </a:solidFill>
                <a:effectLst/>
                <a:latin typeface="Arial" panose="020B0604020202020204" pitchFamily="34" charset="0"/>
                <a:cs typeface="Arial" panose="020B0604020202020204" pitchFamily="34" charset="0"/>
              </a:rPr>
              <a:t>elevated</a:t>
            </a:r>
            <a:r>
              <a:rPr lang="en-IN">
                <a:solidFill>
                  <a:schemeClr val="tx1"/>
                </a:solidFill>
                <a:effectLst/>
                <a:latin typeface="Arial" panose="020B0604020202020204" pitchFamily="34" charset="0"/>
                <a:cs typeface="Arial" panose="020B0604020202020204" pitchFamily="34" charset="0"/>
              </a:rPr>
              <a:t> in intestinal obstruction due to entry of amylase into the blood by regurgitation from the pancreas because of back pressure in the duodenum. </a:t>
            </a:r>
            <a:br>
              <a:rPr lang="en-IN">
                <a:solidFill>
                  <a:schemeClr val="tx1"/>
                </a:solidFill>
                <a:latin typeface="Arial" panose="020B0604020202020204" pitchFamily="34" charset="0"/>
                <a:cs typeface="Arial" panose="020B0604020202020204" pitchFamily="34" charset="0"/>
              </a:rPr>
            </a:br>
            <a:r>
              <a:rPr lang="en-IN" b="1">
                <a:solidFill>
                  <a:schemeClr val="tx1"/>
                </a:solidFill>
                <a:effectLst/>
                <a:latin typeface="Arial" panose="020B0604020202020204" pitchFamily="34" charset="0"/>
                <a:cs typeface="Arial" panose="020B0604020202020204" pitchFamily="34" charset="0"/>
              </a:rPr>
              <a:t>●Serum amylase level </a:t>
            </a:r>
            <a:r>
              <a:rPr lang="en-IN">
                <a:solidFill>
                  <a:schemeClr val="tx1"/>
                </a:solidFill>
                <a:effectLst/>
                <a:latin typeface="Arial" panose="020B0604020202020204" pitchFamily="34" charset="0"/>
                <a:cs typeface="Arial" panose="020B0604020202020204" pitchFamily="34" charset="0"/>
              </a:rPr>
              <a:t>also </a:t>
            </a:r>
            <a:r>
              <a:rPr lang="en-IN" b="1">
                <a:solidFill>
                  <a:schemeClr val="tx1"/>
                </a:solidFill>
                <a:effectLst/>
                <a:latin typeface="Arial" panose="020B0604020202020204" pitchFamily="34" charset="0"/>
                <a:cs typeface="Arial" panose="020B0604020202020204" pitchFamily="34" charset="0"/>
              </a:rPr>
              <a:t>increases</a:t>
            </a:r>
            <a:r>
              <a:rPr lang="en-IN">
                <a:solidFill>
                  <a:schemeClr val="tx1"/>
                </a:solidFill>
                <a:effectLst/>
                <a:latin typeface="Arial" panose="020B0604020202020204" pitchFamily="34" charset="0"/>
                <a:cs typeface="Arial" panose="020B0604020202020204" pitchFamily="34" charset="0"/>
              </a:rPr>
              <a:t> in </a:t>
            </a:r>
            <a:r>
              <a:rPr lang="en-IN" b="1">
                <a:solidFill>
                  <a:schemeClr val="tx1"/>
                </a:solidFill>
                <a:effectLst/>
                <a:latin typeface="Arial" panose="020B0604020202020204" pitchFamily="34" charset="0"/>
                <a:cs typeface="Arial" panose="020B0604020202020204" pitchFamily="34" charset="0"/>
              </a:rPr>
              <a:t>strangulation</a:t>
            </a:r>
            <a:r>
              <a:rPr lang="en-IN">
                <a:solidFill>
                  <a:schemeClr val="tx1"/>
                </a:solidFill>
                <a:effectLst/>
                <a:latin typeface="Arial" panose="020B0604020202020204" pitchFamily="34" charset="0"/>
                <a:cs typeface="Arial" panose="020B0604020202020204" pitchFamily="34" charset="0"/>
              </a:rPr>
              <a:t> due to </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peritoneal absorption of amylase after leakage of this enzyme into the peritoneal cavity through the dead bowel. </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●There may be slight change in the </a:t>
            </a:r>
            <a:r>
              <a:rPr lang="en-IN" b="1">
                <a:solidFill>
                  <a:schemeClr val="tx1"/>
                </a:solidFill>
                <a:effectLst/>
                <a:latin typeface="Arial" panose="020B0604020202020204" pitchFamily="34" charset="0"/>
                <a:cs typeface="Arial" panose="020B0604020202020204" pitchFamily="34" charset="0"/>
              </a:rPr>
              <a:t>pH and C02 </a:t>
            </a:r>
            <a:r>
              <a:rPr lang="en-IN">
                <a:solidFill>
                  <a:schemeClr val="tx1"/>
                </a:solidFill>
                <a:effectLst/>
                <a:latin typeface="Arial" panose="020B0604020202020204" pitchFamily="34" charset="0"/>
                <a:cs typeface="Arial" panose="020B0604020202020204" pitchFamily="34" charset="0"/>
              </a:rPr>
              <a:t>to indicate </a:t>
            </a:r>
            <a:r>
              <a:rPr lang="en-IN" b="1">
                <a:solidFill>
                  <a:schemeClr val="tx1"/>
                </a:solidFill>
                <a:effectLst/>
                <a:latin typeface="Arial" panose="020B0604020202020204" pitchFamily="34" charset="0"/>
                <a:cs typeface="Arial" panose="020B0604020202020204" pitchFamily="34" charset="0"/>
              </a:rPr>
              <a:t>metabolic alkalosis </a:t>
            </a:r>
            <a:r>
              <a:rPr lang="en-IN">
                <a:solidFill>
                  <a:schemeClr val="tx1"/>
                </a:solidFill>
                <a:effectLst/>
                <a:latin typeface="Arial" panose="020B0604020202020204" pitchFamily="34" charset="0"/>
                <a:cs typeface="Arial" panose="020B0604020202020204" pitchFamily="34" charset="0"/>
              </a:rPr>
              <a:t>seen in upper intestinal obstruction due to considerable loss of acid gastric juice. </a:t>
            </a:r>
            <a:br>
              <a:rPr lang="en-IN">
                <a:solidFill>
                  <a:schemeClr val="tx1"/>
                </a:solidFill>
                <a:latin typeface="Arial" panose="020B0604020202020204" pitchFamily="34" charset="0"/>
                <a:cs typeface="Arial" panose="020B0604020202020204" pitchFamily="34" charset="0"/>
              </a:rPr>
            </a:br>
            <a:r>
              <a:rPr lang="en-IN" b="1">
                <a:solidFill>
                  <a:schemeClr val="tx1"/>
                </a:solidFill>
                <a:effectLst/>
                <a:latin typeface="Arial" panose="020B0604020202020204" pitchFamily="34" charset="0"/>
                <a:cs typeface="Arial" panose="020B0604020202020204" pitchFamily="34" charset="0"/>
              </a:rPr>
              <a:t>●Metabolic acidosis</a:t>
            </a:r>
            <a:r>
              <a:rPr lang="en-IN">
                <a:solidFill>
                  <a:schemeClr val="tx1"/>
                </a:solidFill>
                <a:effectLst/>
                <a:latin typeface="Arial" panose="020B0604020202020204" pitchFamily="34" charset="0"/>
                <a:cs typeface="Arial" panose="020B0604020202020204" pitchFamily="34" charset="0"/>
              </a:rPr>
              <a:t> due to combined effects of dehydration, ketosis and loss of alkaline secretion is very common in distal intestinal obstruction</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081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5D4C68-C7C6-A44F-9AFA-3927CED2F6FD}"/>
              </a:ext>
            </a:extLst>
          </p:cNvPr>
          <p:cNvSpPr>
            <a:spLocks noGrp="1"/>
          </p:cNvSpPr>
          <p:nvPr>
            <p:ph idx="1"/>
          </p:nvPr>
        </p:nvSpPr>
        <p:spPr>
          <a:xfrm>
            <a:off x="3797830" y="0"/>
            <a:ext cx="7315200" cy="2536031"/>
          </a:xfrm>
        </p:spPr>
        <p:txBody>
          <a:bodyPr anchor="t"/>
          <a:lstStyle/>
          <a:p>
            <a:pPr marL="0" indent="0">
              <a:buNone/>
            </a:pPr>
            <a:endParaRPr lang="en-US">
              <a:solidFill>
                <a:schemeClr val="tx1"/>
              </a:solidFill>
              <a:latin typeface="Arial" panose="020B0604020202020204" pitchFamily="34" charset="0"/>
              <a:cs typeface="Arial" panose="020B0604020202020204" pitchFamily="34" charset="0"/>
            </a:endParaRPr>
          </a:p>
          <a:p>
            <a:pPr marL="0" indent="0">
              <a:buNone/>
            </a:pPr>
            <a:r>
              <a:rPr lang="en-US">
                <a:solidFill>
                  <a:schemeClr val="tx1"/>
                </a:solidFill>
                <a:latin typeface="Arial" panose="020B0604020202020204" pitchFamily="34" charset="0"/>
                <a:cs typeface="Arial" panose="020B0604020202020204" pitchFamily="34" charset="0"/>
              </a:rPr>
              <a:t>– Multiple air-fluid levels.</a:t>
            </a:r>
          </a:p>
          <a:p>
            <a:pPr marL="0" indent="0">
              <a:buNone/>
            </a:pPr>
            <a:r>
              <a:rPr lang="en-US">
                <a:solidFill>
                  <a:schemeClr val="tx1"/>
                </a:solidFill>
                <a:latin typeface="Arial" panose="020B0604020202020204" pitchFamily="34" charset="0"/>
                <a:cs typeface="Arial" panose="020B0604020202020204" pitchFamily="34" charset="0"/>
              </a:rPr>
              <a:t>– Proximal the obstruction → Lesser the air fluid</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level.</a:t>
            </a:r>
          </a:p>
          <a:p>
            <a:pPr marL="0" indent="0">
              <a:buNone/>
            </a:pPr>
            <a:r>
              <a:rPr lang="en-US">
                <a:solidFill>
                  <a:schemeClr val="tx1"/>
                </a:solidFill>
                <a:latin typeface="Arial" panose="020B0604020202020204" pitchFamily="34" charset="0"/>
                <a:cs typeface="Arial" panose="020B0604020202020204" pitchFamily="34" charset="0"/>
              </a:rPr>
              <a:t>– Distal the obstruction → More the air fluid level.</a:t>
            </a:r>
            <a:endParaRPr lang="en-GB">
              <a:solidFill>
                <a:schemeClr val="tx1"/>
              </a:solidFill>
              <a:latin typeface="Arial" panose="020B0604020202020204" pitchFamily="34" charset="0"/>
              <a:cs typeface="Arial" panose="020B0604020202020204" pitchFamily="34" charset="0"/>
            </a:endParaRPr>
          </a:p>
          <a:p>
            <a:pPr marL="0" indent="0">
              <a:buNone/>
            </a:pPr>
            <a:r>
              <a:rPr lang="en-US">
                <a:solidFill>
                  <a:schemeClr val="tx1"/>
                </a:solidFill>
                <a:latin typeface="Arial" panose="020B0604020202020204" pitchFamily="34" charset="0"/>
                <a:cs typeface="Arial" panose="020B0604020202020204" pitchFamily="34" charset="0"/>
              </a:rPr>
              <a:t>Normally, three fluid levels can be seen in plain</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X-ray film—at fundus of stomach, at duodenum and</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often at caecum.</a:t>
            </a:r>
          </a:p>
        </p:txBody>
      </p:sp>
      <p:sp>
        <p:nvSpPr>
          <p:cNvPr id="5" name="Title 4">
            <a:extLst>
              <a:ext uri="{FF2B5EF4-FFF2-40B4-BE49-F238E27FC236}">
                <a16:creationId xmlns:a16="http://schemas.microsoft.com/office/drawing/2014/main" id="{E23F2206-833E-1944-B79B-7DA23380E13F}"/>
              </a:ext>
            </a:extLst>
          </p:cNvPr>
          <p:cNvSpPr>
            <a:spLocks noGrp="1"/>
          </p:cNvSpPr>
          <p:nvPr>
            <p:ph type="title"/>
          </p:nvPr>
        </p:nvSpPr>
        <p:spPr/>
        <p:txBody>
          <a:bodyPr>
            <a:normAutofit/>
          </a:bodyPr>
          <a:lstStyle/>
          <a:p>
            <a:r>
              <a:rPr lang="en-US" b="1"/>
              <a:t>Plain X-ray abdomen:</a:t>
            </a:r>
            <a:br>
              <a:rPr lang="en-GB" b="1"/>
            </a:br>
            <a:r>
              <a:rPr lang="en-US" sz="2000">
                <a:solidFill>
                  <a:schemeClr val="bg1"/>
                </a:solidFill>
                <a:latin typeface="Arial" panose="020B0604020202020204" pitchFamily="34" charset="0"/>
                <a:cs typeface="Arial" panose="020B0604020202020204" pitchFamily="34" charset="0"/>
              </a:rPr>
              <a:t>(initially supine abdominal</a:t>
            </a:r>
            <a:r>
              <a:rPr lang="en-GB" sz="2000">
                <a:solidFill>
                  <a:schemeClr val="bg1"/>
                </a:solidFill>
                <a:latin typeface="Arial" panose="020B0604020202020204" pitchFamily="34" charset="0"/>
                <a:cs typeface="Arial" panose="020B0604020202020204" pitchFamily="34" charset="0"/>
              </a:rPr>
              <a:t> </a:t>
            </a:r>
            <a:r>
              <a:rPr lang="en-US" sz="2000">
                <a:solidFill>
                  <a:schemeClr val="bg1"/>
                </a:solidFill>
                <a:latin typeface="Arial" panose="020B0604020202020204" pitchFamily="34" charset="0"/>
                <a:cs typeface="Arial" panose="020B0604020202020204" pitchFamily="34" charset="0"/>
              </a:rPr>
              <a:t>X-ray is taken; later if needed X-ray in erect posture</a:t>
            </a:r>
            <a:r>
              <a:rPr lang="en-GB" sz="2000">
                <a:solidFill>
                  <a:schemeClr val="bg1"/>
                </a:solidFill>
                <a:latin typeface="Arial" panose="020B0604020202020204" pitchFamily="34" charset="0"/>
                <a:cs typeface="Arial" panose="020B0604020202020204" pitchFamily="34" charset="0"/>
              </a:rPr>
              <a:t> </a:t>
            </a:r>
            <a:r>
              <a:rPr lang="en-US" sz="2000">
                <a:solidFill>
                  <a:schemeClr val="bg1"/>
                </a:solidFill>
                <a:latin typeface="Arial" panose="020B0604020202020204" pitchFamily="34" charset="0"/>
                <a:cs typeface="Arial" panose="020B0604020202020204" pitchFamily="34" charset="0"/>
              </a:rPr>
              <a:t>is taken if perforation is suspected).</a:t>
            </a:r>
            <a:endParaRPr lang="en-US" sz="2000" b="1">
              <a:solidFill>
                <a:schemeClr val="bg1"/>
              </a:solidFill>
            </a:endParaRPr>
          </a:p>
        </p:txBody>
      </p:sp>
    </p:spTree>
    <p:extLst>
      <p:ext uri="{BB962C8B-B14F-4D97-AF65-F5344CB8AC3E}">
        <p14:creationId xmlns:p14="http://schemas.microsoft.com/office/powerpoint/2010/main" val="2244789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FF38-23A0-0546-9785-A7E9D04A1A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95825D-838C-BC4F-AF6F-415E1396C0B6}"/>
              </a:ext>
            </a:extLst>
          </p:cNvPr>
          <p:cNvSpPr>
            <a:spLocks noGrp="1"/>
          </p:cNvSpPr>
          <p:nvPr>
            <p:ph idx="1"/>
          </p:nvPr>
        </p:nvSpPr>
        <p:spPr>
          <a:xfrm>
            <a:off x="3637096" y="417622"/>
            <a:ext cx="8025076" cy="6226065"/>
          </a:xfrm>
        </p:spPr>
        <p:txBody>
          <a:bodyPr anchor="t">
            <a:noAutofit/>
          </a:bodyPr>
          <a:lstStyle/>
          <a:p>
            <a:r>
              <a:rPr lang="en-US" sz="2400" b="1">
                <a:solidFill>
                  <a:schemeClr val="tx1"/>
                </a:solidFill>
                <a:latin typeface="Arial" panose="020B0604020202020204" pitchFamily="34" charset="0"/>
                <a:cs typeface="Arial" panose="020B0604020202020204" pitchFamily="34" charset="0"/>
              </a:rPr>
              <a:t>Barium (micro bar solution) enema </a:t>
            </a:r>
            <a:r>
              <a:rPr lang="en-US" sz="2400">
                <a:solidFill>
                  <a:schemeClr val="tx1"/>
                </a:solidFill>
                <a:latin typeface="Arial" panose="020B0604020202020204" pitchFamily="34" charset="0"/>
                <a:cs typeface="Arial" panose="020B0604020202020204" pitchFamily="34" charset="0"/>
              </a:rPr>
              <a:t>or gastrograffin contrast</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enema X-ray is useful in intussusception. (Barium meal</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is usually contraindicated in acute intestinal obstruction.</a:t>
            </a:r>
            <a:endParaRPr lang="en-GB" sz="2400">
              <a:solidFill>
                <a:schemeClr val="tx1"/>
              </a:solidFill>
              <a:latin typeface="Arial" panose="020B0604020202020204" pitchFamily="34" charset="0"/>
              <a:cs typeface="Arial" panose="020B0604020202020204" pitchFamily="34" charset="0"/>
            </a:endParaRPr>
          </a:p>
          <a:p>
            <a:r>
              <a:rPr lang="en-US" sz="2400" b="1">
                <a:solidFill>
                  <a:schemeClr val="tx1"/>
                </a:solidFill>
                <a:latin typeface="Arial" panose="020B0604020202020204" pitchFamily="34" charset="0"/>
                <a:cs typeface="Arial" panose="020B0604020202020204" pitchFamily="34" charset="0"/>
              </a:rPr>
              <a:t>US abdomen</a:t>
            </a:r>
            <a:r>
              <a:rPr lang="en-US" sz="2400">
                <a:solidFill>
                  <a:schemeClr val="tx1"/>
                </a:solidFill>
                <a:latin typeface="Arial" panose="020B0604020202020204" pitchFamily="34" charset="0"/>
                <a:cs typeface="Arial" panose="020B0604020202020204" pitchFamily="34" charset="0"/>
              </a:rPr>
              <a:t> is useful to see dilated bowel and fluid</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in the peritoneal cavity. It is better than X-ray but not</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as good as CT scan. It has got 95% sensitivity; 80%</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specificity; 80% accuracy. Doppler US is useful indetecting strangulation.</a:t>
            </a:r>
            <a:endParaRPr lang="en-GB" sz="2400">
              <a:solidFill>
                <a:schemeClr val="tx1"/>
              </a:solidFill>
              <a:latin typeface="Arial" panose="020B0604020202020204" pitchFamily="34" charset="0"/>
              <a:cs typeface="Arial" panose="020B0604020202020204" pitchFamily="34" charset="0"/>
            </a:endParaRPr>
          </a:p>
          <a:p>
            <a:r>
              <a:rPr lang="en-US" sz="2400" b="1">
                <a:solidFill>
                  <a:schemeClr val="tx1"/>
                </a:solidFill>
                <a:latin typeface="Arial" panose="020B0604020202020204" pitchFamily="34" charset="0"/>
                <a:cs typeface="Arial" panose="020B0604020202020204" pitchFamily="34" charset="0"/>
              </a:rPr>
              <a:t>CT scan </a:t>
            </a:r>
            <a:r>
              <a:rPr lang="en-US" sz="2400">
                <a:solidFill>
                  <a:schemeClr val="tx1"/>
                </a:solidFill>
                <a:latin typeface="Arial" panose="020B0604020202020204" pitchFamily="34" charset="0"/>
                <a:cs typeface="Arial" panose="020B0604020202020204" pitchFamily="34" charset="0"/>
              </a:rPr>
              <a:t>is very reliable investigation for intestinal</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obstruction. It has got 93% sensitivity; 94% accuracy</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and 100% specificity. In CT scan small bowel loop</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&gt; 2.5 cm suggests dilatation. It can show dilated loop,</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transition zone and collapsed part which are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definitive features of intestinal obstruction. It can also</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give idea of changes in the bowel wall, ischaemia,strangulation, mesenteric oedema and thickening.</a:t>
            </a:r>
          </a:p>
        </p:txBody>
      </p:sp>
    </p:spTree>
    <p:extLst>
      <p:ext uri="{BB962C8B-B14F-4D97-AF65-F5344CB8AC3E}">
        <p14:creationId xmlns:p14="http://schemas.microsoft.com/office/powerpoint/2010/main" val="252496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33FA-B49E-4548-A8F2-4C1C5D7296C2}"/>
              </a:ext>
            </a:extLst>
          </p:cNvPr>
          <p:cNvSpPr>
            <a:spLocks noGrp="1"/>
          </p:cNvSpPr>
          <p:nvPr>
            <p:ph type="title"/>
          </p:nvPr>
        </p:nvSpPr>
        <p:spPr>
          <a:xfrm>
            <a:off x="125016" y="1123837"/>
            <a:ext cx="3286125" cy="4601183"/>
          </a:xfrm>
        </p:spPr>
        <p:txBody>
          <a:bodyPr anchor="t">
            <a:normAutofit/>
          </a:bodyPr>
          <a:lstStyle/>
          <a:p>
            <a:r>
              <a:rPr lang="en-GB" sz="3200" b="1" i="1">
                <a:latin typeface="Arial" panose="020B0604020202020204" pitchFamily="34" charset="0"/>
                <a:cs typeface="Arial" panose="020B0604020202020204" pitchFamily="34" charset="0"/>
              </a:rPr>
              <a:t>MANAGEMENT</a:t>
            </a:r>
            <a:r>
              <a:rPr lang="en-GB" sz="2400">
                <a:latin typeface="Arial" panose="020B0604020202020204" pitchFamily="34" charset="0"/>
                <a:cs typeface="Arial" panose="020B0604020202020204" pitchFamily="34" charset="0"/>
              </a:rPr>
              <a:t>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(a) fluid and electrolyte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therapy,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(b) decompression of the bowel and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(c) timed surgical intervention to relieve the obstruction.</a:t>
            </a:r>
            <a:endParaRPr lang="en-US" sz="24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3E117B2-A6AA-C24A-A155-3BF5DE1CF8AA}"/>
              </a:ext>
            </a:extLst>
          </p:cNvPr>
          <p:cNvSpPr>
            <a:spLocks noGrp="1"/>
          </p:cNvSpPr>
          <p:nvPr>
            <p:ph idx="1"/>
          </p:nvPr>
        </p:nvSpPr>
        <p:spPr>
          <a:xfrm>
            <a:off x="3607594" y="250031"/>
            <a:ext cx="8179594" cy="6411516"/>
          </a:xfrm>
        </p:spPr>
        <p:txBody>
          <a:bodyPr>
            <a:noAutofit/>
          </a:bodyPr>
          <a:lstStyle/>
          <a:p>
            <a:pPr marL="0" indent="0">
              <a:buNone/>
            </a:pPr>
            <a:r>
              <a:rPr lang="en-GB" sz="2400" b="1">
                <a:solidFill>
                  <a:schemeClr val="tx1"/>
                </a:solidFill>
                <a:latin typeface="Arial" panose="020B0604020202020204" pitchFamily="34" charset="0"/>
                <a:cs typeface="Arial" panose="020B0604020202020204" pitchFamily="34" charset="0"/>
              </a:rPr>
              <a:t>●</a:t>
            </a:r>
            <a:r>
              <a:rPr lang="en-US" sz="2400" b="1">
                <a:solidFill>
                  <a:schemeClr val="tx1"/>
                </a:solidFill>
                <a:latin typeface="Arial" panose="020B0604020202020204" pitchFamily="34" charset="0"/>
                <a:cs typeface="Arial" panose="020B0604020202020204" pitchFamily="34" charset="0"/>
              </a:rPr>
              <a:t>Nasogastric aspiration:</a:t>
            </a:r>
            <a:r>
              <a:rPr lang="en-US" sz="2400">
                <a:solidFill>
                  <a:schemeClr val="tx1"/>
                </a:solidFill>
                <a:latin typeface="Arial" panose="020B0604020202020204" pitchFamily="34" charset="0"/>
                <a:cs typeface="Arial" panose="020B0604020202020204" pitchFamily="34" charset="0"/>
              </a:rPr>
              <a:t> To reduce toxic effects, to reduce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bowel distension which indirectly improves</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pulmonary ventilation and to reduce possibility of</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aspiration pneumonia.</a:t>
            </a:r>
          </a:p>
          <a:p>
            <a:pPr marL="0" indent="0">
              <a:buNone/>
            </a:pPr>
            <a:r>
              <a:rPr lang="en-US" sz="2400">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Replacement of fluid and electrolytes.</a:t>
            </a:r>
          </a:p>
          <a:p>
            <a:pPr marL="0" indent="0">
              <a:buNone/>
            </a:pPr>
            <a:r>
              <a:rPr lang="en-US" sz="2400">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Antibiotics</a:t>
            </a:r>
            <a:r>
              <a:rPr lang="en-US" sz="2400">
                <a:solidFill>
                  <a:schemeClr val="tx1"/>
                </a:solidFill>
                <a:latin typeface="Arial" panose="020B0604020202020204" pitchFamily="34" charset="0"/>
                <a:cs typeface="Arial" panose="020B0604020202020204" pitchFamily="34" charset="0"/>
              </a:rPr>
              <a:t>: Ampicillin, gentamycin, metronidazole,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cephalosporins.</a:t>
            </a:r>
          </a:p>
          <a:p>
            <a:pPr marL="0" indent="0">
              <a:buNone/>
            </a:pPr>
            <a:r>
              <a:rPr lang="en-US" sz="2400">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Blood transfusion</a:t>
            </a:r>
            <a:r>
              <a:rPr lang="en-US" sz="2400">
                <a:solidFill>
                  <a:schemeClr val="tx1"/>
                </a:solidFill>
                <a:latin typeface="Arial" panose="020B0604020202020204" pitchFamily="34" charset="0"/>
                <a:cs typeface="Arial" panose="020B0604020202020204" pitchFamily="34" charset="0"/>
              </a:rPr>
              <a:t>: FFP or platelet transfusions are often</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needed in critical patient.</a:t>
            </a:r>
          </a:p>
          <a:p>
            <a:pPr marL="0" indent="0">
              <a:buNone/>
            </a:pPr>
            <a:r>
              <a:rPr lang="en-US" sz="2400">
                <a:solidFill>
                  <a:schemeClr val="tx1"/>
                </a:solidFill>
                <a:latin typeface="Arial" panose="020B0604020202020204" pitchFamily="34" charset="0"/>
                <a:cs typeface="Arial" panose="020B0604020202020204" pitchFamily="34" charset="0"/>
              </a:rPr>
              <a:t>•</a:t>
            </a:r>
            <a:r>
              <a:rPr lang="en-US" sz="2400" b="1">
                <a:solidFill>
                  <a:schemeClr val="tx1"/>
                </a:solidFill>
                <a:latin typeface="Arial" panose="020B0604020202020204" pitchFamily="34" charset="0"/>
                <a:cs typeface="Arial" panose="020B0604020202020204" pitchFamily="34" charset="0"/>
              </a:rPr>
              <a:t> ICU critical care:</a:t>
            </a:r>
            <a:r>
              <a:rPr lang="en-US" sz="2400">
                <a:solidFill>
                  <a:schemeClr val="tx1"/>
                </a:solidFill>
                <a:latin typeface="Arial" panose="020B0604020202020204" pitchFamily="34" charset="0"/>
                <a:cs typeface="Arial" panose="020B0604020202020204" pitchFamily="34" charset="0"/>
              </a:rPr>
              <a:t> systemic management of complications like ARDS, DIC, SIRS are important. If there</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is hypotension, dopamine/dobutamine are also</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needed.</a:t>
            </a:r>
          </a:p>
          <a:p>
            <a:pPr marL="0" indent="0">
              <a:buNone/>
            </a:pPr>
            <a:r>
              <a:rPr lang="en-US" sz="2400">
                <a:solidFill>
                  <a:schemeClr val="tx1"/>
                </a:solidFill>
                <a:latin typeface="Arial" panose="020B0604020202020204" pitchFamily="34" charset="0"/>
                <a:cs typeface="Arial" panose="020B0604020202020204" pitchFamily="34" charset="0"/>
              </a:rPr>
              <a:t>• </a:t>
            </a:r>
            <a:r>
              <a:rPr lang="en-US" sz="2400" b="1">
                <a:solidFill>
                  <a:schemeClr val="tx1"/>
                </a:solidFill>
                <a:latin typeface="Arial" panose="020B0604020202020204" pitchFamily="34" charset="0"/>
                <a:cs typeface="Arial" panose="020B0604020202020204" pitchFamily="34" charset="0"/>
              </a:rPr>
              <a:t>CVP for fluid and monitoring: </a:t>
            </a:r>
            <a:r>
              <a:rPr lang="en-US" sz="2400">
                <a:solidFill>
                  <a:schemeClr val="tx1"/>
                </a:solidFill>
                <a:latin typeface="Arial" panose="020B0604020202020204" pitchFamily="34" charset="0"/>
                <a:cs typeface="Arial" panose="020B0604020202020204" pitchFamily="34" charset="0"/>
              </a:rPr>
              <a:t>PCWP (pulmonary</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capillary wedge pressure) monitoring are often</a:t>
            </a:r>
            <a:r>
              <a:rPr lang="en-GB" sz="2400">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needed in haemodynamically unstable patient.</a:t>
            </a:r>
          </a:p>
        </p:txBody>
      </p:sp>
    </p:spTree>
    <p:extLst>
      <p:ext uri="{BB962C8B-B14F-4D97-AF65-F5344CB8AC3E}">
        <p14:creationId xmlns:p14="http://schemas.microsoft.com/office/powerpoint/2010/main" val="1769570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E5B2-AF99-CF4D-A9CB-969C6B511F8F}"/>
              </a:ext>
            </a:extLst>
          </p:cNvPr>
          <p:cNvSpPr>
            <a:spLocks noGrp="1"/>
          </p:cNvSpPr>
          <p:nvPr>
            <p:ph type="title"/>
          </p:nvPr>
        </p:nvSpPr>
        <p:spPr/>
        <p:txBody>
          <a:bodyPr anchor="t"/>
          <a:lstStyle/>
          <a:p>
            <a:r>
              <a:rPr lang="en-US" b="1">
                <a:latin typeface="Arial" panose="020B0604020202020204" pitchFamily="34" charset="0"/>
                <a:cs typeface="Arial" panose="020B0604020202020204" pitchFamily="34" charset="0"/>
              </a:rPr>
              <a:t>Surgery</a:t>
            </a:r>
          </a:p>
        </p:txBody>
      </p:sp>
      <p:sp>
        <p:nvSpPr>
          <p:cNvPr id="3" name="Content Placeholder 2">
            <a:extLst>
              <a:ext uri="{FF2B5EF4-FFF2-40B4-BE49-F238E27FC236}">
                <a16:creationId xmlns:a16="http://schemas.microsoft.com/office/drawing/2014/main" id="{DFC0B062-C76B-1244-B36F-96B62BE12BF5}"/>
              </a:ext>
            </a:extLst>
          </p:cNvPr>
          <p:cNvSpPr>
            <a:spLocks noGrp="1"/>
          </p:cNvSpPr>
          <p:nvPr>
            <p:ph idx="1"/>
          </p:nvPr>
        </p:nvSpPr>
        <p:spPr>
          <a:xfrm>
            <a:off x="3565658" y="344651"/>
            <a:ext cx="8373423" cy="6370474"/>
          </a:xfrm>
        </p:spPr>
        <p:txBody>
          <a:bodyPr anchor="t">
            <a:noAutofit/>
          </a:bodyPr>
          <a:lstStyle/>
          <a:p>
            <a:r>
              <a:rPr lang="en-US" b="1">
                <a:solidFill>
                  <a:schemeClr val="tx1"/>
                </a:solidFill>
                <a:latin typeface="Arial" panose="020B0604020202020204" pitchFamily="34" charset="0"/>
                <a:cs typeface="Arial" panose="020B0604020202020204" pitchFamily="34" charset="0"/>
              </a:rPr>
              <a:t>Immediate laparotomy</a:t>
            </a:r>
            <a:r>
              <a:rPr lang="en-US">
                <a:solidFill>
                  <a:schemeClr val="tx1"/>
                </a:solidFill>
                <a:latin typeface="Arial" panose="020B0604020202020204" pitchFamily="34" charset="0"/>
                <a:cs typeface="Arial" panose="020B0604020202020204" pitchFamily="34" charset="0"/>
              </a:rPr>
              <a:t> is done and the site (by</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finding the junction of dilated proximal and</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collapsed distal bowel) and cause of the</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obstruction is identified. The obstruction is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relieved.</a:t>
            </a:r>
            <a:endParaRPr lang="en-GB">
              <a:solidFill>
                <a:schemeClr val="tx1"/>
              </a:solidFill>
              <a:latin typeface="Arial" panose="020B0604020202020204" pitchFamily="34" charset="0"/>
              <a:cs typeface="Arial" panose="020B0604020202020204" pitchFamily="34" charset="0"/>
            </a:endParaRPr>
          </a:p>
          <a:p>
            <a:r>
              <a:rPr lang="en-US">
                <a:solidFill>
                  <a:schemeClr val="tx1"/>
                </a:solidFill>
                <a:latin typeface="Arial" panose="020B0604020202020204" pitchFamily="34" charset="0"/>
                <a:cs typeface="Arial" panose="020B0604020202020204" pitchFamily="34" charset="0"/>
              </a:rPr>
              <a:t>If</a:t>
            </a:r>
            <a:r>
              <a:rPr lang="en-US" b="1">
                <a:solidFill>
                  <a:schemeClr val="tx1"/>
                </a:solidFill>
                <a:latin typeface="Arial" panose="020B0604020202020204" pitchFamily="34" charset="0"/>
                <a:cs typeface="Arial" panose="020B0604020202020204" pitchFamily="34" charset="0"/>
              </a:rPr>
              <a:t> bowel is not viable resection and anastomosis</a:t>
            </a:r>
            <a:r>
              <a:rPr lang="en-US">
                <a:solidFill>
                  <a:schemeClr val="tx1"/>
                </a:solidFill>
                <a:latin typeface="Arial" panose="020B0604020202020204" pitchFamily="34" charset="0"/>
                <a:cs typeface="Arial" panose="020B0604020202020204" pitchFamily="34" charset="0"/>
              </a:rPr>
              <a:t> is</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done. A good peritoneal wash is given and the</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abdominal cavity is drained.</a:t>
            </a:r>
            <a:endParaRPr lang="en-GB">
              <a:solidFill>
                <a:schemeClr val="tx1"/>
              </a:solidFill>
              <a:latin typeface="Arial" panose="020B0604020202020204" pitchFamily="34" charset="0"/>
              <a:cs typeface="Arial" panose="020B0604020202020204" pitchFamily="34" charset="0"/>
            </a:endParaRPr>
          </a:p>
          <a:p>
            <a:r>
              <a:rPr lang="en-US">
                <a:solidFill>
                  <a:schemeClr val="tx1"/>
                </a:solidFill>
                <a:latin typeface="Arial" panose="020B0604020202020204" pitchFamily="34" charset="0"/>
                <a:cs typeface="Arial" panose="020B0604020202020204" pitchFamily="34" charset="0"/>
              </a:rPr>
              <a:t>Abdomen is closed in layers using nonabsorbable</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sutures (polyethylene, polypropylene, nylon).Often tension sutures are required.</a:t>
            </a:r>
          </a:p>
          <a:p>
            <a:r>
              <a:rPr lang="en-US">
                <a:solidFill>
                  <a:schemeClr val="tx1"/>
                </a:solidFill>
                <a:latin typeface="Arial" panose="020B0604020202020204" pitchFamily="34" charset="0"/>
                <a:cs typeface="Arial" panose="020B0604020202020204" pitchFamily="34" charset="0"/>
              </a:rPr>
              <a:t>Small bowel can be decompressed using </a:t>
            </a:r>
            <a:r>
              <a:rPr lang="en-US" b="1">
                <a:solidFill>
                  <a:schemeClr val="tx1"/>
                </a:solidFill>
                <a:latin typeface="Arial" panose="020B0604020202020204" pitchFamily="34" charset="0"/>
                <a:cs typeface="Arial" panose="020B0604020202020204" pitchFamily="34" charset="0"/>
              </a:rPr>
              <a:t>Savage’s</a:t>
            </a:r>
            <a:r>
              <a:rPr lang="en-GB" b="1">
                <a:solidFill>
                  <a:schemeClr val="tx1"/>
                </a:solidFill>
                <a:latin typeface="Arial" panose="020B0604020202020204" pitchFamily="34" charset="0"/>
                <a:cs typeface="Arial" panose="020B0604020202020204" pitchFamily="34" charset="0"/>
              </a:rPr>
              <a:t> </a:t>
            </a:r>
            <a:r>
              <a:rPr lang="en-US" b="1">
                <a:solidFill>
                  <a:schemeClr val="tx1"/>
                </a:solidFill>
                <a:latin typeface="Arial" panose="020B0604020202020204" pitchFamily="34" charset="0"/>
                <a:cs typeface="Arial" panose="020B0604020202020204" pitchFamily="34" charset="0"/>
              </a:rPr>
              <a:t>decompressor.</a:t>
            </a:r>
          </a:p>
          <a:p>
            <a:r>
              <a:rPr lang="en-US">
                <a:solidFill>
                  <a:schemeClr val="tx1"/>
                </a:solidFill>
                <a:latin typeface="Arial" panose="020B0604020202020204" pitchFamily="34" charset="0"/>
                <a:cs typeface="Arial" panose="020B0604020202020204" pitchFamily="34" charset="0"/>
              </a:rPr>
              <a:t>In case of </a:t>
            </a:r>
            <a:r>
              <a:rPr lang="en-US" b="1">
                <a:solidFill>
                  <a:schemeClr val="tx1"/>
                </a:solidFill>
                <a:latin typeface="Arial" panose="020B0604020202020204" pitchFamily="34" charset="0"/>
                <a:cs typeface="Arial" panose="020B0604020202020204" pitchFamily="34" charset="0"/>
              </a:rPr>
              <a:t>right-sided </a:t>
            </a:r>
            <a:r>
              <a:rPr lang="en-US">
                <a:solidFill>
                  <a:schemeClr val="tx1"/>
                </a:solidFill>
                <a:latin typeface="Arial" panose="020B0604020202020204" pitchFamily="34" charset="0"/>
                <a:cs typeface="Arial" panose="020B0604020202020204" pitchFamily="34" charset="0"/>
              </a:rPr>
              <a:t>colonic obstruction, </a:t>
            </a:r>
            <a:r>
              <a:rPr lang="en-US" b="1">
                <a:solidFill>
                  <a:schemeClr val="tx1"/>
                </a:solidFill>
                <a:latin typeface="Arial" panose="020B0604020202020204" pitchFamily="34" charset="0"/>
                <a:cs typeface="Arial" panose="020B0604020202020204" pitchFamily="34" charset="0"/>
              </a:rPr>
              <a:t>right</a:t>
            </a:r>
            <a:r>
              <a:rPr lang="en-GB" b="1">
                <a:solidFill>
                  <a:schemeClr val="tx1"/>
                </a:solidFill>
                <a:latin typeface="Arial" panose="020B0604020202020204" pitchFamily="34" charset="0"/>
                <a:cs typeface="Arial" panose="020B0604020202020204" pitchFamily="34" charset="0"/>
              </a:rPr>
              <a:t> </a:t>
            </a:r>
            <a:r>
              <a:rPr lang="en-US" b="1">
                <a:solidFill>
                  <a:schemeClr val="tx1"/>
                </a:solidFill>
                <a:latin typeface="Arial" panose="020B0604020202020204" pitchFamily="34" charset="0"/>
                <a:cs typeface="Arial" panose="020B0604020202020204" pitchFamily="34" charset="0"/>
              </a:rPr>
              <a:t>hemicolectomy </a:t>
            </a:r>
            <a:r>
              <a:rPr lang="en-US">
                <a:solidFill>
                  <a:schemeClr val="tx1"/>
                </a:solidFill>
                <a:latin typeface="Arial" panose="020B0604020202020204" pitchFamily="34" charset="0"/>
                <a:cs typeface="Arial" panose="020B0604020202020204" pitchFamily="34" charset="0"/>
              </a:rPr>
              <a:t>with </a:t>
            </a:r>
            <a:r>
              <a:rPr lang="en-US" b="1">
                <a:solidFill>
                  <a:schemeClr val="tx1"/>
                </a:solidFill>
                <a:latin typeface="Arial" panose="020B0604020202020204" pitchFamily="34" charset="0"/>
                <a:cs typeface="Arial" panose="020B0604020202020204" pitchFamily="34" charset="0"/>
              </a:rPr>
              <a:t>ileocolic anastomosis</a:t>
            </a:r>
            <a:r>
              <a:rPr lang="en-US">
                <a:solidFill>
                  <a:schemeClr val="tx1"/>
                </a:solidFill>
                <a:latin typeface="Arial" panose="020B0604020202020204" pitchFamily="34" charset="0"/>
                <a:cs typeface="Arial" panose="020B0604020202020204" pitchFamily="34" charset="0"/>
              </a:rPr>
              <a:t> is done.</a:t>
            </a:r>
          </a:p>
          <a:p>
            <a:r>
              <a:rPr lang="en-US">
                <a:solidFill>
                  <a:schemeClr val="tx1"/>
                </a:solidFill>
                <a:latin typeface="Arial" panose="020B0604020202020204" pitchFamily="34" charset="0"/>
                <a:cs typeface="Arial" panose="020B0604020202020204" pitchFamily="34" charset="0"/>
              </a:rPr>
              <a:t>In case of </a:t>
            </a:r>
            <a:r>
              <a:rPr lang="en-US" b="1">
                <a:solidFill>
                  <a:schemeClr val="tx1"/>
                </a:solidFill>
                <a:latin typeface="Arial" panose="020B0604020202020204" pitchFamily="34" charset="0"/>
                <a:cs typeface="Arial" panose="020B0604020202020204" pitchFamily="34" charset="0"/>
              </a:rPr>
              <a:t>left-sided</a:t>
            </a:r>
            <a:r>
              <a:rPr lang="en-US">
                <a:solidFill>
                  <a:schemeClr val="tx1"/>
                </a:solidFill>
                <a:latin typeface="Arial" panose="020B0604020202020204" pitchFamily="34" charset="0"/>
                <a:cs typeface="Arial" panose="020B0604020202020204" pitchFamily="34" charset="0"/>
              </a:rPr>
              <a:t> colonic obstruction, </a:t>
            </a:r>
            <a:r>
              <a:rPr lang="en-US" b="1">
                <a:solidFill>
                  <a:schemeClr val="tx1"/>
                </a:solidFill>
                <a:latin typeface="Arial" panose="020B0604020202020204" pitchFamily="34" charset="0"/>
                <a:cs typeface="Arial" panose="020B0604020202020204" pitchFamily="34" charset="0"/>
              </a:rPr>
              <a:t>left hemicolectomy </a:t>
            </a:r>
            <a:r>
              <a:rPr lang="en-US">
                <a:solidFill>
                  <a:schemeClr val="tx1"/>
                </a:solidFill>
                <a:latin typeface="Arial" panose="020B0604020202020204" pitchFamily="34" charset="0"/>
                <a:cs typeface="Arial" panose="020B0604020202020204" pitchFamily="34" charset="0"/>
              </a:rPr>
              <a:t>(resection) and </a:t>
            </a:r>
            <a:r>
              <a:rPr lang="en-US" b="1">
                <a:solidFill>
                  <a:schemeClr val="tx1"/>
                </a:solidFill>
                <a:latin typeface="Arial" panose="020B0604020202020204" pitchFamily="34" charset="0"/>
                <a:cs typeface="Arial" panose="020B0604020202020204" pitchFamily="34" charset="0"/>
              </a:rPr>
              <a:t>colo-colic anastomosis</a:t>
            </a:r>
            <a:r>
              <a:rPr lang="en-US">
                <a:solidFill>
                  <a:schemeClr val="tx1"/>
                </a:solidFill>
                <a:latin typeface="Arial" panose="020B0604020202020204" pitchFamily="34" charset="0"/>
                <a:cs typeface="Arial" panose="020B0604020202020204" pitchFamily="34" charset="0"/>
              </a:rPr>
              <a:t> is done</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with a defunctioning colostomy (right-sided</a:t>
            </a:r>
            <a:r>
              <a:rPr lang="en-GB">
                <a:solidFill>
                  <a:schemeClr val="tx1"/>
                </a:solidFill>
                <a:latin typeface="Arial" panose="020B0604020202020204" pitchFamily="34" charset="0"/>
                <a:cs typeface="Arial" panose="020B0604020202020204" pitchFamily="34" charset="0"/>
              </a:rPr>
              <a:t>v</a:t>
            </a:r>
            <a:r>
              <a:rPr lang="en-US">
                <a:solidFill>
                  <a:schemeClr val="tx1"/>
                </a:solidFill>
                <a:latin typeface="Arial" panose="020B0604020202020204" pitchFamily="34" charset="0"/>
                <a:cs typeface="Arial" panose="020B0604020202020204" pitchFamily="34" charset="0"/>
              </a:rPr>
              <a:t>transverse) which is closed after 6 weeks.</a:t>
            </a:r>
          </a:p>
          <a:p>
            <a:r>
              <a:rPr lang="en-US">
                <a:solidFill>
                  <a:schemeClr val="tx1"/>
                </a:solidFill>
                <a:latin typeface="Arial" panose="020B0604020202020204" pitchFamily="34" charset="0"/>
                <a:cs typeface="Arial" panose="020B0604020202020204" pitchFamily="34" charset="0"/>
              </a:rPr>
              <a:t>Obstruction due to</a:t>
            </a:r>
            <a:r>
              <a:rPr lang="en-US" b="1">
                <a:solidFill>
                  <a:schemeClr val="tx1"/>
                </a:solidFill>
                <a:latin typeface="Arial" panose="020B0604020202020204" pitchFamily="34" charset="0"/>
                <a:cs typeface="Arial" panose="020B0604020202020204" pitchFamily="34" charset="0"/>
              </a:rPr>
              <a:t> rectosigmoid growth </a:t>
            </a:r>
            <a:r>
              <a:rPr lang="en-US">
                <a:solidFill>
                  <a:schemeClr val="tx1"/>
                </a:solidFill>
                <a:latin typeface="Arial" panose="020B0604020202020204" pitchFamily="34" charset="0"/>
                <a:cs typeface="Arial" panose="020B0604020202020204" pitchFamily="34" charset="0"/>
              </a:rPr>
              <a:t>with</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patient being severely ill—</a:t>
            </a:r>
            <a:r>
              <a:rPr lang="en-US" b="1">
                <a:solidFill>
                  <a:schemeClr val="tx1"/>
                </a:solidFill>
                <a:latin typeface="Arial" panose="020B0604020202020204" pitchFamily="34" charset="0"/>
                <a:cs typeface="Arial" panose="020B0604020202020204" pitchFamily="34" charset="0"/>
              </a:rPr>
              <a:t>Hartmann’s operation</a:t>
            </a:r>
            <a:r>
              <a:rPr lang="en-GB" b="1">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can be done to save the life of the patient wherein</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distal stump after removal of the growth is closed,</a:t>
            </a:r>
            <a:r>
              <a:rPr lang="en-GB">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proximal colon is brought out as</a:t>
            </a:r>
            <a:r>
              <a:rPr lang="en-US" b="1">
                <a:solidFill>
                  <a:schemeClr val="tx1"/>
                </a:solidFill>
                <a:latin typeface="Arial" panose="020B0604020202020204" pitchFamily="34" charset="0"/>
                <a:cs typeface="Arial" panose="020B0604020202020204" pitchFamily="34" charset="0"/>
              </a:rPr>
              <a:t> end colostomy</a:t>
            </a:r>
            <a:r>
              <a:rPr lang="en-US">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01113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1B4B-1D0C-1B41-AD16-64D4D831ED7B}"/>
              </a:ext>
            </a:extLst>
          </p:cNvPr>
          <p:cNvSpPr>
            <a:spLocks noGrp="1"/>
          </p:cNvSpPr>
          <p:nvPr>
            <p:ph type="title"/>
          </p:nvPr>
        </p:nvSpPr>
        <p:spPr/>
        <p:txBody>
          <a:bodyPr/>
          <a:lstStyle/>
          <a:p>
            <a:r>
              <a:rPr lang="en-US"/>
              <a:t>Postsurgery Complications</a:t>
            </a:r>
          </a:p>
        </p:txBody>
      </p:sp>
      <p:sp>
        <p:nvSpPr>
          <p:cNvPr id="3" name="Content Placeholder 2">
            <a:extLst>
              <a:ext uri="{FF2B5EF4-FFF2-40B4-BE49-F238E27FC236}">
                <a16:creationId xmlns:a16="http://schemas.microsoft.com/office/drawing/2014/main" id="{BF6228D5-03D4-D04F-B5EC-FC779F963540}"/>
              </a:ext>
            </a:extLst>
          </p:cNvPr>
          <p:cNvSpPr>
            <a:spLocks noGrp="1"/>
          </p:cNvSpPr>
          <p:nvPr>
            <p:ph idx="1"/>
          </p:nvPr>
        </p:nvSpPr>
        <p:spPr/>
        <p:txBody>
          <a:bodyPr>
            <a:normAutofit/>
          </a:bodyPr>
          <a:lstStyle/>
          <a:p>
            <a:pPr marL="0" indent="0">
              <a:buNone/>
            </a:pPr>
            <a:r>
              <a:rPr lang="en-US" sz="2400">
                <a:solidFill>
                  <a:schemeClr val="tx1"/>
                </a:solidFill>
                <a:latin typeface="Arial" panose="020B0604020202020204" pitchFamily="34" charset="0"/>
                <a:cs typeface="Arial" panose="020B0604020202020204" pitchFamily="34" charset="0"/>
              </a:rPr>
              <a:t>• Pelvic abscess.</a:t>
            </a:r>
          </a:p>
          <a:p>
            <a:pPr marL="0" indent="0">
              <a:buNone/>
            </a:pPr>
            <a:r>
              <a:rPr lang="en-US" sz="2400">
                <a:solidFill>
                  <a:schemeClr val="tx1"/>
                </a:solidFill>
                <a:latin typeface="Arial" panose="020B0604020202020204" pitchFamily="34" charset="0"/>
                <a:cs typeface="Arial" panose="020B0604020202020204" pitchFamily="34" charset="0"/>
              </a:rPr>
              <a:t>• Subphrenic abscess.</a:t>
            </a:r>
          </a:p>
          <a:p>
            <a:pPr marL="0" indent="0">
              <a:buNone/>
            </a:pPr>
            <a:r>
              <a:rPr lang="en-US" sz="2400">
                <a:solidFill>
                  <a:schemeClr val="tx1"/>
                </a:solidFill>
                <a:latin typeface="Arial" panose="020B0604020202020204" pitchFamily="34" charset="0"/>
                <a:cs typeface="Arial" panose="020B0604020202020204" pitchFamily="34" charset="0"/>
              </a:rPr>
              <a:t>• Biliary or faecal fistulas.</a:t>
            </a:r>
          </a:p>
          <a:p>
            <a:pPr marL="0" indent="0">
              <a:buNone/>
            </a:pPr>
            <a:r>
              <a:rPr lang="en-US" sz="2400">
                <a:solidFill>
                  <a:schemeClr val="tx1"/>
                </a:solidFill>
                <a:latin typeface="Arial" panose="020B0604020202020204" pitchFamily="34" charset="0"/>
                <a:cs typeface="Arial" panose="020B0604020202020204" pitchFamily="34" charset="0"/>
              </a:rPr>
              <a:t>• Burst abdomen.</a:t>
            </a:r>
          </a:p>
          <a:p>
            <a:pPr marL="0" indent="0">
              <a:buNone/>
            </a:pPr>
            <a:r>
              <a:rPr lang="en-US" sz="2400">
                <a:solidFill>
                  <a:schemeClr val="tx1"/>
                </a:solidFill>
                <a:latin typeface="Arial" panose="020B0604020202020204" pitchFamily="34" charset="0"/>
                <a:cs typeface="Arial" panose="020B0604020202020204" pitchFamily="34" charset="0"/>
              </a:rPr>
              <a:t>• Bands and adhesions.</a:t>
            </a:r>
          </a:p>
          <a:p>
            <a:pPr marL="0" indent="0">
              <a:buNone/>
            </a:pPr>
            <a:r>
              <a:rPr lang="en-US" sz="2400">
                <a:solidFill>
                  <a:schemeClr val="tx1"/>
                </a:solidFill>
                <a:latin typeface="Arial" panose="020B0604020202020204" pitchFamily="34" charset="0"/>
                <a:cs typeface="Arial" panose="020B0604020202020204" pitchFamily="34" charset="0"/>
              </a:rPr>
              <a:t>• Incisional hernias.</a:t>
            </a:r>
          </a:p>
        </p:txBody>
      </p:sp>
    </p:spTree>
    <p:extLst>
      <p:ext uri="{BB962C8B-B14F-4D97-AF65-F5344CB8AC3E}">
        <p14:creationId xmlns:p14="http://schemas.microsoft.com/office/powerpoint/2010/main" val="362693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01BA-3C3A-BF4A-8B81-C70765EF335E}"/>
              </a:ext>
            </a:extLst>
          </p:cNvPr>
          <p:cNvSpPr>
            <a:spLocks noGrp="1"/>
          </p:cNvSpPr>
          <p:nvPr>
            <p:ph type="title"/>
          </p:nvPr>
        </p:nvSpPr>
        <p:spPr>
          <a:xfrm>
            <a:off x="252919" y="1123838"/>
            <a:ext cx="2947482" cy="787116"/>
          </a:xfrm>
        </p:spPr>
        <p:txBody>
          <a:bodyPr/>
          <a:lstStyle/>
          <a:p>
            <a:r>
              <a:rPr lang="en-GB" b="1" i="1">
                <a:latin typeface="Arial" panose="020B0604020202020204" pitchFamily="34" charset="0"/>
                <a:cs typeface="Arial" panose="020B0604020202020204" pitchFamily="34" charset="0"/>
              </a:rPr>
              <a:t>AETIOLOGY </a:t>
            </a:r>
            <a:endParaRPr lang="en-US" b="1" i="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90F69A-DF0D-9B41-9594-C022E6CFAA76}"/>
              </a:ext>
            </a:extLst>
          </p:cNvPr>
          <p:cNvSpPr>
            <a:spLocks noGrp="1"/>
          </p:cNvSpPr>
          <p:nvPr>
            <p:ph idx="1"/>
          </p:nvPr>
        </p:nvSpPr>
        <p:spPr/>
        <p:txBody>
          <a:bodyPr>
            <a:normAutofit/>
          </a:bodyPr>
          <a:lstStyle/>
          <a:p>
            <a:pPr marL="0" indent="0">
              <a:buNone/>
            </a:pPr>
            <a:r>
              <a:rPr lang="en-US" sz="2400" b="1" i="1" u="sng">
                <a:solidFill>
                  <a:schemeClr val="tx1"/>
                </a:solidFill>
                <a:latin typeface="Arial" panose="020B0604020202020204" pitchFamily="34" charset="0"/>
                <a:cs typeface="Arial" panose="020B0604020202020204" pitchFamily="34" charset="0"/>
              </a:rPr>
              <a:t>A. Mechanical Obstruction</a:t>
            </a:r>
            <a:r>
              <a:rPr lang="en-US" sz="2400">
                <a:solidFill>
                  <a:schemeClr val="tx1"/>
                </a:solidFill>
                <a:latin typeface="Arial" panose="020B0604020202020204" pitchFamily="34" charset="0"/>
                <a:cs typeface="Arial" panose="020B0604020202020204" pitchFamily="34" charset="0"/>
              </a:rPr>
              <a:t>.— This includes :</a:t>
            </a:r>
          </a:p>
          <a:p>
            <a:pPr marL="0" indent="0">
              <a:buNone/>
            </a:pPr>
            <a:r>
              <a:rPr lang="en-US" sz="2400" b="1">
                <a:solidFill>
                  <a:schemeClr val="tx1"/>
                </a:solidFill>
                <a:latin typeface="Arial" panose="020B0604020202020204" pitchFamily="34" charset="0"/>
                <a:cs typeface="Arial" panose="020B0604020202020204" pitchFamily="34" charset="0"/>
              </a:rPr>
              <a:t>1. OBSTRUCTION IN THE LUMEN</a:t>
            </a:r>
            <a:r>
              <a:rPr lang="en-US" sz="2400">
                <a:solidFill>
                  <a:schemeClr val="tx1"/>
                </a:solidFill>
                <a:latin typeface="Arial" panose="020B0604020202020204" pitchFamily="34" charset="0"/>
                <a:cs typeface="Arial" panose="020B0604020202020204" pitchFamily="34" charset="0"/>
              </a:rPr>
              <a:t> may be caused by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 meconium,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(ii) Bezoars which may be trichobezoar (hair) or phytobezoar (fruit and vegetable fibres),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(iii) gallstones,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(iv) polypoid tumour of the bowel,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(v) intussusception,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(vi)impaction of barium or worms.</a:t>
            </a:r>
          </a:p>
          <a:p>
            <a:pPr marL="0" indent="0">
              <a:buNone/>
            </a:pP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881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6D43-C59B-374D-A8A1-13B7503B2C5A}"/>
              </a:ext>
            </a:extLst>
          </p:cNvPr>
          <p:cNvSpPr>
            <a:spLocks noGrp="1"/>
          </p:cNvSpPr>
          <p:nvPr>
            <p:ph type="title"/>
          </p:nvPr>
        </p:nvSpPr>
        <p:spPr>
          <a:xfrm>
            <a:off x="252918" y="1123837"/>
            <a:ext cx="3086785" cy="5120640"/>
          </a:xfrm>
        </p:spPr>
        <p:txBody>
          <a:bodyPr anchor="t">
            <a:normAutofit/>
          </a:bodyPr>
          <a:lstStyle/>
          <a:p>
            <a:r>
              <a:rPr lang="en-US" b="1" i="1"/>
              <a:t>Intussusception</a:t>
            </a:r>
            <a:br>
              <a:rPr lang="en-GB" b="1" i="1"/>
            </a:br>
            <a:br>
              <a:rPr lang="en-GB" b="1" i="1"/>
            </a:br>
            <a:r>
              <a:rPr lang="en-IN" b="1" i="1">
                <a:solidFill>
                  <a:srgbClr val="FF3636"/>
                </a:solidFill>
                <a:effectLst/>
              </a:rPr>
              <a:t>Definition</a:t>
            </a:r>
            <a:br>
              <a:rPr lang="en-GB" b="1" i="1">
                <a:solidFill>
                  <a:srgbClr val="FF3636"/>
                </a:solidFill>
                <a:effectLst/>
              </a:rPr>
            </a:br>
            <a:r>
              <a:rPr lang="en-IN" sz="2700">
                <a:solidFill>
                  <a:schemeClr val="tx1"/>
                </a:solidFill>
                <a:effectLst/>
                <a:latin typeface="Arial" panose="020B0604020202020204" pitchFamily="34" charset="0"/>
                <a:cs typeface="Arial" panose="020B0604020202020204" pitchFamily="34" charset="0"/>
              </a:rPr>
              <a:t>It is telescoping or invagination of one portion (segment) of bowel into the adjacent segment.</a:t>
            </a:r>
            <a:r>
              <a:rPr lang="en-IN" sz="2700">
                <a:solidFill>
                  <a:schemeClr val="tx1"/>
                </a:solidFill>
                <a:latin typeface="Arial" panose="020B0604020202020204" pitchFamily="34" charset="0"/>
                <a:cs typeface="Arial" panose="020B0604020202020204" pitchFamily="34" charset="0"/>
              </a:rPr>
              <a:t> </a:t>
            </a:r>
            <a:br>
              <a:rPr lang="en-IN" sz="2700">
                <a:solidFill>
                  <a:schemeClr val="tx1"/>
                </a:solidFill>
                <a:latin typeface="Arial" panose="020B0604020202020204" pitchFamily="34" charset="0"/>
                <a:cs typeface="Arial" panose="020B0604020202020204" pitchFamily="34" charset="0"/>
              </a:rPr>
            </a:br>
            <a:br>
              <a:rPr lang="en-IN" sz="2700">
                <a:solidFill>
                  <a:schemeClr val="tx1"/>
                </a:solidFill>
                <a:latin typeface="Arial" panose="020B0604020202020204" pitchFamily="34" charset="0"/>
                <a:cs typeface="Arial" panose="020B0604020202020204" pitchFamily="34" charset="0"/>
              </a:rPr>
            </a:br>
            <a:r>
              <a:rPr lang="en-IN" sz="2700">
                <a:solidFill>
                  <a:schemeClr val="tx1"/>
                </a:solidFill>
                <a:effectLst/>
                <a:latin typeface="Arial" panose="020B0604020202020204" pitchFamily="34" charset="0"/>
                <a:cs typeface="Arial" panose="020B0604020202020204" pitchFamily="34" charset="0"/>
              </a:rPr>
              <a:t>Usually proximal part invaginates into distal one</a:t>
            </a:r>
            <a:endParaRPr lang="en-US" sz="2700" b="1" i="1">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0396ACE4-27E5-8946-BD4B-DC6E3A96EA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9937" y="357188"/>
            <a:ext cx="8262063" cy="5887289"/>
          </a:xfrm>
        </p:spPr>
      </p:pic>
    </p:spTree>
    <p:extLst>
      <p:ext uri="{BB962C8B-B14F-4D97-AF65-F5344CB8AC3E}">
        <p14:creationId xmlns:p14="http://schemas.microsoft.com/office/powerpoint/2010/main" val="58626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BD2F-FA5E-1941-845A-FAAF10F703D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7F62DB8-9B74-7D40-AECB-7E3290A716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376312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344A-EE87-7C4F-AD32-E629931EDEE7}"/>
              </a:ext>
            </a:extLst>
          </p:cNvPr>
          <p:cNvSpPr>
            <a:spLocks noGrp="1"/>
          </p:cNvSpPr>
          <p:nvPr>
            <p:ph type="title"/>
          </p:nvPr>
        </p:nvSpPr>
        <p:spPr/>
        <p:txBody>
          <a:bodyPr/>
          <a:lstStyle/>
          <a:p>
            <a:r>
              <a:rPr lang="en-GB" b="1" i="1"/>
              <a:t>Types </a:t>
            </a:r>
            <a:endParaRPr lang="en-US" b="1" i="1"/>
          </a:p>
        </p:txBody>
      </p:sp>
      <p:sp>
        <p:nvSpPr>
          <p:cNvPr id="3" name="Content Placeholder 2">
            <a:extLst>
              <a:ext uri="{FF2B5EF4-FFF2-40B4-BE49-F238E27FC236}">
                <a16:creationId xmlns:a16="http://schemas.microsoft.com/office/drawing/2014/main" id="{66DD438C-93F8-4841-89D0-4926DA573BFF}"/>
              </a:ext>
            </a:extLst>
          </p:cNvPr>
          <p:cNvSpPr>
            <a:spLocks noGrp="1"/>
          </p:cNvSpPr>
          <p:nvPr>
            <p:ph idx="1"/>
          </p:nvPr>
        </p:nvSpPr>
        <p:spPr/>
        <p:txBody>
          <a:bodyPr anchor="t">
            <a:normAutofit/>
          </a:bodyPr>
          <a:lstStyle/>
          <a:p>
            <a:r>
              <a:rPr lang="en-IN" sz="2400">
                <a:solidFill>
                  <a:schemeClr val="tx1"/>
                </a:solidFill>
                <a:effectLst/>
                <a:latin typeface="Arial" panose="020B0604020202020204" pitchFamily="34" charset="0"/>
                <a:cs typeface="Arial" panose="020B0604020202020204" pitchFamily="34" charset="0"/>
              </a:rPr>
              <a:t>1. Antegrade</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Most common.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2. Retrograde</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Rare (jejunogastric in gastrojejunostomystoma).</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It can be single or multiple (rare).</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It can be ileo-colic (most common type, 75%), colocolic,</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ileoileocolic, colocolic.</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It is common in weaning period of a child (common in male), between the period of 6-9 months.</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613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096E-6ABA-AA40-9F56-69C1B3A5E3F8}"/>
              </a:ext>
            </a:extLst>
          </p:cNvPr>
          <p:cNvSpPr>
            <a:spLocks noGrp="1"/>
          </p:cNvSpPr>
          <p:nvPr>
            <p:ph type="title"/>
          </p:nvPr>
        </p:nvSpPr>
        <p:spPr/>
        <p:txBody>
          <a:bodyPr/>
          <a:lstStyle/>
          <a:p>
            <a:r>
              <a:rPr lang="en-IN" b="1">
                <a:solidFill>
                  <a:srgbClr val="FF3636"/>
                </a:solidFill>
                <a:effectLst/>
                <a:latin typeface="Arial" panose="020B0604020202020204" pitchFamily="34" charset="0"/>
                <a:cs typeface="Arial" panose="020B0604020202020204" pitchFamily="34" charset="0"/>
              </a:rPr>
              <a:t>Aetiology</a:t>
            </a:r>
            <a:endParaRPr lang="en-US"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2FC74-DF34-0B40-AD73-9366BF901735}"/>
              </a:ext>
            </a:extLst>
          </p:cNvPr>
          <p:cNvSpPr>
            <a:spLocks noGrp="1"/>
          </p:cNvSpPr>
          <p:nvPr>
            <p:ph idx="1"/>
          </p:nvPr>
        </p:nvSpPr>
        <p:spPr>
          <a:xfrm>
            <a:off x="3453320" y="624149"/>
            <a:ext cx="8738680" cy="6055257"/>
          </a:xfrm>
        </p:spPr>
        <p:txBody>
          <a:bodyPr>
            <a:noAutofit/>
          </a:bodyPr>
          <a:lstStyle/>
          <a:p>
            <a:pPr marL="0" indent="0">
              <a:buNone/>
            </a:pPr>
            <a:r>
              <a:rPr lang="en-IN" sz="2400">
                <a:solidFill>
                  <a:schemeClr val="tx1"/>
                </a:solidFill>
                <a:effectLst/>
                <a:latin typeface="Arial" panose="020B0604020202020204" pitchFamily="34" charset="0"/>
                <a:cs typeface="Arial" panose="020B0604020202020204" pitchFamily="34" charset="0"/>
              </a:rPr>
              <a:t>1. Common in healthy male baby within 6-9 months of age.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2. Usually there is some cause for the abnormal peristalsis.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    (a) Defective diet or change of diet leading to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(b) Change in bacterial flora.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(c) Inflamed Peyer's patch as a result of the above changes.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(ii) Diverticulum, polyp, etc.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3. It is common in the ileo-caccal region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 Preponderance of lymphoid tissue in the region, consequently infection causing enteritis and violent peristalsis. chance of local infection causing enteritis and violent peristalsis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(ii) The terminal part of the ileums very narrow and can go in easily.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(iii) Caecum and ascending colon are very mobile in infants.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(iv) The ileo-caecal valve in infants is large and protrudes into the lumen of caecum.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(v) Bloodless fold of Treves guides the intussusception.</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410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9EFA-FD95-5940-AA58-A8C4948EBED8}"/>
              </a:ext>
            </a:extLst>
          </p:cNvPr>
          <p:cNvSpPr>
            <a:spLocks noGrp="1"/>
          </p:cNvSpPr>
          <p:nvPr>
            <p:ph type="title"/>
          </p:nvPr>
        </p:nvSpPr>
        <p:spPr/>
        <p:txBody>
          <a:bodyPr/>
          <a:lstStyle/>
          <a:p>
            <a:r>
              <a:rPr lang="en-IN" b="1" i="1">
                <a:solidFill>
                  <a:srgbClr val="FF3636"/>
                </a:solidFill>
                <a:effectLst/>
              </a:rPr>
              <a:t>Clinical features</a:t>
            </a:r>
            <a:endParaRPr lang="en-US" b="1" i="1"/>
          </a:p>
        </p:txBody>
      </p:sp>
      <p:sp>
        <p:nvSpPr>
          <p:cNvPr id="3" name="Content Placeholder 2">
            <a:extLst>
              <a:ext uri="{FF2B5EF4-FFF2-40B4-BE49-F238E27FC236}">
                <a16:creationId xmlns:a16="http://schemas.microsoft.com/office/drawing/2014/main" id="{C9DB99DB-47AF-DE4D-8090-815E5E28E218}"/>
              </a:ext>
            </a:extLst>
          </p:cNvPr>
          <p:cNvSpPr>
            <a:spLocks noGrp="1"/>
          </p:cNvSpPr>
          <p:nvPr>
            <p:ph idx="1"/>
          </p:nvPr>
        </p:nvSpPr>
        <p:spPr/>
        <p:txBody>
          <a:bodyPr anchor="t">
            <a:normAutofit/>
          </a:bodyPr>
          <a:lstStyle/>
          <a:p>
            <a:pPr marL="0" indent="0">
              <a:buNone/>
            </a:pPr>
            <a:r>
              <a:rPr lang="en-IN" sz="2400">
                <a:solidFill>
                  <a:schemeClr val="tx1"/>
                </a:solidFill>
                <a:effectLst/>
                <a:latin typeface="Arial" panose="020B0604020202020204" pitchFamily="34" charset="0"/>
                <a:cs typeface="Arial" panose="020B0604020202020204" pitchFamily="34" charset="0"/>
              </a:rPr>
              <a:t>1. Patient is usually a healthy male baby</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2. Age  within first two years of life (usually 6 to 9 months)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3. A history of dysentery or diarrhea may be elicited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4. Acute pain in the abdomen in colicky in nature characterized by sudden cry. The pain occur intermittently at an interval of few minutes and manifested by the cry of the child</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5. Vomiting in Marked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6. Bowels move after the onset of pain, but in the latter stage, patients passes only blood and mucus with no fecal matter</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289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E5B1-01E1-3446-8221-4E0CE722BA95}"/>
              </a:ext>
            </a:extLst>
          </p:cNvPr>
          <p:cNvSpPr>
            <a:spLocks noGrp="1"/>
          </p:cNvSpPr>
          <p:nvPr>
            <p:ph type="title"/>
          </p:nvPr>
        </p:nvSpPr>
        <p:spPr/>
        <p:txBody>
          <a:bodyPr/>
          <a:lstStyle/>
          <a:p>
            <a:r>
              <a:rPr lang="en-IN" b="1" i="1">
                <a:solidFill>
                  <a:srgbClr val="FF3636"/>
                </a:solidFill>
                <a:effectLst/>
              </a:rPr>
              <a:t>Investigations</a:t>
            </a:r>
            <a:endParaRPr lang="en-US" b="1" i="1"/>
          </a:p>
        </p:txBody>
      </p:sp>
      <p:sp>
        <p:nvSpPr>
          <p:cNvPr id="3" name="Content Placeholder 2">
            <a:extLst>
              <a:ext uri="{FF2B5EF4-FFF2-40B4-BE49-F238E27FC236}">
                <a16:creationId xmlns:a16="http://schemas.microsoft.com/office/drawing/2014/main" id="{E69B8454-00C5-1E46-86E6-2504BD0BF8F5}"/>
              </a:ext>
            </a:extLst>
          </p:cNvPr>
          <p:cNvSpPr>
            <a:spLocks noGrp="1"/>
          </p:cNvSpPr>
          <p:nvPr>
            <p:ph idx="1"/>
          </p:nvPr>
        </p:nvSpPr>
        <p:spPr>
          <a:xfrm>
            <a:off x="3583518" y="604380"/>
            <a:ext cx="7315200" cy="5120640"/>
          </a:xfrm>
        </p:spPr>
        <p:txBody>
          <a:bodyPr anchor="t">
            <a:normAutofit/>
          </a:bodyPr>
          <a:lstStyle/>
          <a:p>
            <a:pPr marL="0" indent="0">
              <a:buNone/>
            </a:pPr>
            <a:r>
              <a:rPr lang="en-IN" sz="2400">
                <a:solidFill>
                  <a:schemeClr val="tx1"/>
                </a:solidFill>
                <a:effectLst/>
                <a:latin typeface="Arial" panose="020B0604020202020204" pitchFamily="34" charset="0"/>
                <a:cs typeface="Arial" panose="020B0604020202020204" pitchFamily="34" charset="0"/>
              </a:rPr>
              <a:t>• Barium enema shows typical claw sign or coiled spring sign (Pincer end).</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Ultrasound shows target sign or pseudokidney sign or bull’s eye sign, which is diagnostic.</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Plain X-ray abdomen shows multiple air fluid levels</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537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B3AD-316A-CB4F-8D7E-BEE1A9857B59}"/>
              </a:ext>
            </a:extLst>
          </p:cNvPr>
          <p:cNvSpPr>
            <a:spLocks noGrp="1"/>
          </p:cNvSpPr>
          <p:nvPr>
            <p:ph type="title"/>
          </p:nvPr>
        </p:nvSpPr>
        <p:spPr/>
        <p:txBody>
          <a:bodyPr/>
          <a:lstStyle/>
          <a:p>
            <a:r>
              <a:rPr lang="en-IN" b="1" i="1">
                <a:solidFill>
                  <a:srgbClr val="FF3636"/>
                </a:solidFill>
                <a:effectLst/>
              </a:rPr>
              <a:t>Differential Diagnosis</a:t>
            </a:r>
            <a:endParaRPr lang="en-US" b="1" i="1"/>
          </a:p>
        </p:txBody>
      </p:sp>
      <p:sp>
        <p:nvSpPr>
          <p:cNvPr id="3" name="Content Placeholder 2">
            <a:extLst>
              <a:ext uri="{FF2B5EF4-FFF2-40B4-BE49-F238E27FC236}">
                <a16:creationId xmlns:a16="http://schemas.microsoft.com/office/drawing/2014/main" id="{2373086D-8AA7-5847-A931-3CC0829E0539}"/>
              </a:ext>
            </a:extLst>
          </p:cNvPr>
          <p:cNvSpPr>
            <a:spLocks noGrp="1"/>
          </p:cNvSpPr>
          <p:nvPr>
            <p:ph idx="1"/>
          </p:nvPr>
        </p:nvSpPr>
        <p:spPr/>
        <p:txBody>
          <a:bodyPr>
            <a:normAutofit/>
          </a:bodyPr>
          <a:lstStyle/>
          <a:p>
            <a:pPr marL="0" indent="0">
              <a:buNone/>
            </a:pPr>
            <a:r>
              <a:rPr lang="en-IN" sz="2400">
                <a:solidFill>
                  <a:schemeClr val="tx1"/>
                </a:solidFill>
                <a:effectLst/>
                <a:latin typeface="Arial" panose="020B0604020202020204" pitchFamily="34" charset="0"/>
                <a:cs typeface="Arial" panose="020B0604020202020204" pitchFamily="34" charset="0"/>
              </a:rPr>
              <a:t>In children: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Acute gastroenteritis.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Purpura with intestinal symptoms.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In adults: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Carcinoma colon.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Mesenteric mass.</a:t>
            </a:r>
            <a:br>
              <a:rPr lang="en-IN" sz="2400">
                <a:solidFill>
                  <a:schemeClr val="tx1"/>
                </a:solidFill>
                <a:latin typeface="Arial" panose="020B0604020202020204" pitchFamily="34" charset="0"/>
                <a:cs typeface="Arial" panose="020B0604020202020204" pitchFamily="34" charset="0"/>
              </a:rPr>
            </a:br>
            <a:endParaRPr lang="en-GB" sz="2400">
              <a:solidFill>
                <a:schemeClr val="tx1"/>
              </a:solidFill>
              <a:latin typeface="Arial" panose="020B0604020202020204" pitchFamily="34" charset="0"/>
              <a:cs typeface="Arial" panose="020B0604020202020204" pitchFamily="34" charset="0"/>
            </a:endParaRPr>
          </a:p>
          <a:p>
            <a:pPr marL="0" indent="0">
              <a:buNone/>
            </a:pPr>
            <a:r>
              <a:rPr lang="en-IN" sz="2400" b="1" i="1" u="sng">
                <a:solidFill>
                  <a:schemeClr val="tx1"/>
                </a:solidFill>
                <a:effectLst/>
                <a:latin typeface="Arial" panose="020B0604020202020204" pitchFamily="34" charset="0"/>
                <a:cs typeface="Arial" panose="020B0604020202020204" pitchFamily="34" charset="0"/>
              </a:rPr>
              <a:t>Complications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Intestinal obstruction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Perforation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Peritoniti</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44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0CD2-8AE1-5E4D-A568-ED7076EF07DB}"/>
              </a:ext>
            </a:extLst>
          </p:cNvPr>
          <p:cNvSpPr>
            <a:spLocks noGrp="1"/>
          </p:cNvSpPr>
          <p:nvPr>
            <p:ph type="title"/>
          </p:nvPr>
        </p:nvSpPr>
        <p:spPr/>
        <p:txBody>
          <a:bodyPr/>
          <a:lstStyle/>
          <a:p>
            <a:r>
              <a:rPr lang="en-IN" b="1" i="1">
                <a:solidFill>
                  <a:srgbClr val="FF3636"/>
                </a:solidFill>
                <a:effectLst/>
                <a:latin typeface="Arial" panose="020B0604020202020204" pitchFamily="34" charset="0"/>
                <a:cs typeface="Arial" panose="020B0604020202020204" pitchFamily="34" charset="0"/>
              </a:rPr>
              <a:t>Treatment</a:t>
            </a:r>
            <a:endParaRPr lang="en-US" b="1" i="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09C406-37AC-8242-9E39-CEAB03C82C84}"/>
              </a:ext>
            </a:extLst>
          </p:cNvPr>
          <p:cNvSpPr>
            <a:spLocks noGrp="1"/>
          </p:cNvSpPr>
          <p:nvPr>
            <p:ph idx="1"/>
          </p:nvPr>
        </p:nvSpPr>
        <p:spPr/>
        <p:txBody>
          <a:bodyPr anchor="t"/>
          <a:lstStyle/>
          <a:p>
            <a:pPr marL="0" indent="0">
              <a:buNone/>
            </a:pPr>
            <a:r>
              <a:rPr lang="en-IN">
                <a:solidFill>
                  <a:schemeClr val="tx1"/>
                </a:solidFill>
                <a:effectLst/>
                <a:latin typeface="Arial" panose="020B0604020202020204" pitchFamily="34" charset="0"/>
                <a:cs typeface="Arial" panose="020B0604020202020204" pitchFamily="34" charset="0"/>
              </a:rPr>
              <a:t> </a:t>
            </a:r>
            <a:br>
              <a:rPr lang="en-IN">
                <a:solidFill>
                  <a:schemeClr val="tx1"/>
                </a:solidFill>
                <a:latin typeface="Arial" panose="020B0604020202020204" pitchFamily="34" charset="0"/>
                <a:cs typeface="Arial" panose="020B0604020202020204" pitchFamily="34" charset="0"/>
              </a:rPr>
            </a:br>
            <a:r>
              <a:rPr lang="en-IN" sz="2400" b="1">
                <a:solidFill>
                  <a:schemeClr val="tx1"/>
                </a:solidFill>
                <a:effectLst/>
                <a:latin typeface="Arial" panose="020B0604020202020204" pitchFamily="34" charset="0"/>
                <a:cs typeface="Arial" panose="020B0604020202020204" pitchFamily="34" charset="0"/>
              </a:rPr>
              <a:t>Initial management</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 Ryle’s tube aspiration.</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 IV fluids.</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 Antibiotics.</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 Catheterisation.</a:t>
            </a:r>
            <a:br>
              <a:rPr lang="en-IN">
                <a:solidFill>
                  <a:schemeClr val="tx1"/>
                </a:solidFill>
                <a:latin typeface="Arial" panose="020B0604020202020204" pitchFamily="34" charset="0"/>
                <a:cs typeface="Arial" panose="020B0604020202020204" pitchFamily="34" charset="0"/>
              </a:rPr>
            </a:br>
            <a:r>
              <a:rPr lang="en-IN" sz="2400" b="1">
                <a:solidFill>
                  <a:schemeClr val="tx1"/>
                </a:solidFill>
                <a:effectLst/>
                <a:latin typeface="Arial" panose="020B0604020202020204" pitchFamily="34" charset="0"/>
                <a:cs typeface="Arial" panose="020B0604020202020204" pitchFamily="34" charset="0"/>
              </a:rPr>
              <a:t>Late management</a:t>
            </a:r>
            <a:r>
              <a:rPr lang="en-IN">
                <a:solidFill>
                  <a:schemeClr val="tx1"/>
                </a:solidFill>
                <a:effectLst/>
                <a:latin typeface="Arial" panose="020B0604020202020204" pitchFamily="34" charset="0"/>
                <a:cs typeface="Arial" panose="020B0604020202020204" pitchFamily="34" charset="0"/>
              </a:rPr>
              <a:t> </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Non operative management</a:t>
            </a:r>
            <a:br>
              <a:rPr lang="en-IN">
                <a:solidFill>
                  <a:schemeClr val="tx1"/>
                </a:solidFill>
                <a:latin typeface="Arial" panose="020B0604020202020204" pitchFamily="34" charset="0"/>
                <a:cs typeface="Arial" panose="020B0604020202020204" pitchFamily="34" charset="0"/>
              </a:rPr>
            </a:br>
            <a:r>
              <a:rPr lang="en-IN">
                <a:solidFill>
                  <a:schemeClr val="tx1"/>
                </a:solidFill>
                <a:effectLst/>
                <a:latin typeface="Arial" panose="020B0604020202020204" pitchFamily="34" charset="0"/>
                <a:cs typeface="Arial" panose="020B0604020202020204" pitchFamily="34" charset="0"/>
              </a:rPr>
              <a:t>• Reduction by hydrostatic pressure using either saline or microbarium sulphate solution or air (popular in China).</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594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14BC-750E-A141-846A-8DA72890D4D3}"/>
              </a:ext>
            </a:extLst>
          </p:cNvPr>
          <p:cNvSpPr>
            <a:spLocks noGrp="1"/>
          </p:cNvSpPr>
          <p:nvPr>
            <p:ph type="title"/>
          </p:nvPr>
        </p:nvSpPr>
        <p:spPr>
          <a:xfrm>
            <a:off x="0" y="368189"/>
            <a:ext cx="2947482" cy="1428750"/>
          </a:xfrm>
        </p:spPr>
        <p:txBody>
          <a:bodyPr/>
          <a:lstStyle/>
          <a:p>
            <a:r>
              <a:rPr lang="en-IN" b="1" i="1">
                <a:solidFill>
                  <a:srgbClr val="1447FF"/>
                </a:solidFill>
                <a:effectLst/>
              </a:rPr>
              <a:t>Surgery</a:t>
            </a:r>
            <a:endParaRPr lang="en-US" b="1" i="1"/>
          </a:p>
        </p:txBody>
      </p:sp>
      <p:sp>
        <p:nvSpPr>
          <p:cNvPr id="3" name="Content Placeholder 2">
            <a:extLst>
              <a:ext uri="{FF2B5EF4-FFF2-40B4-BE49-F238E27FC236}">
                <a16:creationId xmlns:a16="http://schemas.microsoft.com/office/drawing/2014/main" id="{1B28A3DA-7ED9-324E-A5ED-C1C0DE663FB6}"/>
              </a:ext>
            </a:extLst>
          </p:cNvPr>
          <p:cNvSpPr>
            <a:spLocks noGrp="1"/>
          </p:cNvSpPr>
          <p:nvPr>
            <p:ph idx="1"/>
          </p:nvPr>
        </p:nvSpPr>
        <p:spPr>
          <a:xfrm>
            <a:off x="0" y="1632061"/>
            <a:ext cx="3357563" cy="4529423"/>
          </a:xfrm>
        </p:spPr>
        <p:txBody>
          <a:bodyPr anchor="t">
            <a:normAutofit/>
          </a:bodyPr>
          <a:lstStyle/>
          <a:p>
            <a:pPr marL="0" indent="0">
              <a:buNone/>
            </a:pPr>
            <a:r>
              <a:rPr lang="en-IN" sz="2400" b="1" u="sng">
                <a:solidFill>
                  <a:schemeClr val="tx1"/>
                </a:solidFill>
                <a:effectLst/>
                <a:latin typeface="Arial" panose="020B0604020202020204" pitchFamily="34" charset="0"/>
                <a:cs typeface="Arial" panose="020B0604020202020204" pitchFamily="34" charset="0"/>
              </a:rPr>
              <a:t>Indications for surgery in ISS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ISS more than 48 hours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Features of perforation, strangulation, peritonitis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Recurrent ISS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In adult commonly resection is required</a:t>
            </a:r>
            <a:endParaRPr lang="en-US" sz="2400">
              <a:solidFill>
                <a:schemeClr val="tx1"/>
              </a:solidFill>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9CD4E789-0DF7-BE44-ABA4-B41A849C3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563" y="1"/>
            <a:ext cx="8834437" cy="6858000"/>
          </a:xfrm>
          <a:prstGeom prst="rect">
            <a:avLst/>
          </a:prstGeom>
        </p:spPr>
      </p:pic>
    </p:spTree>
    <p:extLst>
      <p:ext uri="{BB962C8B-B14F-4D97-AF65-F5344CB8AC3E}">
        <p14:creationId xmlns:p14="http://schemas.microsoft.com/office/powerpoint/2010/main" val="491120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9A05-198E-0F45-876C-35E05E8A74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3C6F91-42F6-A94A-9EFF-53874B194A58}"/>
              </a:ext>
            </a:extLst>
          </p:cNvPr>
          <p:cNvSpPr>
            <a:spLocks noGrp="1"/>
          </p:cNvSpPr>
          <p:nvPr>
            <p:ph idx="1"/>
          </p:nvPr>
        </p:nvSpPr>
        <p:spPr>
          <a:xfrm>
            <a:off x="3554016" y="303609"/>
            <a:ext cx="8036718" cy="6304360"/>
          </a:xfrm>
        </p:spPr>
        <p:txBody>
          <a:bodyPr>
            <a:noAutofit/>
          </a:bodyPr>
          <a:lstStyle/>
          <a:p>
            <a:pPr marL="0" indent="0">
              <a:buNone/>
            </a:pPr>
            <a:r>
              <a:rPr lang="en-IN" sz="2400" b="1" i="1">
                <a:solidFill>
                  <a:schemeClr val="tx1"/>
                </a:solidFill>
                <a:effectLst/>
                <a:latin typeface="Arial" panose="020B0604020202020204" pitchFamily="34" charset="0"/>
                <a:cs typeface="Arial" panose="020B0604020202020204" pitchFamily="34" charset="0"/>
              </a:rPr>
              <a:t>• Cope’s method</a:t>
            </a:r>
            <a:r>
              <a:rPr lang="en-IN" sz="2400">
                <a:solidFill>
                  <a:schemeClr val="tx1"/>
                </a:solidFill>
                <a:effectLst/>
                <a:latin typeface="Arial" panose="020B0604020202020204" pitchFamily="34" charset="0"/>
                <a:cs typeface="Arial" panose="020B0604020202020204" pitchFamily="34" charset="0"/>
              </a:rPr>
              <a:t>: If reduction does not occur, laparotomy is done under G/A. By gently milking out the intussusception with warm packs, it is reduced. After reduction, viability of the bowel is checked carefully.</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If manual reduction is not possible, it is understood that the bowel is likely to be gangrenous which</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requires resection and anastomosis. In case of viable bowel, often terminal ileum is anchored to the</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ascending colon and Jackson veil band is cut. Patient also requires nasogastric tube aspiration, IV fluids, antibiotics.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a:t>
            </a:r>
            <a:r>
              <a:rPr lang="en-IN" sz="2400" b="1" i="1">
                <a:solidFill>
                  <a:schemeClr val="tx1"/>
                </a:solidFill>
                <a:effectLst/>
                <a:latin typeface="Arial" panose="020B0604020202020204" pitchFamily="34" charset="0"/>
                <a:cs typeface="Arial" panose="020B0604020202020204" pitchFamily="34" charset="0"/>
              </a:rPr>
              <a:t>Laparoscopic</a:t>
            </a:r>
            <a:r>
              <a:rPr lang="en-IN" sz="2400">
                <a:solidFill>
                  <a:schemeClr val="tx1"/>
                </a:solidFill>
                <a:effectLst/>
                <a:latin typeface="Arial" panose="020B0604020202020204" pitchFamily="34" charset="0"/>
                <a:cs typeface="Arial" panose="020B0604020202020204" pitchFamily="34" charset="0"/>
              </a:rPr>
              <a:t> approach may be used to reduce the intussusception.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If intussusception persists for more than 48 hours or intussusception in adult requires resection.</a:t>
            </a:r>
            <a:r>
              <a:rPr lang="en-IN" sz="2400" b="1" i="1">
                <a:solidFill>
                  <a:schemeClr val="tx1"/>
                </a:solidFill>
                <a:effectLst/>
                <a:latin typeface="Arial" panose="020B0604020202020204" pitchFamily="34" charset="0"/>
                <a:cs typeface="Arial" panose="020B0604020202020204" pitchFamily="34" charset="0"/>
              </a:rPr>
              <a:t>Ileocolic resection</a:t>
            </a:r>
            <a:r>
              <a:rPr lang="en-IN" sz="2400">
                <a:solidFill>
                  <a:schemeClr val="tx1"/>
                </a:solidFill>
                <a:effectLst/>
                <a:latin typeface="Arial" panose="020B0604020202020204" pitchFamily="34" charset="0"/>
                <a:cs typeface="Arial" panose="020B0604020202020204" pitchFamily="34" charset="0"/>
              </a:rPr>
              <a:t> is sufficient</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89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9239-D44F-D94C-B6B2-B3DCA7C7E4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3A6F00-9B65-5D40-A434-683487BEF0F4}"/>
              </a:ext>
            </a:extLst>
          </p:cNvPr>
          <p:cNvSpPr>
            <a:spLocks noGrp="1"/>
          </p:cNvSpPr>
          <p:nvPr>
            <p:ph idx="1"/>
          </p:nvPr>
        </p:nvSpPr>
        <p:spPr>
          <a:xfrm>
            <a:off x="3869268" y="357188"/>
            <a:ext cx="7315200" cy="5627560"/>
          </a:xfrm>
        </p:spPr>
        <p:txBody>
          <a:bodyPr>
            <a:noAutofit/>
          </a:bodyPr>
          <a:lstStyle/>
          <a:p>
            <a:pPr marL="0" indent="0">
              <a:buNone/>
            </a:pPr>
            <a:r>
              <a:rPr lang="en-US" sz="2400" b="1">
                <a:solidFill>
                  <a:schemeClr val="tx1"/>
                </a:solidFill>
                <a:latin typeface="Arial" panose="020B0604020202020204" pitchFamily="34" charset="0"/>
                <a:cs typeface="Arial" panose="020B0604020202020204" pitchFamily="34" charset="0"/>
              </a:rPr>
              <a:t>2. LESIONS OF THE BOWEL WALL </a:t>
            </a:r>
            <a:r>
              <a:rPr lang="en-US" sz="2400">
                <a:solidFill>
                  <a:schemeClr val="tx1"/>
                </a:solidFill>
                <a:latin typeface="Arial" panose="020B0604020202020204" pitchFamily="34" charset="0"/>
                <a:cs typeface="Arial" panose="020B0604020202020204" pitchFamily="34" charset="0"/>
              </a:rPr>
              <a:t>also cause intestinal obstruction These can be classified into —</a:t>
            </a:r>
          </a:p>
          <a:p>
            <a:pPr marL="0" indent="0">
              <a:buNone/>
            </a:pPr>
            <a:r>
              <a:rPr lang="en-US" sz="2400" b="1">
                <a:solidFill>
                  <a:schemeClr val="tx1"/>
                </a:solidFill>
                <a:latin typeface="Arial" panose="020B0604020202020204" pitchFamily="34" charset="0"/>
                <a:cs typeface="Arial" panose="020B0604020202020204" pitchFamily="34" charset="0"/>
              </a:rPr>
              <a:t>(a) Congenital</a:t>
            </a:r>
            <a:r>
              <a:rPr lang="en-US" sz="2400">
                <a:solidFill>
                  <a:schemeClr val="tx1"/>
                </a:solidFill>
                <a:latin typeface="Arial" panose="020B0604020202020204" pitchFamily="34" charset="0"/>
                <a:cs typeface="Arial" panose="020B0604020202020204" pitchFamily="34" charset="0"/>
              </a:rPr>
              <a:t>.—This includes (i) Atresia and stenosis; (ii) Megacolon (Hirschsprung’s disease), (iii) Meckel’s diverticulum; (iv) Imperforate anus; (v) Diverticuli.</a:t>
            </a:r>
          </a:p>
          <a:p>
            <a:pPr marL="0" indent="0">
              <a:buNone/>
            </a:pPr>
            <a:r>
              <a:rPr lang="en-US" sz="2400" b="1">
                <a:solidFill>
                  <a:schemeClr val="tx1"/>
                </a:solidFill>
                <a:latin typeface="Arial" panose="020B0604020202020204" pitchFamily="34" charset="0"/>
                <a:cs typeface="Arial" panose="020B0604020202020204" pitchFamily="34" charset="0"/>
              </a:rPr>
              <a:t>(b) Traumatic</a:t>
            </a:r>
            <a:r>
              <a:rPr lang="en-US" sz="2400">
                <a:solidFill>
                  <a:schemeClr val="tx1"/>
                </a:solidFill>
                <a:latin typeface="Arial" panose="020B0604020202020204" pitchFamily="34" charset="0"/>
                <a:cs typeface="Arial" panose="020B0604020202020204" pitchFamily="34" charset="0"/>
              </a:rPr>
              <a:t>.</a:t>
            </a:r>
          </a:p>
          <a:p>
            <a:pPr marL="0" indent="0">
              <a:buNone/>
            </a:pPr>
            <a:r>
              <a:rPr lang="en-US" sz="2400" b="1">
                <a:solidFill>
                  <a:schemeClr val="tx1"/>
                </a:solidFill>
                <a:latin typeface="Arial" panose="020B0604020202020204" pitchFamily="34" charset="0"/>
                <a:cs typeface="Arial" panose="020B0604020202020204" pitchFamily="34" charset="0"/>
              </a:rPr>
              <a:t>(c) Inflammatory</a:t>
            </a:r>
            <a:r>
              <a:rPr lang="en-US" sz="2400">
                <a:solidFill>
                  <a:schemeClr val="tx1"/>
                </a:solidFill>
                <a:latin typeface="Arial" panose="020B0604020202020204" pitchFamily="34" charset="0"/>
                <a:cs typeface="Arial" panose="020B0604020202020204" pitchFamily="34" charset="0"/>
              </a:rPr>
              <a:t>.— (i) Crohn’s disease; (ii) Ulcerative colitis (rare); (iii) Diverticulitis (rare).</a:t>
            </a:r>
          </a:p>
          <a:p>
            <a:pPr marL="0" indent="0">
              <a:buNone/>
            </a:pPr>
            <a:r>
              <a:rPr lang="en-US" sz="2400" b="1">
                <a:solidFill>
                  <a:schemeClr val="tx1"/>
                </a:solidFill>
                <a:latin typeface="Arial" panose="020B0604020202020204" pitchFamily="34" charset="0"/>
                <a:cs typeface="Arial" panose="020B0604020202020204" pitchFamily="34" charset="0"/>
              </a:rPr>
              <a:t>(d) Neoplastic</a:t>
            </a:r>
            <a:r>
              <a:rPr lang="en-US" sz="2400">
                <a:solidFill>
                  <a:schemeClr val="tx1"/>
                </a:solidFill>
                <a:latin typeface="Arial" panose="020B0604020202020204" pitchFamily="34" charset="0"/>
                <a:cs typeface="Arial" panose="020B0604020202020204" pitchFamily="34" charset="0"/>
              </a:rPr>
              <a:t>.— Various tumours of the small intestine and large instestine also cause obstruction.</a:t>
            </a:r>
          </a:p>
          <a:p>
            <a:pPr marL="0" indent="0">
              <a:buNone/>
            </a:pPr>
            <a:r>
              <a:rPr lang="en-US" sz="2400" b="1">
                <a:solidFill>
                  <a:schemeClr val="tx1"/>
                </a:solidFill>
                <a:latin typeface="Arial" panose="020B0604020202020204" pitchFamily="34" charset="0"/>
                <a:cs typeface="Arial" panose="020B0604020202020204" pitchFamily="34" charset="0"/>
              </a:rPr>
              <a:t>(e) Miscellaneous</a:t>
            </a:r>
            <a:r>
              <a:rPr lang="en-US" sz="2400">
                <a:solidFill>
                  <a:schemeClr val="tx1"/>
                </a:solidFill>
                <a:latin typeface="Arial" panose="020B0604020202020204" pitchFamily="34" charset="0"/>
                <a:cs typeface="Arial" panose="020B0604020202020204" pitchFamily="34" charset="0"/>
              </a:rPr>
              <a:t>.— (i) Radiation therapy; (ii) Iatrogenic stricture following intestinal anastomosis;(iii) Potassium induced stricture.</a:t>
            </a:r>
          </a:p>
        </p:txBody>
      </p:sp>
    </p:spTree>
    <p:extLst>
      <p:ext uri="{BB962C8B-B14F-4D97-AF65-F5344CB8AC3E}">
        <p14:creationId xmlns:p14="http://schemas.microsoft.com/office/powerpoint/2010/main" val="1683730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75B9-3C7F-BA4F-8DEC-251DF394D0C8}"/>
              </a:ext>
            </a:extLst>
          </p:cNvPr>
          <p:cNvSpPr>
            <a:spLocks noGrp="1"/>
          </p:cNvSpPr>
          <p:nvPr>
            <p:ph type="title"/>
          </p:nvPr>
        </p:nvSpPr>
        <p:spPr/>
        <p:txBody>
          <a:bodyPr anchor="t">
            <a:normAutofit/>
          </a:bodyPr>
          <a:lstStyle/>
          <a:p>
            <a:r>
              <a:rPr lang="en-US" sz="2400" b="1" i="1">
                <a:latin typeface="Arial" panose="020B0604020202020204" pitchFamily="34" charset="0"/>
                <a:cs typeface="Arial" panose="020B0604020202020204" pitchFamily="34" charset="0"/>
              </a:rPr>
              <a:t>Volvulus</a:t>
            </a:r>
            <a:br>
              <a:rPr lang="en-GB" sz="2400" b="1" i="1">
                <a:latin typeface="Arial" panose="020B0604020202020204" pitchFamily="34" charset="0"/>
                <a:cs typeface="Arial" panose="020B0604020202020204" pitchFamily="34" charset="0"/>
              </a:rPr>
            </a:br>
            <a:r>
              <a:rPr lang="en-IN" sz="2400" b="1" i="1">
                <a:solidFill>
                  <a:srgbClr val="FF3636"/>
                </a:solidFill>
                <a:effectLst/>
                <a:latin typeface="Arial" panose="020B0604020202020204" pitchFamily="34" charset="0"/>
                <a:cs typeface="Arial" panose="020B0604020202020204" pitchFamily="34" charset="0"/>
              </a:rPr>
              <a:t>Definition</a:t>
            </a:r>
            <a:br>
              <a:rPr lang="en-IN" sz="2400"/>
            </a:br>
            <a:r>
              <a:rPr lang="en-IN" sz="2400">
                <a:effectLst/>
              </a:rPr>
              <a:t>It is the twist (rotation) in the axis of the loop of the bowel either clockwise or anticlockwise.</a:t>
            </a:r>
            <a:r>
              <a:rPr lang="en-IN" sz="2400"/>
              <a:t> </a:t>
            </a:r>
            <a:br>
              <a:rPr lang="en-IN" sz="2400"/>
            </a:br>
            <a:br>
              <a:rPr lang="en-IN" sz="2400"/>
            </a:br>
            <a:r>
              <a:rPr lang="en-IN" sz="2400">
                <a:effectLst/>
              </a:rPr>
              <a:t>The mesenteric vessels are invariably occluded.  Usually gut rotates for ½ or 1½ or 2½ turns</a:t>
            </a:r>
            <a:endParaRPr lang="en-US" sz="2400" b="1" i="1">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72E62BAE-150B-914E-8D6B-76D967D21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1" y="0"/>
            <a:ext cx="8991599" cy="6858000"/>
          </a:xfrm>
        </p:spPr>
      </p:pic>
    </p:spTree>
    <p:extLst>
      <p:ext uri="{BB962C8B-B14F-4D97-AF65-F5344CB8AC3E}">
        <p14:creationId xmlns:p14="http://schemas.microsoft.com/office/powerpoint/2010/main" val="3139048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9D50E-1377-D349-8CBF-C8B1A6D9B50A}"/>
              </a:ext>
            </a:extLst>
          </p:cNvPr>
          <p:cNvSpPr>
            <a:spLocks noGrp="1"/>
          </p:cNvSpPr>
          <p:nvPr>
            <p:ph idx="1"/>
          </p:nvPr>
        </p:nvSpPr>
        <p:spPr>
          <a:xfrm>
            <a:off x="164307" y="1123837"/>
            <a:ext cx="2947482" cy="4610326"/>
          </a:xfrm>
        </p:spPr>
        <p:txBody>
          <a:bodyPr anchor="t">
            <a:normAutofit/>
          </a:bodyPr>
          <a:lstStyle/>
          <a:p>
            <a:pPr marL="0" indent="0">
              <a:buNone/>
            </a:pPr>
            <a:r>
              <a:rPr lang="en-IN" sz="2400" b="1">
                <a:solidFill>
                  <a:schemeClr val="tx1"/>
                </a:solidFill>
                <a:effectLst/>
                <a:latin typeface="Arial" panose="020B0604020202020204" pitchFamily="34" charset="0"/>
                <a:cs typeface="Arial" panose="020B0604020202020204" pitchFamily="34" charset="0"/>
              </a:rPr>
              <a:t>Sites</a:t>
            </a:r>
            <a:r>
              <a:rPr lang="en-IN" sz="2400">
                <a:solidFill>
                  <a:schemeClr val="tx1"/>
                </a:solidFill>
                <a:effectLst/>
                <a:latin typeface="Arial" panose="020B0604020202020204" pitchFamily="34" charset="0"/>
                <a:cs typeface="Arial" panose="020B0604020202020204" pitchFamily="34" charset="0"/>
              </a:rPr>
              <a:t>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Sigmoid colon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Caecum</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Transverse colon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Small gut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Stomach </a:t>
            </a:r>
            <a:br>
              <a:rPr lang="en-IN" sz="2400">
                <a:solidFill>
                  <a:schemeClr val="tx1"/>
                </a:solidFill>
                <a:latin typeface="Arial" panose="020B0604020202020204" pitchFamily="34" charset="0"/>
                <a:cs typeface="Arial" panose="020B0604020202020204" pitchFamily="34" charset="0"/>
              </a:rPr>
            </a:br>
            <a:r>
              <a:rPr lang="en-IN" sz="2400" b="1">
                <a:solidFill>
                  <a:schemeClr val="tx1"/>
                </a:solidFill>
                <a:effectLst/>
                <a:latin typeface="Arial" panose="020B0604020202020204" pitchFamily="34" charset="0"/>
                <a:cs typeface="Arial" panose="020B0604020202020204" pitchFamily="34" charset="0"/>
              </a:rPr>
              <a:t>Type</a:t>
            </a:r>
            <a:r>
              <a:rPr lang="en-IN" sz="2400" b="1">
                <a:solidFill>
                  <a:schemeClr val="tx1"/>
                </a:solidFill>
                <a:latin typeface="Arial" panose="020B0604020202020204" pitchFamily="34" charset="0"/>
                <a:cs typeface="Arial" panose="020B0604020202020204" pitchFamily="34" charset="0"/>
              </a:rPr>
              <a:t> </a:t>
            </a:r>
            <a:br>
              <a:rPr lang="en-IN" sz="2400" b="1">
                <a:solidFill>
                  <a:schemeClr val="tx1"/>
                </a:solidFill>
                <a:latin typeface="Arial" panose="020B0604020202020204" pitchFamily="34" charset="0"/>
                <a:cs typeface="Arial" panose="020B0604020202020204" pitchFamily="34" charset="0"/>
              </a:rPr>
            </a:b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1. Acute.</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2. Recurrent.</a:t>
            </a:r>
            <a:endParaRPr lang="en-US" sz="2400">
              <a:solidFill>
                <a:schemeClr val="tx1"/>
              </a:solidFill>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22A2FFBA-7700-2745-B541-3ABAC5D8ED7E}"/>
              </a:ext>
            </a:extLst>
          </p:cNvPr>
          <p:cNvPicPr>
            <a:picLocks noChangeAspect="1"/>
          </p:cNvPicPr>
          <p:nvPr/>
        </p:nvPicPr>
        <p:blipFill rotWithShape="1">
          <a:blip r:embed="rId2">
            <a:extLst>
              <a:ext uri="{28A0092B-C50C-407E-A947-70E740481C1C}">
                <a14:useLocalDpi xmlns:a14="http://schemas.microsoft.com/office/drawing/2010/main" val="0"/>
              </a:ext>
            </a:extLst>
          </a:blip>
          <a:srcRect t="20573" b="6826"/>
          <a:stretch/>
        </p:blipFill>
        <p:spPr>
          <a:xfrm>
            <a:off x="3429000" y="0"/>
            <a:ext cx="8763000" cy="6858000"/>
          </a:xfrm>
          <a:prstGeom prst="rect">
            <a:avLst/>
          </a:prstGeom>
        </p:spPr>
      </p:pic>
    </p:spTree>
    <p:extLst>
      <p:ext uri="{BB962C8B-B14F-4D97-AF65-F5344CB8AC3E}">
        <p14:creationId xmlns:p14="http://schemas.microsoft.com/office/powerpoint/2010/main" val="247082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2A04-7885-7B44-B0E8-25F269096E54}"/>
              </a:ext>
            </a:extLst>
          </p:cNvPr>
          <p:cNvSpPr>
            <a:spLocks noGrp="1"/>
          </p:cNvSpPr>
          <p:nvPr>
            <p:ph type="title"/>
          </p:nvPr>
        </p:nvSpPr>
        <p:spPr/>
        <p:txBody>
          <a:bodyPr/>
          <a:lstStyle/>
          <a:p>
            <a:r>
              <a:rPr lang="en-IN" b="1" i="1">
                <a:solidFill>
                  <a:srgbClr val="FF3636"/>
                </a:solidFill>
                <a:effectLst/>
                <a:latin typeface="Arial" panose="020B0604020202020204" pitchFamily="34" charset="0"/>
                <a:cs typeface="Arial" panose="020B0604020202020204" pitchFamily="34" charset="0"/>
              </a:rPr>
              <a:t>Etiology</a:t>
            </a:r>
            <a:endParaRPr lang="en-US" b="1" i="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349082-94A0-4B4E-B40C-980C4427A2A5}"/>
              </a:ext>
            </a:extLst>
          </p:cNvPr>
          <p:cNvSpPr>
            <a:spLocks noGrp="1"/>
          </p:cNvSpPr>
          <p:nvPr>
            <p:ph idx="1"/>
          </p:nvPr>
        </p:nvSpPr>
        <p:spPr/>
        <p:txBody>
          <a:bodyPr anchor="t">
            <a:normAutofit/>
          </a:bodyPr>
          <a:lstStyle/>
          <a:p>
            <a:r>
              <a:rPr lang="en-IN" sz="2400">
                <a:solidFill>
                  <a:schemeClr val="tx1"/>
                </a:solidFill>
                <a:effectLst/>
                <a:latin typeface="Arial" panose="020B0604020202020204" pitchFamily="34" charset="0"/>
                <a:cs typeface="Arial" panose="020B0604020202020204" pitchFamily="34" charset="0"/>
              </a:rPr>
              <a:t>Commonly, volvulus occurs in the pelvic colon, which is chronically distended and overloaded so that it hangs too much in the pelvis leading to elongation of pelvic mesocolon, thereby the two ends of pelvic colon are almost approximated to each other. Final twist is usually produced by straining or use of purgatives. Twist is in the anticlockwise direction (clockwise in caecum).</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654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6D0C-F3BB-2942-A092-6EBAA04432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DC6861-2323-7440-96AF-1445B0F3105C}"/>
              </a:ext>
            </a:extLst>
          </p:cNvPr>
          <p:cNvSpPr>
            <a:spLocks noGrp="1"/>
          </p:cNvSpPr>
          <p:nvPr>
            <p:ph idx="1"/>
          </p:nvPr>
        </p:nvSpPr>
        <p:spPr/>
        <p:txBody>
          <a:bodyPr>
            <a:normAutofit/>
          </a:bodyPr>
          <a:lstStyle/>
          <a:p>
            <a:pPr marL="0" indent="0">
              <a:buNone/>
            </a:pPr>
            <a:r>
              <a:rPr lang="en-IN" sz="2400" b="1">
                <a:solidFill>
                  <a:schemeClr val="tx1"/>
                </a:solidFill>
                <a:effectLst/>
                <a:latin typeface="Arial" panose="020B0604020202020204" pitchFamily="34" charset="0"/>
                <a:cs typeface="Arial" panose="020B0604020202020204" pitchFamily="34" charset="0"/>
              </a:rPr>
              <a:t>Predisposing factors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Adhesions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Peridiverticulitis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Overloaded redundant pelvic colon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Long pelvic mesocolon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Narrow attachment of sigmoid mesocolon</a:t>
            </a:r>
            <a:br>
              <a:rPr lang="en-IN" sz="2400">
                <a:solidFill>
                  <a:schemeClr val="tx1"/>
                </a:solidFill>
                <a:latin typeface="Arial" panose="020B0604020202020204" pitchFamily="34" charset="0"/>
                <a:cs typeface="Arial" panose="020B0604020202020204" pitchFamily="34" charset="0"/>
              </a:rPr>
            </a:br>
            <a:r>
              <a:rPr lang="en-IN" sz="2400" b="1">
                <a:solidFill>
                  <a:schemeClr val="tx1"/>
                </a:solidFill>
                <a:effectLst/>
                <a:latin typeface="Arial" panose="020B0604020202020204" pitchFamily="34" charset="0"/>
                <a:cs typeface="Arial" panose="020B0604020202020204" pitchFamily="34" charset="0"/>
              </a:rPr>
              <a:t>Pathology</a:t>
            </a:r>
            <a:r>
              <a:rPr lang="en-IN" sz="2400">
                <a:solidFill>
                  <a:schemeClr val="tx1"/>
                </a:solidFill>
                <a:effectLst/>
                <a:latin typeface="Arial" panose="020B0604020202020204" pitchFamily="34" charset="0"/>
                <a:cs typeface="Arial" panose="020B0604020202020204" pitchFamily="34" charset="0"/>
              </a:rPr>
              <a:t> </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Volvulus of pelvic colon is a form of closed loop obstruction with every chance of gangrene and the changes are same as obstruction with strangulation </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203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1888-1188-3A4E-876D-A41A2166058A}"/>
              </a:ext>
            </a:extLst>
          </p:cNvPr>
          <p:cNvSpPr>
            <a:spLocks noGrp="1"/>
          </p:cNvSpPr>
          <p:nvPr>
            <p:ph type="title"/>
          </p:nvPr>
        </p:nvSpPr>
        <p:spPr/>
        <p:txBody>
          <a:bodyPr/>
          <a:lstStyle/>
          <a:p>
            <a:r>
              <a:rPr lang="en-IN" b="1" i="1">
                <a:solidFill>
                  <a:srgbClr val="FF3636"/>
                </a:solidFill>
                <a:effectLst/>
              </a:rPr>
              <a:t>Clinical feature</a:t>
            </a:r>
            <a:endParaRPr lang="en-US" b="1" i="1"/>
          </a:p>
        </p:txBody>
      </p:sp>
      <p:sp>
        <p:nvSpPr>
          <p:cNvPr id="3" name="Content Placeholder 2">
            <a:extLst>
              <a:ext uri="{FF2B5EF4-FFF2-40B4-BE49-F238E27FC236}">
                <a16:creationId xmlns:a16="http://schemas.microsoft.com/office/drawing/2014/main" id="{41690BAC-0AF0-2A4F-AF08-96F91B1AC549}"/>
              </a:ext>
            </a:extLst>
          </p:cNvPr>
          <p:cNvSpPr>
            <a:spLocks noGrp="1"/>
          </p:cNvSpPr>
          <p:nvPr>
            <p:ph idx="1"/>
          </p:nvPr>
        </p:nvSpPr>
        <p:spPr/>
        <p:txBody>
          <a:bodyPr>
            <a:normAutofit/>
          </a:bodyPr>
          <a:lstStyle/>
          <a:p>
            <a:pPr marL="0" indent="0">
              <a:buNone/>
            </a:pPr>
            <a:r>
              <a:rPr lang="en-IN" sz="2400">
                <a:solidFill>
                  <a:schemeClr val="tx1"/>
                </a:solidFill>
                <a:effectLst/>
                <a:latin typeface="Arial" panose="020B0604020202020204" pitchFamily="34" charset="0"/>
                <a:cs typeface="Arial" panose="020B0604020202020204" pitchFamily="34" charset="0"/>
              </a:rPr>
              <a:t>1. Patient is usually middle aged or elderly male</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2. Pain in the abdomen—Initially left sided, eventually all over.</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3. Absolute constipation (obstipation—no faeces, noflatus).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4. Enormous distension of abdomen, starting from left iliac fossa extending to the whole of the abdomen(Tympanic abdomen).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5. Late vomiting, and eventually dehydration.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6. Features of peritonitis.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7. Hiccough and retching can occur.</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8. Tyre like feel of the abdomen is diagnostic.</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9. Tenemus may be present </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340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FD35-1A12-114E-9AB8-E45E81B42D42}"/>
              </a:ext>
            </a:extLst>
          </p:cNvPr>
          <p:cNvSpPr>
            <a:spLocks noGrp="1"/>
          </p:cNvSpPr>
          <p:nvPr>
            <p:ph type="title"/>
          </p:nvPr>
        </p:nvSpPr>
        <p:spPr/>
        <p:txBody>
          <a:bodyPr/>
          <a:lstStyle/>
          <a:p>
            <a:r>
              <a:rPr lang="en-IN" b="1" i="1">
                <a:solidFill>
                  <a:srgbClr val="FF3636"/>
                </a:solidFill>
                <a:effectLst/>
              </a:rPr>
              <a:t>Investigations</a:t>
            </a:r>
            <a:endParaRPr lang="en-US" b="1" i="1"/>
          </a:p>
        </p:txBody>
      </p:sp>
      <p:sp>
        <p:nvSpPr>
          <p:cNvPr id="3" name="Content Placeholder 2">
            <a:extLst>
              <a:ext uri="{FF2B5EF4-FFF2-40B4-BE49-F238E27FC236}">
                <a16:creationId xmlns:a16="http://schemas.microsoft.com/office/drawing/2014/main" id="{8EA33CA6-889F-FD4F-AA69-705A0A1AF18E}"/>
              </a:ext>
            </a:extLst>
          </p:cNvPr>
          <p:cNvSpPr>
            <a:spLocks noGrp="1"/>
          </p:cNvSpPr>
          <p:nvPr>
            <p:ph idx="1"/>
          </p:nvPr>
        </p:nvSpPr>
        <p:spPr/>
        <p:txBody>
          <a:bodyPr>
            <a:normAutofit/>
          </a:bodyPr>
          <a:lstStyle/>
          <a:p>
            <a:pPr marL="0" indent="0">
              <a:buNone/>
            </a:pPr>
            <a:r>
              <a:rPr lang="en-IN" sz="2400" b="1">
                <a:solidFill>
                  <a:schemeClr val="tx1"/>
                </a:solidFill>
                <a:effectLst/>
                <a:latin typeface="Arial" panose="020B0604020202020204" pitchFamily="34" charset="0"/>
                <a:cs typeface="Arial" panose="020B0604020202020204" pitchFamily="34" charset="0"/>
              </a:rPr>
              <a:t>1. Plain X-ray</a:t>
            </a:r>
            <a:r>
              <a:rPr lang="en-IN" sz="2400">
                <a:solidFill>
                  <a:schemeClr val="tx1"/>
                </a:solidFill>
                <a:effectLst/>
                <a:latin typeface="Arial" panose="020B0604020202020204" pitchFamily="34" charset="0"/>
                <a:cs typeface="Arial" panose="020B0604020202020204" pitchFamily="34" charset="0"/>
              </a:rPr>
              <a:t>:(diagnostic in 70-80%)</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a:t>
            </a:r>
            <a:r>
              <a:rPr lang="el-GR" sz="2400">
                <a:solidFill>
                  <a:schemeClr val="tx1"/>
                </a:solidFill>
                <a:effectLst/>
                <a:latin typeface="Arial" panose="020B0604020202020204" pitchFamily="34" charset="0"/>
                <a:cs typeface="Arial" panose="020B0604020202020204" pitchFamily="34" charset="0"/>
              </a:rPr>
              <a:t>Ω </a:t>
            </a:r>
            <a:r>
              <a:rPr lang="en-IN" sz="2400">
                <a:solidFill>
                  <a:schemeClr val="tx1"/>
                </a:solidFill>
                <a:effectLst/>
                <a:latin typeface="Arial" panose="020B0604020202020204" pitchFamily="34" charset="0"/>
                <a:cs typeface="Arial" panose="020B0604020202020204" pitchFamily="34" charset="0"/>
              </a:rPr>
              <a:t>sign (omega sign)—single, grossly distended loop of colon arising out of the pelvis and extending</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towards the diaphragm.</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 Coffee-bean sign or Bent-inner tube sign.</a:t>
            </a:r>
            <a:br>
              <a:rPr lang="en-IN" sz="2400">
                <a:solidFill>
                  <a:schemeClr val="tx1"/>
                </a:solidFill>
                <a:latin typeface="Arial" panose="020B0604020202020204" pitchFamily="34" charset="0"/>
                <a:cs typeface="Arial" panose="020B0604020202020204" pitchFamily="34" charset="0"/>
              </a:rPr>
            </a:br>
            <a:r>
              <a:rPr lang="en-IN" sz="2400" b="1">
                <a:solidFill>
                  <a:schemeClr val="tx1"/>
                </a:solidFill>
                <a:effectLst/>
                <a:latin typeface="Arial" panose="020B0604020202020204" pitchFamily="34" charset="0"/>
                <a:cs typeface="Arial" panose="020B0604020202020204" pitchFamily="34" charset="0"/>
              </a:rPr>
              <a:t>2. Contrast enema: </a:t>
            </a:r>
            <a:r>
              <a:rPr lang="en-IN" sz="2400">
                <a:solidFill>
                  <a:schemeClr val="tx1"/>
                </a:solidFill>
                <a:effectLst/>
                <a:latin typeface="Arial" panose="020B0604020202020204" pitchFamily="34" charset="0"/>
                <a:cs typeface="Arial" panose="020B0604020202020204" pitchFamily="34" charset="0"/>
              </a:rPr>
              <a:t>(dilute barium/water soluble contrast media is used)—Birds beak sign (ace of spades appearance)—Upper</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end of barium column tapers into the spirallytwisted distal sigmoid colon.</a:t>
            </a:r>
            <a:br>
              <a:rPr lang="en-IN" sz="2400">
                <a:solidFill>
                  <a:schemeClr val="tx1"/>
                </a:solidFill>
                <a:latin typeface="Arial" panose="020B0604020202020204" pitchFamily="34" charset="0"/>
                <a:cs typeface="Arial" panose="020B0604020202020204" pitchFamily="34" charset="0"/>
              </a:rPr>
            </a:br>
            <a:r>
              <a:rPr lang="en-IN" sz="2400" b="1">
                <a:solidFill>
                  <a:schemeClr val="tx1"/>
                </a:solidFill>
                <a:effectLst/>
                <a:latin typeface="Arial" panose="020B0604020202020204" pitchFamily="34" charset="0"/>
                <a:cs typeface="Arial" panose="020B0604020202020204" pitchFamily="34" charset="0"/>
              </a:rPr>
              <a:t>3. CT scan</a:t>
            </a:r>
            <a:r>
              <a:rPr lang="en-IN" sz="2400">
                <a:solidFill>
                  <a:schemeClr val="tx1"/>
                </a:solidFill>
                <a:effectLst/>
                <a:latin typeface="Arial" panose="020B0604020202020204" pitchFamily="34" charset="0"/>
                <a:cs typeface="Arial" panose="020B0604020202020204" pitchFamily="34" charset="0"/>
              </a:rPr>
              <a:t> (for difficult cases)—</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Shows characteristic whirl pattern.</a:t>
            </a:r>
            <a:br>
              <a:rPr lang="en-IN" sz="2400">
                <a:solidFill>
                  <a:schemeClr val="tx1"/>
                </a:solidFill>
                <a:latin typeface="Arial" panose="020B0604020202020204" pitchFamily="34" charset="0"/>
                <a:cs typeface="Arial" panose="020B0604020202020204" pitchFamily="34" charset="0"/>
              </a:rPr>
            </a:br>
            <a:r>
              <a:rPr lang="en-IN" sz="2400">
                <a:solidFill>
                  <a:schemeClr val="tx1"/>
                </a:solidFill>
                <a:effectLst/>
                <a:latin typeface="Arial" panose="020B0604020202020204" pitchFamily="34" charset="0"/>
                <a:cs typeface="Arial" panose="020B0604020202020204" pitchFamily="34" charset="0"/>
              </a:rPr>
              <a:t>peritonitis. </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415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BB56-367C-184A-8CF4-694435C26BAF}"/>
              </a:ext>
            </a:extLst>
          </p:cNvPr>
          <p:cNvSpPr>
            <a:spLocks noGrp="1"/>
          </p:cNvSpPr>
          <p:nvPr>
            <p:ph type="title"/>
          </p:nvPr>
        </p:nvSpPr>
        <p:spPr/>
        <p:txBody>
          <a:bodyPr/>
          <a:lstStyle/>
          <a:p>
            <a:r>
              <a:rPr lang="en-IN" b="1" i="1">
                <a:solidFill>
                  <a:srgbClr val="FF3636"/>
                </a:solidFill>
                <a:effectLst/>
              </a:rPr>
              <a:t>Treatment is always operative</a:t>
            </a:r>
            <a:r>
              <a:rPr lang="en-IN" b="1" i="1">
                <a:effectLst/>
              </a:rPr>
              <a:t> </a:t>
            </a:r>
            <a:endParaRPr lang="en-US" b="1" i="1"/>
          </a:p>
        </p:txBody>
      </p:sp>
      <p:sp>
        <p:nvSpPr>
          <p:cNvPr id="3" name="Content Placeholder 2">
            <a:extLst>
              <a:ext uri="{FF2B5EF4-FFF2-40B4-BE49-F238E27FC236}">
                <a16:creationId xmlns:a16="http://schemas.microsoft.com/office/drawing/2014/main" id="{B544E72A-9189-C845-B8BC-C9B96ACE0E9C}"/>
              </a:ext>
            </a:extLst>
          </p:cNvPr>
          <p:cNvSpPr>
            <a:spLocks noGrp="1"/>
          </p:cNvSpPr>
          <p:nvPr>
            <p:ph idx="1"/>
          </p:nvPr>
        </p:nvSpPr>
        <p:spPr/>
        <p:txBody>
          <a:bodyPr>
            <a:normAutofit/>
          </a:bodyPr>
          <a:lstStyle/>
          <a:p>
            <a:pPr marL="0" indent="0">
              <a:buNone/>
            </a:pPr>
            <a:r>
              <a:rPr lang="en-IN" sz="2400" b="1">
                <a:solidFill>
                  <a:schemeClr val="tx1"/>
                </a:solidFill>
                <a:effectLst/>
                <a:latin typeface="Arial" panose="020B0604020202020204" pitchFamily="34" charset="0"/>
                <a:cs typeface="Arial" panose="020B0604020202020204" pitchFamily="34" charset="0"/>
              </a:rPr>
              <a:t>(a) Untwisting of the Loop: </a:t>
            </a:r>
            <a:r>
              <a:rPr lang="en-IN" sz="2400">
                <a:solidFill>
                  <a:schemeClr val="tx1"/>
                </a:solidFill>
                <a:effectLst/>
                <a:latin typeface="Arial" panose="020B0604020202020204" pitchFamily="34" charset="0"/>
                <a:cs typeface="Arial" panose="020B0604020202020204" pitchFamily="34" charset="0"/>
              </a:rPr>
              <a:t>After untwisting the loop flatus tube is passed to deflate the gut. It is better to fix the loop by suturing with parietal peritoneum by a few stitches. Flatus tube is removed on the fifth day morning after an enema. </a:t>
            </a:r>
            <a:br>
              <a:rPr lang="en-IN" sz="2400">
                <a:solidFill>
                  <a:schemeClr val="tx1"/>
                </a:solidFill>
                <a:latin typeface="Arial" panose="020B0604020202020204" pitchFamily="34" charset="0"/>
                <a:cs typeface="Arial" panose="020B0604020202020204" pitchFamily="34" charset="0"/>
              </a:rPr>
            </a:br>
            <a:r>
              <a:rPr lang="en-IN" sz="2400" b="1">
                <a:solidFill>
                  <a:schemeClr val="tx1"/>
                </a:solidFill>
                <a:effectLst/>
                <a:latin typeface="Arial" panose="020B0604020202020204" pitchFamily="34" charset="0"/>
                <a:cs typeface="Arial" panose="020B0604020202020204" pitchFamily="34" charset="0"/>
              </a:rPr>
              <a:t>(b) Colostomy</a:t>
            </a:r>
            <a:r>
              <a:rPr lang="en-IN" sz="2400">
                <a:solidFill>
                  <a:schemeClr val="tx1"/>
                </a:solidFill>
                <a:effectLst/>
                <a:latin typeface="Arial" panose="020B0604020202020204" pitchFamily="34" charset="0"/>
                <a:cs typeface="Arial" panose="020B0604020202020204" pitchFamily="34" charset="0"/>
              </a:rPr>
              <a:t>: This is necessary when the condition has produced gangrene of the twisted loop, or is recurrent when loop is exteriorised and a colostomy done, later colostomy is closed. </a:t>
            </a:r>
            <a:br>
              <a:rPr lang="en-IN" sz="2400">
                <a:solidFill>
                  <a:schemeClr val="tx1"/>
                </a:solidFill>
                <a:latin typeface="Arial" panose="020B0604020202020204" pitchFamily="34" charset="0"/>
                <a:cs typeface="Arial" panose="020B0604020202020204" pitchFamily="34" charset="0"/>
              </a:rPr>
            </a:br>
            <a:r>
              <a:rPr lang="en-IN" sz="2400" b="1">
                <a:solidFill>
                  <a:schemeClr val="tx1"/>
                </a:solidFill>
                <a:effectLst/>
                <a:latin typeface="Arial" panose="020B0604020202020204" pitchFamily="34" charset="0"/>
                <a:cs typeface="Arial" panose="020B0604020202020204" pitchFamily="34" charset="0"/>
              </a:rPr>
              <a:t>(c) Colectomy</a:t>
            </a:r>
            <a:r>
              <a:rPr lang="en-IN" sz="2400">
                <a:solidFill>
                  <a:schemeClr val="tx1"/>
                </a:solidFill>
                <a:effectLst/>
                <a:latin typeface="Arial" panose="020B0604020202020204" pitchFamily="34" charset="0"/>
                <a:cs typeface="Arial" panose="020B0604020202020204" pitchFamily="34" charset="0"/>
              </a:rPr>
              <a:t> : A few would prefer to excise the redundant colon especially if it is recurrent, and in all cases of gangrene, if patient's condition permits.</a:t>
            </a:r>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756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9D5C-C807-AE4A-8DDA-012C8083EFF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6FDBF5C-3584-404A-9E5E-7884A4B765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4280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B459-57D9-5A4C-8A5D-DF3B17C915FC}"/>
              </a:ext>
            </a:extLst>
          </p:cNvPr>
          <p:cNvSpPr>
            <a:spLocks noGrp="1"/>
          </p:cNvSpPr>
          <p:nvPr>
            <p:ph type="title"/>
          </p:nvPr>
        </p:nvSpPr>
        <p:spPr/>
        <p:txBody>
          <a:bodyPr/>
          <a:lstStyle/>
          <a:p>
            <a:r>
              <a:rPr lang="en-GB" b="1"/>
              <a:t>REFERENCES </a:t>
            </a:r>
            <a:endParaRPr lang="en-US" b="1"/>
          </a:p>
        </p:txBody>
      </p:sp>
      <p:sp>
        <p:nvSpPr>
          <p:cNvPr id="3" name="Content Placeholder 2">
            <a:extLst>
              <a:ext uri="{FF2B5EF4-FFF2-40B4-BE49-F238E27FC236}">
                <a16:creationId xmlns:a16="http://schemas.microsoft.com/office/drawing/2014/main" id="{5C0E4880-BBBE-8843-949F-9FB367438C26}"/>
              </a:ext>
            </a:extLst>
          </p:cNvPr>
          <p:cNvSpPr>
            <a:spLocks noGrp="1"/>
          </p:cNvSpPr>
          <p:nvPr>
            <p:ph idx="1"/>
          </p:nvPr>
        </p:nvSpPr>
        <p:spPr/>
        <p:txBody>
          <a:bodyPr/>
          <a:lstStyle/>
          <a:p>
            <a:pPr marL="0" indent="0">
              <a:buNone/>
            </a:pPr>
            <a:r>
              <a:rPr lang="en-GB">
                <a:latin typeface="Arial" panose="020B0604020202020204" pitchFamily="34" charset="0"/>
                <a:cs typeface="Arial" panose="020B0604020202020204" pitchFamily="34" charset="0"/>
              </a:rPr>
              <a:t>1.</a:t>
            </a:r>
            <a:r>
              <a:rPr lang="en-US">
                <a:latin typeface="Arial" panose="020B0604020202020204" pitchFamily="34" charset="0"/>
                <a:cs typeface="Arial" panose="020B0604020202020204" pitchFamily="34" charset="0"/>
              </a:rPr>
              <a:t>Hand book of surgery by S. C. basu Kolkata, 2013, Reprint, current books international, 816</a:t>
            </a:r>
            <a:endParaRPr lang="en-GB">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2. A Concise Textbook of surgery, S. Das Kolkata, 2010, 6th edition, 1237</a:t>
            </a:r>
            <a:endParaRPr lang="en-GB">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3. SRB's Manual of surgery, Sriram bhatt, New delhi, 2009, 3rd edition, jaypee brothers medical publisher, 1214</a:t>
            </a:r>
          </a:p>
        </p:txBody>
      </p:sp>
    </p:spTree>
    <p:extLst>
      <p:ext uri="{BB962C8B-B14F-4D97-AF65-F5344CB8AC3E}">
        <p14:creationId xmlns:p14="http://schemas.microsoft.com/office/powerpoint/2010/main" val="336931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03E2-0671-D443-B371-D19EA25E24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68D221-C68B-7048-B3C3-76D588F97EB4}"/>
              </a:ext>
            </a:extLst>
          </p:cNvPr>
          <p:cNvSpPr>
            <a:spLocks noGrp="1"/>
          </p:cNvSpPr>
          <p:nvPr>
            <p:ph idx="1"/>
          </p:nvPr>
        </p:nvSpPr>
        <p:spPr/>
        <p:txBody>
          <a:bodyPr>
            <a:noAutofit/>
          </a:bodyPr>
          <a:lstStyle/>
          <a:p>
            <a:pPr marL="0" indent="0">
              <a:buNone/>
            </a:pPr>
            <a:r>
              <a:rPr lang="en-US" b="1">
                <a:solidFill>
                  <a:schemeClr val="tx1"/>
                </a:solidFill>
                <a:latin typeface="Arial" panose="020B0604020202020204" pitchFamily="34" charset="0"/>
                <a:cs typeface="Arial" panose="020B0604020202020204" pitchFamily="34" charset="0"/>
              </a:rPr>
              <a:t>3. LESIONS EXTRINSIC TO THE BOWEL</a:t>
            </a:r>
            <a:r>
              <a:rPr lang="en-US">
                <a:solidFill>
                  <a:schemeClr val="tx1"/>
                </a:solidFill>
                <a:latin typeface="Arial" panose="020B0604020202020204" pitchFamily="34" charset="0"/>
                <a:cs typeface="Arial" panose="020B0604020202020204" pitchFamily="34" charset="0"/>
              </a:rPr>
              <a:t> are important causes of intestinal obstruction. These are :</a:t>
            </a:r>
          </a:p>
          <a:p>
            <a:pPr marL="0" indent="0">
              <a:buNone/>
            </a:pPr>
            <a:r>
              <a:rPr lang="en-US" b="1">
                <a:solidFill>
                  <a:schemeClr val="tx1"/>
                </a:solidFill>
                <a:latin typeface="Arial" panose="020B0604020202020204" pitchFamily="34" charset="0"/>
                <a:cs typeface="Arial" panose="020B0604020202020204" pitchFamily="34" charset="0"/>
              </a:rPr>
              <a:t>(a) Adhesive band constriction or angulation by adhesion.—</a:t>
            </a:r>
            <a:r>
              <a:rPr lang="en-US">
                <a:solidFill>
                  <a:schemeClr val="tx1"/>
                </a:solidFill>
                <a:latin typeface="Arial" panose="020B0604020202020204" pitchFamily="34" charset="0"/>
                <a:cs typeface="Arial" panose="020B0604020202020204" pitchFamily="34" charset="0"/>
              </a:rPr>
              <a:t> This is a leading cause of small intestinal obstruction. This may follow previous surgery or inflammation. Adhesions may produce kinking or angulation of the intestine or create bands of tissue that compress the bowel.</a:t>
            </a:r>
          </a:p>
          <a:p>
            <a:pPr marL="0" indent="0">
              <a:buNone/>
            </a:pPr>
            <a:r>
              <a:rPr lang="en-US" b="1">
                <a:solidFill>
                  <a:schemeClr val="tx1"/>
                </a:solidFill>
                <a:latin typeface="Arial" panose="020B0604020202020204" pitchFamily="34" charset="0"/>
                <a:cs typeface="Arial" panose="020B0604020202020204" pitchFamily="34" charset="0"/>
              </a:rPr>
              <a:t>(b) External hernia</a:t>
            </a:r>
            <a:r>
              <a:rPr lang="en-US">
                <a:solidFill>
                  <a:schemeClr val="tx1"/>
                </a:solidFill>
                <a:latin typeface="Arial" panose="020B0604020202020204" pitchFamily="34" charset="0"/>
                <a:cs typeface="Arial" panose="020B0604020202020204" pitchFamily="34" charset="0"/>
              </a:rPr>
              <a:t> is the second common cause of mechanical small intestinal obstruction. Inguinal, femoral, umbilical and incisional hernia are important causes of bowel obstruction.</a:t>
            </a:r>
          </a:p>
          <a:p>
            <a:pPr marL="0" indent="0">
              <a:buNone/>
            </a:pPr>
            <a:r>
              <a:rPr lang="en-US" b="1">
                <a:solidFill>
                  <a:schemeClr val="tx1"/>
                </a:solidFill>
                <a:latin typeface="Arial" panose="020B0604020202020204" pitchFamily="34" charset="0"/>
                <a:cs typeface="Arial" panose="020B0604020202020204" pitchFamily="34" charset="0"/>
              </a:rPr>
              <a:t>(c) Volvulus</a:t>
            </a:r>
            <a:r>
              <a:rPr lang="en-US">
                <a:solidFill>
                  <a:schemeClr val="tx1"/>
                </a:solidFill>
                <a:latin typeface="Arial" panose="020B0604020202020204" pitchFamily="34" charset="0"/>
                <a:cs typeface="Arial" panose="020B0604020202020204" pitchFamily="34" charset="0"/>
              </a:rPr>
              <a:t>.</a:t>
            </a:r>
          </a:p>
          <a:p>
            <a:pPr marL="0" indent="0">
              <a:buNone/>
            </a:pPr>
            <a:r>
              <a:rPr lang="en-US" b="1">
                <a:solidFill>
                  <a:schemeClr val="tx1"/>
                </a:solidFill>
                <a:latin typeface="Arial" panose="020B0604020202020204" pitchFamily="34" charset="0"/>
                <a:cs typeface="Arial" panose="020B0604020202020204" pitchFamily="34" charset="0"/>
              </a:rPr>
              <a:t>(d) Extrinsic masses</a:t>
            </a:r>
            <a:r>
              <a:rPr lang="en-US">
                <a:solidFill>
                  <a:schemeClr val="tx1"/>
                </a:solidFill>
                <a:latin typeface="Arial" panose="020B0604020202020204" pitchFamily="34" charset="0"/>
                <a:cs typeface="Arial" panose="020B0604020202020204" pitchFamily="34" charset="0"/>
              </a:rPr>
              <a:t> e.g. (i) Haematomas and abscess may press on the bowel and cause obstruction (ii) Neoplasms outside the bowel can also press on it to cause obstruction, (iii) Annular pancreas, (iv) Abnormal vessels may cause such obstruction, which of course is extremely rare</a:t>
            </a:r>
          </a:p>
        </p:txBody>
      </p:sp>
    </p:spTree>
    <p:extLst>
      <p:ext uri="{BB962C8B-B14F-4D97-AF65-F5344CB8AC3E}">
        <p14:creationId xmlns:p14="http://schemas.microsoft.com/office/powerpoint/2010/main" val="137369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64C2-9E4A-3A49-8CF9-3D320F223C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07F50-1F0A-4342-9C16-B62BE96EE438}"/>
              </a:ext>
            </a:extLst>
          </p:cNvPr>
          <p:cNvSpPr>
            <a:spLocks noGrp="1"/>
          </p:cNvSpPr>
          <p:nvPr>
            <p:ph idx="1"/>
          </p:nvPr>
        </p:nvSpPr>
        <p:spPr/>
        <p:txBody>
          <a:bodyPr>
            <a:normAutofit lnSpcReduction="10000"/>
          </a:bodyPr>
          <a:lstStyle/>
          <a:p>
            <a:pPr marL="0" indent="0">
              <a:buNone/>
            </a:pPr>
            <a:r>
              <a:rPr lang="en-US" sz="2400" b="1" i="1" u="sng">
                <a:solidFill>
                  <a:schemeClr val="tx1"/>
                </a:solidFill>
                <a:latin typeface="Arial" panose="020B0604020202020204" pitchFamily="34" charset="0"/>
                <a:cs typeface="Arial" panose="020B0604020202020204" pitchFamily="34" charset="0"/>
              </a:rPr>
              <a:t>B. Paralytic ileus.—</a:t>
            </a:r>
            <a:r>
              <a:rPr lang="en-US" sz="2400">
                <a:solidFill>
                  <a:schemeClr val="tx1"/>
                </a:solidFill>
                <a:latin typeface="Arial" panose="020B0604020202020204" pitchFamily="34" charset="0"/>
                <a:cs typeface="Arial" panose="020B0604020202020204" pitchFamily="34" charset="0"/>
              </a:rPr>
              <a:t>The causes of paralytic ileus can be divided into two categories; (a) Abdominal causes and (b) Systemic causes.</a:t>
            </a:r>
          </a:p>
          <a:p>
            <a:pPr marL="0" indent="0">
              <a:buNone/>
            </a:pPr>
            <a:r>
              <a:rPr lang="en-US" sz="2400" b="1">
                <a:solidFill>
                  <a:schemeClr val="tx1"/>
                </a:solidFill>
                <a:latin typeface="Arial" panose="020B0604020202020204" pitchFamily="34" charset="0"/>
                <a:cs typeface="Arial" panose="020B0604020202020204" pitchFamily="34" charset="0"/>
              </a:rPr>
              <a:t>(a) Abdominal causes</a:t>
            </a:r>
            <a:r>
              <a:rPr lang="en-US" sz="2400">
                <a:solidFill>
                  <a:schemeClr val="tx1"/>
                </a:solidFill>
                <a:latin typeface="Arial" panose="020B0604020202020204" pitchFamily="34" charset="0"/>
                <a:cs typeface="Arial" panose="020B0604020202020204" pitchFamily="34" charset="0"/>
              </a:rPr>
              <a:t> include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 intestinal distension,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(ii) peritonitis and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(iii) retroperitoneal lesions e.g. retroperitoneal haemorrhage, retroperitoneal sarcoma, distension of the ureter etc.</a:t>
            </a:r>
          </a:p>
          <a:p>
            <a:pPr marL="0" indent="0">
              <a:buNone/>
            </a:pPr>
            <a:r>
              <a:rPr lang="en-US" sz="2400" b="1">
                <a:solidFill>
                  <a:schemeClr val="tx1"/>
                </a:solidFill>
                <a:latin typeface="Arial" panose="020B0604020202020204" pitchFamily="34" charset="0"/>
                <a:cs typeface="Arial" panose="020B0604020202020204" pitchFamily="34" charset="0"/>
              </a:rPr>
              <a:t>(b) Systemic causes </a:t>
            </a:r>
            <a:r>
              <a:rPr lang="en-US" sz="2400">
                <a:solidFill>
                  <a:schemeClr val="tx1"/>
                </a:solidFill>
                <a:latin typeface="Arial" panose="020B0604020202020204" pitchFamily="34" charset="0"/>
                <a:cs typeface="Arial" panose="020B0604020202020204" pitchFamily="34" charset="0"/>
              </a:rPr>
              <a:t>include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 electrolyte imbalance particularly hypokalaemia and </a:t>
            </a:r>
            <a:endParaRPr lang="en-GB" sz="2400">
              <a:solidFill>
                <a:schemeClr val="tx1"/>
              </a:solidFill>
              <a:latin typeface="Arial" panose="020B0604020202020204" pitchFamily="34" charset="0"/>
              <a:cs typeface="Arial" panose="020B0604020202020204" pitchFamily="34" charset="0"/>
            </a:endParaRPr>
          </a:p>
          <a:p>
            <a:pPr marL="0" indent="0">
              <a:buNone/>
            </a:pPr>
            <a:r>
              <a:rPr lang="en-US" sz="2400">
                <a:solidFill>
                  <a:schemeClr val="tx1"/>
                </a:solidFill>
                <a:latin typeface="Arial" panose="020B0604020202020204" pitchFamily="34" charset="0"/>
                <a:cs typeface="Arial" panose="020B0604020202020204" pitchFamily="34" charset="0"/>
              </a:rPr>
              <a:t>(ii) toxaemias.</a:t>
            </a:r>
          </a:p>
        </p:txBody>
      </p:sp>
    </p:spTree>
    <p:extLst>
      <p:ext uri="{BB962C8B-B14F-4D97-AF65-F5344CB8AC3E}">
        <p14:creationId xmlns:p14="http://schemas.microsoft.com/office/powerpoint/2010/main" val="344393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2FB3-1A69-D341-B470-7C4011DA2FB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91B84B6-05AD-A24D-B6B5-02144AACE8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68913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9C47-E0CD-AF47-871F-94F07D768A0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2E6F664-D676-D143-AC15-E7F98A2AC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79406"/>
          </a:xfrm>
        </p:spPr>
      </p:pic>
    </p:spTree>
    <p:extLst>
      <p:ext uri="{BB962C8B-B14F-4D97-AF65-F5344CB8AC3E}">
        <p14:creationId xmlns:p14="http://schemas.microsoft.com/office/powerpoint/2010/main" val="267196545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58</Slides>
  <Notes>0</Notes>
  <HiddenSlides>0</HiddenSlide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Frame</vt:lpstr>
      <vt:lpstr>INTESTINAL OBSTRUCTION </vt:lpstr>
      <vt:lpstr>DEFINITION</vt:lpstr>
      <vt:lpstr>PowerPoint Presentation</vt:lpstr>
      <vt:lpstr>AETIOLOGY </vt:lpstr>
      <vt:lpstr>PowerPoint Presentation</vt:lpstr>
      <vt:lpstr>PowerPoint Presentation</vt:lpstr>
      <vt:lpstr>PowerPoint Presentation</vt:lpstr>
      <vt:lpstr>PowerPoint Presentation</vt:lpstr>
      <vt:lpstr>PowerPoint Presentation</vt:lpstr>
      <vt:lpstr>Classification </vt:lpstr>
      <vt:lpstr>PowerPoint Presentation</vt:lpstr>
      <vt:lpstr>PowerPoint Presentation</vt:lpstr>
      <vt:lpstr>PowerPoint Presentation</vt:lpstr>
      <vt:lpstr>PATHOLOGY </vt:lpstr>
      <vt:lpstr>PowerPoint Presentation</vt:lpstr>
      <vt:lpstr>PowerPoint Presentation</vt:lpstr>
      <vt:lpstr>PowerPoint Presentation</vt:lpstr>
      <vt:lpstr>PowerPoint Presentation</vt:lpstr>
      <vt:lpstr>Changes at the site of the obstruction:</vt:lpstr>
      <vt:lpstr>Closed loop obstruction:</vt:lpstr>
      <vt:lpstr>PowerPoint Presentation</vt:lpstr>
      <vt:lpstr>PowerPoint Presentation</vt:lpstr>
      <vt:lpstr>Clinical Features</vt:lpstr>
      <vt:lpstr>PowerPoint Presentation</vt:lpstr>
      <vt:lpstr>PHYSICAL EXAMINATION</vt:lpstr>
      <vt:lpstr>Inspection</vt:lpstr>
      <vt:lpstr>Palpation &amp; Percussion</vt:lpstr>
      <vt:lpstr>Auscultation</vt:lpstr>
      <vt:lpstr>Temperature</vt:lpstr>
      <vt:lpstr>PowerPoint Presentation</vt:lpstr>
      <vt:lpstr>PowerPoint Presentation</vt:lpstr>
      <vt:lpstr>PowerPoint Presentation</vt:lpstr>
      <vt:lpstr>Complications of intestinal obstruction</vt:lpstr>
      <vt:lpstr>SPECIAL INVESTIGATIONS    1. BLOOD EXAMINATION</vt:lpstr>
      <vt:lpstr>Plain X-ray abdomen: (initially supine abdominal X-ray is taken; later if needed X-ray in erect posture is taken if perforation is suspected).</vt:lpstr>
      <vt:lpstr>PowerPoint Presentation</vt:lpstr>
      <vt:lpstr>MANAGEMENT  (a) fluid and electrolyte  therapy,  (b) decompression of the bowel and  (c) timed surgical intervention to relieve the obstruction.</vt:lpstr>
      <vt:lpstr>Surgery</vt:lpstr>
      <vt:lpstr>Postsurgery Complications</vt:lpstr>
      <vt:lpstr>Intussusception  Definition It is telescoping or invagination of one portion (segment) of bowel into the adjacent segment.   Usually proximal part invaginates into distal one</vt:lpstr>
      <vt:lpstr>PowerPoint Presentation</vt:lpstr>
      <vt:lpstr>Types </vt:lpstr>
      <vt:lpstr>Aetiology</vt:lpstr>
      <vt:lpstr>Clinical features</vt:lpstr>
      <vt:lpstr>Investigations</vt:lpstr>
      <vt:lpstr>Differential Diagnosis</vt:lpstr>
      <vt:lpstr>Treatment</vt:lpstr>
      <vt:lpstr>Surgery</vt:lpstr>
      <vt:lpstr>PowerPoint Presentation</vt:lpstr>
      <vt:lpstr>Volvulus Definition It is the twist (rotation) in the axis of the loop of the bowel either clockwise or anticlockwise.   The mesenteric vessels are invariably occluded.  Usually gut rotates for ½ or 1½ or 2½ turns</vt:lpstr>
      <vt:lpstr>PowerPoint Presentation</vt:lpstr>
      <vt:lpstr>Etiology</vt:lpstr>
      <vt:lpstr>PowerPoint Presentation</vt:lpstr>
      <vt:lpstr>Clinical feature</vt:lpstr>
      <vt:lpstr>Investigations</vt:lpstr>
      <vt:lpstr>Treatment is always operative </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sandipvaghela245@gmail.com</dc:creator>
  <cp:lastModifiedBy>sandipvaghela245@gmail.com</cp:lastModifiedBy>
  <cp:revision>13</cp:revision>
  <dcterms:created xsi:type="dcterms:W3CDTF">2021-02-11T10:08:46Z</dcterms:created>
  <dcterms:modified xsi:type="dcterms:W3CDTF">2021-03-28T05:27:38Z</dcterms:modified>
</cp:coreProperties>
</file>