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7"/>
  </p:notesMasterIdLst>
  <p:handoutMasterIdLst>
    <p:handoutMasterId r:id="rId48"/>
  </p:handoutMasterIdLst>
  <p:sldIdLst>
    <p:sldId id="301" r:id="rId2"/>
    <p:sldId id="256" r:id="rId3"/>
    <p:sldId id="259" r:id="rId4"/>
    <p:sldId id="257" r:id="rId5"/>
    <p:sldId id="258" r:id="rId6"/>
    <p:sldId id="260" r:id="rId7"/>
    <p:sldId id="268" r:id="rId8"/>
    <p:sldId id="288" r:id="rId9"/>
    <p:sldId id="295" r:id="rId10"/>
    <p:sldId id="261" r:id="rId11"/>
    <p:sldId id="289" r:id="rId12"/>
    <p:sldId id="262" r:id="rId13"/>
    <p:sldId id="290" r:id="rId14"/>
    <p:sldId id="269" r:id="rId15"/>
    <p:sldId id="291" r:id="rId16"/>
    <p:sldId id="267" r:id="rId17"/>
    <p:sldId id="270" r:id="rId18"/>
    <p:sldId id="292" r:id="rId19"/>
    <p:sldId id="263" r:id="rId20"/>
    <p:sldId id="293" r:id="rId21"/>
    <p:sldId id="264" r:id="rId22"/>
    <p:sldId id="265" r:id="rId23"/>
    <p:sldId id="294" r:id="rId24"/>
    <p:sldId id="266" r:id="rId25"/>
    <p:sldId id="299" r:id="rId26"/>
    <p:sldId id="271" r:id="rId27"/>
    <p:sldId id="272" r:id="rId28"/>
    <p:sldId id="296" r:id="rId29"/>
    <p:sldId id="273" r:id="rId30"/>
    <p:sldId id="274" r:id="rId31"/>
    <p:sldId id="297" r:id="rId32"/>
    <p:sldId id="281" r:id="rId33"/>
    <p:sldId id="275" r:id="rId34"/>
    <p:sldId id="276" r:id="rId35"/>
    <p:sldId id="277" r:id="rId36"/>
    <p:sldId id="278" r:id="rId37"/>
    <p:sldId id="279" r:id="rId38"/>
    <p:sldId id="280" r:id="rId39"/>
    <p:sldId id="282" r:id="rId40"/>
    <p:sldId id="283" r:id="rId41"/>
    <p:sldId id="284" r:id="rId42"/>
    <p:sldId id="285" r:id="rId43"/>
    <p:sldId id="286" r:id="rId44"/>
    <p:sldId id="300" r:id="rId45"/>
    <p:sldId id="29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notesMaster" Target="notesMasters/notesMaster1.xml" /><Relationship Id="rId50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handoutMaster" Target="handoutMasters/handoutMaster1.xml" /><Relationship Id="rId8" Type="http://schemas.openxmlformats.org/officeDocument/2006/relationships/slide" Target="slides/slide7.xml" /><Relationship Id="rId51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04904-DFF4-4CB0-9FB7-3DA81ED3DEAC}" type="doc">
      <dgm:prSet loTypeId="urn:microsoft.com/office/officeart/2005/8/layout/process4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78BAA0A-869B-4951-9EC9-25A1687EEEF4}">
      <dgm:prSet/>
      <dgm:spPr/>
      <dgm:t>
        <a:bodyPr/>
        <a:lstStyle/>
        <a:p>
          <a:r>
            <a:rPr lang="en-US" dirty="0"/>
            <a:t>M.tuberculosis spread by inhalation of droplet</a:t>
          </a:r>
        </a:p>
      </dgm:t>
    </dgm:pt>
    <dgm:pt modelId="{29B232C0-C572-44B9-A304-3684047C495E}" type="parTrans" cxnId="{D8E1C400-C7C5-47EE-9764-CD96EFE7B447}">
      <dgm:prSet/>
      <dgm:spPr/>
      <dgm:t>
        <a:bodyPr/>
        <a:lstStyle/>
        <a:p>
          <a:endParaRPr lang="en-US"/>
        </a:p>
      </dgm:t>
    </dgm:pt>
    <dgm:pt modelId="{F364A83A-0798-4BEA-AAFE-4DEEDB8FE4CE}" type="sibTrans" cxnId="{D8E1C400-C7C5-47EE-9764-CD96EFE7B447}">
      <dgm:prSet/>
      <dgm:spPr/>
      <dgm:t>
        <a:bodyPr/>
        <a:lstStyle/>
        <a:p>
          <a:endParaRPr lang="en-US"/>
        </a:p>
      </dgm:t>
    </dgm:pt>
    <dgm:pt modelId="{0062E805-3700-4E80-B2D1-46C07A745D72}">
      <dgm:prSet/>
      <dgm:spPr/>
      <dgm:t>
        <a:bodyPr/>
        <a:lstStyle/>
        <a:p>
          <a:r>
            <a:rPr lang="en-US" dirty="0"/>
            <a:t>Smallest particles (1-5µm) entered the periphery of lung</a:t>
          </a:r>
        </a:p>
      </dgm:t>
    </dgm:pt>
    <dgm:pt modelId="{B78B653A-C22C-4F0D-AB41-576A876AD7EB}" type="parTrans" cxnId="{6E862972-347A-4038-9B82-DA8156F1AB18}">
      <dgm:prSet/>
      <dgm:spPr/>
      <dgm:t>
        <a:bodyPr/>
        <a:lstStyle/>
        <a:p>
          <a:endParaRPr lang="en-US"/>
        </a:p>
      </dgm:t>
    </dgm:pt>
    <dgm:pt modelId="{AA439C40-0549-4BFA-A961-5230023276A6}" type="sibTrans" cxnId="{6E862972-347A-4038-9B82-DA8156F1AB18}">
      <dgm:prSet/>
      <dgm:spPr/>
      <dgm:t>
        <a:bodyPr/>
        <a:lstStyle/>
        <a:p>
          <a:endParaRPr lang="en-US"/>
        </a:p>
      </dgm:t>
    </dgm:pt>
    <dgm:pt modelId="{9F1B562D-7F54-4930-90CC-E9A5CFF11C48}">
      <dgm:prSet/>
      <dgm:spPr/>
      <dgm:t>
        <a:bodyPr/>
        <a:lstStyle/>
        <a:p>
          <a:r>
            <a:rPr lang="en-US" dirty="0"/>
            <a:t>Engulfed by macrophages</a:t>
          </a:r>
        </a:p>
      </dgm:t>
    </dgm:pt>
    <dgm:pt modelId="{DBAD6ADC-FBA1-4AD2-A9E2-886E2D34983B}" type="parTrans" cxnId="{2BE64945-DAF0-4850-9218-581C703D59F1}">
      <dgm:prSet/>
      <dgm:spPr/>
      <dgm:t>
        <a:bodyPr/>
        <a:lstStyle/>
        <a:p>
          <a:endParaRPr lang="en-US"/>
        </a:p>
      </dgm:t>
    </dgm:pt>
    <dgm:pt modelId="{2B41767C-6199-4A3B-89D7-8699D9100015}" type="sibTrans" cxnId="{2BE64945-DAF0-4850-9218-581C703D59F1}">
      <dgm:prSet/>
      <dgm:spPr/>
      <dgm:t>
        <a:bodyPr/>
        <a:lstStyle/>
        <a:p>
          <a:endParaRPr lang="en-US"/>
        </a:p>
      </dgm:t>
    </dgm:pt>
    <dgm:pt modelId="{A0D87002-F301-4651-B672-7DBA9DD36024}">
      <dgm:prSet/>
      <dgm:spPr/>
      <dgm:t>
        <a:bodyPr/>
        <a:lstStyle/>
        <a:p>
          <a:r>
            <a:rPr lang="en-US" dirty="0"/>
            <a:t>CD4+ T lymphocytes produce cytokine in response to antigen presentation</a:t>
          </a:r>
        </a:p>
      </dgm:t>
    </dgm:pt>
    <dgm:pt modelId="{AAD84FBE-923B-456F-B3E1-52BB4BFB78CF}" type="parTrans" cxnId="{C265858E-B00C-4530-B09C-D3E87E0B97F6}">
      <dgm:prSet/>
      <dgm:spPr/>
      <dgm:t>
        <a:bodyPr/>
        <a:lstStyle/>
        <a:p>
          <a:endParaRPr lang="en-US"/>
        </a:p>
      </dgm:t>
    </dgm:pt>
    <dgm:pt modelId="{D4879D39-1904-4742-8F06-B71DCEBD4987}" type="sibTrans" cxnId="{C265858E-B00C-4530-B09C-D3E87E0B97F6}">
      <dgm:prSet/>
      <dgm:spPr/>
      <dgm:t>
        <a:bodyPr/>
        <a:lstStyle/>
        <a:p>
          <a:endParaRPr lang="en-US"/>
        </a:p>
      </dgm:t>
    </dgm:pt>
    <dgm:pt modelId="{87E9346B-D168-44F1-AD4A-55EA21211837}">
      <dgm:prSet/>
      <dgm:spPr/>
      <dgm:t>
        <a:bodyPr/>
        <a:lstStyle/>
        <a:p>
          <a:r>
            <a:rPr lang="en-US" dirty="0"/>
            <a:t>Recruitment of monocytes and formation granuloma</a:t>
          </a:r>
        </a:p>
      </dgm:t>
    </dgm:pt>
    <dgm:pt modelId="{8CAD83C2-3C6A-4FAB-828A-428F7FEE760E}" type="parTrans" cxnId="{352C6459-7E11-47FF-9E9F-A155C7F59F73}">
      <dgm:prSet/>
      <dgm:spPr/>
      <dgm:t>
        <a:bodyPr/>
        <a:lstStyle/>
        <a:p>
          <a:endParaRPr lang="en-US"/>
        </a:p>
      </dgm:t>
    </dgm:pt>
    <dgm:pt modelId="{BD15C60F-6CC4-4EEE-8A63-25FE501DE368}" type="sibTrans" cxnId="{352C6459-7E11-47FF-9E9F-A155C7F59F73}">
      <dgm:prSet/>
      <dgm:spPr/>
      <dgm:t>
        <a:bodyPr/>
        <a:lstStyle/>
        <a:p>
          <a:endParaRPr lang="en-US"/>
        </a:p>
      </dgm:t>
    </dgm:pt>
    <dgm:pt modelId="{50A549D4-2062-46A9-A68F-81CA116C173D}">
      <dgm:prSet/>
      <dgm:spPr/>
      <dgm:t>
        <a:bodyPr/>
        <a:lstStyle/>
        <a:p>
          <a:r>
            <a:rPr lang="en-US" dirty="0"/>
            <a:t>Limiting the replication and spread of organisms</a:t>
          </a:r>
        </a:p>
      </dgm:t>
    </dgm:pt>
    <dgm:pt modelId="{B430098D-C63B-490E-9870-07256D771188}" type="parTrans" cxnId="{32C89B30-531A-4A82-A563-2D393E35845A}">
      <dgm:prSet/>
      <dgm:spPr/>
      <dgm:t>
        <a:bodyPr/>
        <a:lstStyle/>
        <a:p>
          <a:endParaRPr lang="en-US"/>
        </a:p>
      </dgm:t>
    </dgm:pt>
    <dgm:pt modelId="{FB20A3F7-B075-436D-85C4-AF24E20DA217}" type="sibTrans" cxnId="{32C89B30-531A-4A82-A563-2D393E35845A}">
      <dgm:prSet/>
      <dgm:spPr/>
      <dgm:t>
        <a:bodyPr/>
        <a:lstStyle/>
        <a:p>
          <a:endParaRPr lang="en-US"/>
        </a:p>
      </dgm:t>
    </dgm:pt>
    <dgm:pt modelId="{959339E5-9EC2-4976-ACE0-B1CC197A6B61}" type="pres">
      <dgm:prSet presAssocID="{B6C04904-DFF4-4CB0-9FB7-3DA81ED3DEAC}" presName="Name0" presStyleCnt="0">
        <dgm:presLayoutVars>
          <dgm:dir/>
          <dgm:animLvl val="lvl"/>
          <dgm:resizeHandles val="exact"/>
        </dgm:presLayoutVars>
      </dgm:prSet>
      <dgm:spPr/>
    </dgm:pt>
    <dgm:pt modelId="{6BF5729D-344D-4CDD-BB24-0F64E118C6A1}" type="pres">
      <dgm:prSet presAssocID="{50A549D4-2062-46A9-A68F-81CA116C173D}" presName="boxAndChildren" presStyleCnt="0"/>
      <dgm:spPr/>
    </dgm:pt>
    <dgm:pt modelId="{065E43DD-BE36-48D1-913F-A4CF9DEDFA06}" type="pres">
      <dgm:prSet presAssocID="{50A549D4-2062-46A9-A68F-81CA116C173D}" presName="parentTextBox" presStyleLbl="node1" presStyleIdx="0" presStyleCnt="6"/>
      <dgm:spPr/>
    </dgm:pt>
    <dgm:pt modelId="{097E2231-FA20-4059-917A-56ADADBD54C4}" type="pres">
      <dgm:prSet presAssocID="{BD15C60F-6CC4-4EEE-8A63-25FE501DE368}" presName="sp" presStyleCnt="0"/>
      <dgm:spPr/>
    </dgm:pt>
    <dgm:pt modelId="{F8B1C6CC-F773-4229-BF9E-8ECD3E9F9307}" type="pres">
      <dgm:prSet presAssocID="{87E9346B-D168-44F1-AD4A-55EA21211837}" presName="arrowAndChildren" presStyleCnt="0"/>
      <dgm:spPr/>
    </dgm:pt>
    <dgm:pt modelId="{07C1234A-7301-4DAC-9453-17BB2BAF7028}" type="pres">
      <dgm:prSet presAssocID="{87E9346B-D168-44F1-AD4A-55EA21211837}" presName="parentTextArrow" presStyleLbl="node1" presStyleIdx="1" presStyleCnt="6"/>
      <dgm:spPr/>
    </dgm:pt>
    <dgm:pt modelId="{52A47A62-7E01-4FE2-8CD9-26C03CFC22D2}" type="pres">
      <dgm:prSet presAssocID="{D4879D39-1904-4742-8F06-B71DCEBD4987}" presName="sp" presStyleCnt="0"/>
      <dgm:spPr/>
    </dgm:pt>
    <dgm:pt modelId="{8F92B329-9F9B-48BD-9169-A7D070B62E64}" type="pres">
      <dgm:prSet presAssocID="{A0D87002-F301-4651-B672-7DBA9DD36024}" presName="arrowAndChildren" presStyleCnt="0"/>
      <dgm:spPr/>
    </dgm:pt>
    <dgm:pt modelId="{AE91AB96-D942-4CC6-89E4-DE5F9CBD3189}" type="pres">
      <dgm:prSet presAssocID="{A0D87002-F301-4651-B672-7DBA9DD36024}" presName="parentTextArrow" presStyleLbl="node1" presStyleIdx="2" presStyleCnt="6"/>
      <dgm:spPr/>
    </dgm:pt>
    <dgm:pt modelId="{6BD2D513-48EA-4DE0-AE05-3E2A9683BB48}" type="pres">
      <dgm:prSet presAssocID="{2B41767C-6199-4A3B-89D7-8699D9100015}" presName="sp" presStyleCnt="0"/>
      <dgm:spPr/>
    </dgm:pt>
    <dgm:pt modelId="{118C6877-2BDB-4331-B3A1-874A390FEEC6}" type="pres">
      <dgm:prSet presAssocID="{9F1B562D-7F54-4930-90CC-E9A5CFF11C48}" presName="arrowAndChildren" presStyleCnt="0"/>
      <dgm:spPr/>
    </dgm:pt>
    <dgm:pt modelId="{F3103BD4-CE34-4646-BAA7-87AC3DA005D7}" type="pres">
      <dgm:prSet presAssocID="{9F1B562D-7F54-4930-90CC-E9A5CFF11C48}" presName="parentTextArrow" presStyleLbl="node1" presStyleIdx="3" presStyleCnt="6"/>
      <dgm:spPr/>
    </dgm:pt>
    <dgm:pt modelId="{B821B1C6-2C07-4F50-B393-62C6C48CEC24}" type="pres">
      <dgm:prSet presAssocID="{AA439C40-0549-4BFA-A961-5230023276A6}" presName="sp" presStyleCnt="0"/>
      <dgm:spPr/>
    </dgm:pt>
    <dgm:pt modelId="{81897BE8-7930-4A03-B92D-3E76C9737909}" type="pres">
      <dgm:prSet presAssocID="{0062E805-3700-4E80-B2D1-46C07A745D72}" presName="arrowAndChildren" presStyleCnt="0"/>
      <dgm:spPr/>
    </dgm:pt>
    <dgm:pt modelId="{C7FBC0F4-D7B3-4FB5-AA8C-A4B2084FCA75}" type="pres">
      <dgm:prSet presAssocID="{0062E805-3700-4E80-B2D1-46C07A745D72}" presName="parentTextArrow" presStyleLbl="node1" presStyleIdx="4" presStyleCnt="6"/>
      <dgm:spPr/>
    </dgm:pt>
    <dgm:pt modelId="{203AE30C-F14E-4671-B926-BDD2E93FB7E8}" type="pres">
      <dgm:prSet presAssocID="{F364A83A-0798-4BEA-AAFE-4DEEDB8FE4CE}" presName="sp" presStyleCnt="0"/>
      <dgm:spPr/>
    </dgm:pt>
    <dgm:pt modelId="{DA2F5CF6-11C7-4100-806A-71062777F650}" type="pres">
      <dgm:prSet presAssocID="{A78BAA0A-869B-4951-9EC9-25A1687EEEF4}" presName="arrowAndChildren" presStyleCnt="0"/>
      <dgm:spPr/>
    </dgm:pt>
    <dgm:pt modelId="{EC5A1687-03CC-460B-9CFE-D5AA0A956EBE}" type="pres">
      <dgm:prSet presAssocID="{A78BAA0A-869B-4951-9EC9-25A1687EEEF4}" presName="parentTextArrow" presStyleLbl="node1" presStyleIdx="5" presStyleCnt="6"/>
      <dgm:spPr/>
    </dgm:pt>
  </dgm:ptLst>
  <dgm:cxnLst>
    <dgm:cxn modelId="{D8E1C400-C7C5-47EE-9764-CD96EFE7B447}" srcId="{B6C04904-DFF4-4CB0-9FB7-3DA81ED3DEAC}" destId="{A78BAA0A-869B-4951-9EC9-25A1687EEEF4}" srcOrd="0" destOrd="0" parTransId="{29B232C0-C572-44B9-A304-3684047C495E}" sibTransId="{F364A83A-0798-4BEA-AAFE-4DEEDB8FE4CE}"/>
    <dgm:cxn modelId="{C978BA02-F9BB-4136-A4A4-4E86CDE81690}" type="presOf" srcId="{87E9346B-D168-44F1-AD4A-55EA21211837}" destId="{07C1234A-7301-4DAC-9453-17BB2BAF7028}" srcOrd="0" destOrd="0" presId="urn:microsoft.com/office/officeart/2005/8/layout/process4"/>
    <dgm:cxn modelId="{B36CDF08-943A-4E01-B5D6-EF41AC6B6911}" type="presOf" srcId="{B6C04904-DFF4-4CB0-9FB7-3DA81ED3DEAC}" destId="{959339E5-9EC2-4976-ACE0-B1CC197A6B61}" srcOrd="0" destOrd="0" presId="urn:microsoft.com/office/officeart/2005/8/layout/process4"/>
    <dgm:cxn modelId="{32C89B30-531A-4A82-A563-2D393E35845A}" srcId="{B6C04904-DFF4-4CB0-9FB7-3DA81ED3DEAC}" destId="{50A549D4-2062-46A9-A68F-81CA116C173D}" srcOrd="5" destOrd="0" parTransId="{B430098D-C63B-490E-9870-07256D771188}" sibTransId="{FB20A3F7-B075-436D-85C4-AF24E20DA217}"/>
    <dgm:cxn modelId="{2BE64945-DAF0-4850-9218-581C703D59F1}" srcId="{B6C04904-DFF4-4CB0-9FB7-3DA81ED3DEAC}" destId="{9F1B562D-7F54-4930-90CC-E9A5CFF11C48}" srcOrd="2" destOrd="0" parTransId="{DBAD6ADC-FBA1-4AD2-A9E2-886E2D34983B}" sibTransId="{2B41767C-6199-4A3B-89D7-8699D9100015}"/>
    <dgm:cxn modelId="{6E862972-347A-4038-9B82-DA8156F1AB18}" srcId="{B6C04904-DFF4-4CB0-9FB7-3DA81ED3DEAC}" destId="{0062E805-3700-4E80-B2D1-46C07A745D72}" srcOrd="1" destOrd="0" parTransId="{B78B653A-C22C-4F0D-AB41-576A876AD7EB}" sibTransId="{AA439C40-0549-4BFA-A961-5230023276A6}"/>
    <dgm:cxn modelId="{352C6459-7E11-47FF-9E9F-A155C7F59F73}" srcId="{B6C04904-DFF4-4CB0-9FB7-3DA81ED3DEAC}" destId="{87E9346B-D168-44F1-AD4A-55EA21211837}" srcOrd="4" destOrd="0" parTransId="{8CAD83C2-3C6A-4FAB-828A-428F7FEE760E}" sibTransId="{BD15C60F-6CC4-4EEE-8A63-25FE501DE368}"/>
    <dgm:cxn modelId="{3B9BC18D-24A7-410A-AAAD-2488EC824B9A}" type="presOf" srcId="{50A549D4-2062-46A9-A68F-81CA116C173D}" destId="{065E43DD-BE36-48D1-913F-A4CF9DEDFA06}" srcOrd="0" destOrd="0" presId="urn:microsoft.com/office/officeart/2005/8/layout/process4"/>
    <dgm:cxn modelId="{C265858E-B00C-4530-B09C-D3E87E0B97F6}" srcId="{B6C04904-DFF4-4CB0-9FB7-3DA81ED3DEAC}" destId="{A0D87002-F301-4651-B672-7DBA9DD36024}" srcOrd="3" destOrd="0" parTransId="{AAD84FBE-923B-456F-B3E1-52BB4BFB78CF}" sibTransId="{D4879D39-1904-4742-8F06-B71DCEBD4987}"/>
    <dgm:cxn modelId="{599F97A5-DE73-47D4-8A82-FE252FCC923B}" type="presOf" srcId="{0062E805-3700-4E80-B2D1-46C07A745D72}" destId="{C7FBC0F4-D7B3-4FB5-AA8C-A4B2084FCA75}" srcOrd="0" destOrd="0" presId="urn:microsoft.com/office/officeart/2005/8/layout/process4"/>
    <dgm:cxn modelId="{68EAD5B8-3ECB-44FB-8900-F894EF3EEC57}" type="presOf" srcId="{9F1B562D-7F54-4930-90CC-E9A5CFF11C48}" destId="{F3103BD4-CE34-4646-BAA7-87AC3DA005D7}" srcOrd="0" destOrd="0" presId="urn:microsoft.com/office/officeart/2005/8/layout/process4"/>
    <dgm:cxn modelId="{B1D683C8-0DED-47BB-9924-8B4F2105C758}" type="presOf" srcId="{A78BAA0A-869B-4951-9EC9-25A1687EEEF4}" destId="{EC5A1687-03CC-460B-9CFE-D5AA0A956EBE}" srcOrd="0" destOrd="0" presId="urn:microsoft.com/office/officeart/2005/8/layout/process4"/>
    <dgm:cxn modelId="{ECFDCDE7-C97C-469E-B51C-A00D1DF23DCD}" type="presOf" srcId="{A0D87002-F301-4651-B672-7DBA9DD36024}" destId="{AE91AB96-D942-4CC6-89E4-DE5F9CBD3189}" srcOrd="0" destOrd="0" presId="urn:microsoft.com/office/officeart/2005/8/layout/process4"/>
    <dgm:cxn modelId="{CDE5E510-F2CE-4FF8-8143-120F274EB13B}" type="presParOf" srcId="{959339E5-9EC2-4976-ACE0-B1CC197A6B61}" destId="{6BF5729D-344D-4CDD-BB24-0F64E118C6A1}" srcOrd="0" destOrd="0" presId="urn:microsoft.com/office/officeart/2005/8/layout/process4"/>
    <dgm:cxn modelId="{12F7EB2C-4C5F-42D8-8E0A-9D9C14E91B67}" type="presParOf" srcId="{6BF5729D-344D-4CDD-BB24-0F64E118C6A1}" destId="{065E43DD-BE36-48D1-913F-A4CF9DEDFA06}" srcOrd="0" destOrd="0" presId="urn:microsoft.com/office/officeart/2005/8/layout/process4"/>
    <dgm:cxn modelId="{0E45BDFB-4AC2-4ABC-8B0D-413D71881E2B}" type="presParOf" srcId="{959339E5-9EC2-4976-ACE0-B1CC197A6B61}" destId="{097E2231-FA20-4059-917A-56ADADBD54C4}" srcOrd="1" destOrd="0" presId="urn:microsoft.com/office/officeart/2005/8/layout/process4"/>
    <dgm:cxn modelId="{C6A382ED-6DB6-4457-8BEC-0ED69F26C630}" type="presParOf" srcId="{959339E5-9EC2-4976-ACE0-B1CC197A6B61}" destId="{F8B1C6CC-F773-4229-BF9E-8ECD3E9F9307}" srcOrd="2" destOrd="0" presId="urn:microsoft.com/office/officeart/2005/8/layout/process4"/>
    <dgm:cxn modelId="{0F14190A-60BA-4E53-A0D4-E8ADE3BF5705}" type="presParOf" srcId="{F8B1C6CC-F773-4229-BF9E-8ECD3E9F9307}" destId="{07C1234A-7301-4DAC-9453-17BB2BAF7028}" srcOrd="0" destOrd="0" presId="urn:microsoft.com/office/officeart/2005/8/layout/process4"/>
    <dgm:cxn modelId="{3B226FAF-B7E4-4B70-BE82-673E2539C34B}" type="presParOf" srcId="{959339E5-9EC2-4976-ACE0-B1CC197A6B61}" destId="{52A47A62-7E01-4FE2-8CD9-26C03CFC22D2}" srcOrd="3" destOrd="0" presId="urn:microsoft.com/office/officeart/2005/8/layout/process4"/>
    <dgm:cxn modelId="{C0B64E05-14AE-486F-8DD3-2B2829211F26}" type="presParOf" srcId="{959339E5-9EC2-4976-ACE0-B1CC197A6B61}" destId="{8F92B329-9F9B-48BD-9169-A7D070B62E64}" srcOrd="4" destOrd="0" presId="urn:microsoft.com/office/officeart/2005/8/layout/process4"/>
    <dgm:cxn modelId="{B2695DBE-3E61-458F-8D09-63A41BD5168C}" type="presParOf" srcId="{8F92B329-9F9B-48BD-9169-A7D070B62E64}" destId="{AE91AB96-D942-4CC6-89E4-DE5F9CBD3189}" srcOrd="0" destOrd="0" presId="urn:microsoft.com/office/officeart/2005/8/layout/process4"/>
    <dgm:cxn modelId="{8CD016AF-0050-4D10-B7DD-45032C652E0F}" type="presParOf" srcId="{959339E5-9EC2-4976-ACE0-B1CC197A6B61}" destId="{6BD2D513-48EA-4DE0-AE05-3E2A9683BB48}" srcOrd="5" destOrd="0" presId="urn:microsoft.com/office/officeart/2005/8/layout/process4"/>
    <dgm:cxn modelId="{8832CF3F-F5E5-4F38-9A8B-342D13EA412A}" type="presParOf" srcId="{959339E5-9EC2-4976-ACE0-B1CC197A6B61}" destId="{118C6877-2BDB-4331-B3A1-874A390FEEC6}" srcOrd="6" destOrd="0" presId="urn:microsoft.com/office/officeart/2005/8/layout/process4"/>
    <dgm:cxn modelId="{6FB9A78D-1683-428C-B4EB-0EACB959F3AB}" type="presParOf" srcId="{118C6877-2BDB-4331-B3A1-874A390FEEC6}" destId="{F3103BD4-CE34-4646-BAA7-87AC3DA005D7}" srcOrd="0" destOrd="0" presId="urn:microsoft.com/office/officeart/2005/8/layout/process4"/>
    <dgm:cxn modelId="{B96BC854-6EC9-4D79-8563-63AAC6DC0E3C}" type="presParOf" srcId="{959339E5-9EC2-4976-ACE0-B1CC197A6B61}" destId="{B821B1C6-2C07-4F50-B393-62C6C48CEC24}" srcOrd="7" destOrd="0" presId="urn:microsoft.com/office/officeart/2005/8/layout/process4"/>
    <dgm:cxn modelId="{F4105B7D-77BC-4DDB-A8DF-47216188404E}" type="presParOf" srcId="{959339E5-9EC2-4976-ACE0-B1CC197A6B61}" destId="{81897BE8-7930-4A03-B92D-3E76C9737909}" srcOrd="8" destOrd="0" presId="urn:microsoft.com/office/officeart/2005/8/layout/process4"/>
    <dgm:cxn modelId="{CBAA7532-1632-45FE-9F75-F4655B206F69}" type="presParOf" srcId="{81897BE8-7930-4A03-B92D-3E76C9737909}" destId="{C7FBC0F4-D7B3-4FB5-AA8C-A4B2084FCA75}" srcOrd="0" destOrd="0" presId="urn:microsoft.com/office/officeart/2005/8/layout/process4"/>
    <dgm:cxn modelId="{CCBFD1E9-146E-42BD-A45A-0B00CE60E1E7}" type="presParOf" srcId="{959339E5-9EC2-4976-ACE0-B1CC197A6B61}" destId="{203AE30C-F14E-4671-B926-BDD2E93FB7E8}" srcOrd="9" destOrd="0" presId="urn:microsoft.com/office/officeart/2005/8/layout/process4"/>
    <dgm:cxn modelId="{A19B9DC9-D6B5-4861-8500-785E8DEAD8C0}" type="presParOf" srcId="{959339E5-9EC2-4976-ACE0-B1CC197A6B61}" destId="{DA2F5CF6-11C7-4100-806A-71062777F650}" srcOrd="10" destOrd="0" presId="urn:microsoft.com/office/officeart/2005/8/layout/process4"/>
    <dgm:cxn modelId="{11A521D5-5477-4D12-9470-38797C9A806E}" type="presParOf" srcId="{DA2F5CF6-11C7-4100-806A-71062777F650}" destId="{EC5A1687-03CC-460B-9CFE-D5AA0A956EB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789029-C432-4B5B-AD7D-D903F1E36348}" type="doc">
      <dgm:prSet loTypeId="urn:microsoft.com/office/officeart/2005/8/layout/orgChart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6C3DC896-BAEE-4E22-A66B-A8F02EED4795}">
      <dgm:prSet phldrT="[Text]" custT="1"/>
      <dgm:spPr/>
      <dgm:t>
        <a:bodyPr/>
        <a:lstStyle/>
        <a:p>
          <a:r>
            <a:rPr lang="en-US" sz="2400" b="1" dirty="0"/>
            <a:t>CLINICAL FEATURES</a:t>
          </a:r>
        </a:p>
      </dgm:t>
    </dgm:pt>
    <dgm:pt modelId="{DDB9DC45-605D-4473-8C65-590B6C34AA24}" type="parTrans" cxnId="{493EB8A4-5331-49ED-AD73-A28977C7109C}">
      <dgm:prSet/>
      <dgm:spPr/>
      <dgm:t>
        <a:bodyPr/>
        <a:lstStyle/>
        <a:p>
          <a:endParaRPr lang="en-US"/>
        </a:p>
      </dgm:t>
    </dgm:pt>
    <dgm:pt modelId="{D74A3E1E-B8D1-4761-BC2D-658CF105677D}" type="sibTrans" cxnId="{493EB8A4-5331-49ED-AD73-A28977C7109C}">
      <dgm:prSet/>
      <dgm:spPr/>
      <dgm:t>
        <a:bodyPr/>
        <a:lstStyle/>
        <a:p>
          <a:endParaRPr lang="en-US"/>
        </a:p>
      </dgm:t>
    </dgm:pt>
    <dgm:pt modelId="{2CAF084D-0987-42F7-ACFD-696E1E35BE8E}">
      <dgm:prSet phldrT="[Text]" custT="1"/>
      <dgm:spPr/>
      <dgm:t>
        <a:bodyPr/>
        <a:lstStyle/>
        <a:p>
          <a:pPr algn="ctr"/>
          <a:r>
            <a:rPr lang="en-US" sz="2400" b="1" u="sng" dirty="0"/>
            <a:t>Constitutional symptoms</a:t>
          </a:r>
        </a:p>
        <a:p>
          <a:pPr algn="ctr"/>
          <a:r>
            <a:rPr lang="en-US" sz="1800" dirty="0"/>
            <a:t>- Weakness</a:t>
          </a:r>
        </a:p>
        <a:p>
          <a:pPr algn="ctr"/>
          <a:r>
            <a:rPr lang="en-US" sz="1800" dirty="0"/>
            <a:t>-Lassitude</a:t>
          </a:r>
        </a:p>
        <a:p>
          <a:pPr algn="ctr"/>
          <a:r>
            <a:rPr lang="en-US" sz="1800" dirty="0"/>
            <a:t>-Malaise</a:t>
          </a:r>
        </a:p>
        <a:p>
          <a:pPr algn="ctr"/>
          <a:r>
            <a:rPr lang="en-US" sz="1800" dirty="0"/>
            <a:t>-Night sweating</a:t>
          </a:r>
        </a:p>
        <a:p>
          <a:pPr algn="ctr"/>
          <a:r>
            <a:rPr lang="en-US" sz="1800" dirty="0"/>
            <a:t>-Weight loss</a:t>
          </a:r>
        </a:p>
        <a:p>
          <a:pPr algn="ctr"/>
          <a:r>
            <a:rPr lang="en-US" sz="1800" dirty="0"/>
            <a:t>-Loss of appetite</a:t>
          </a:r>
        </a:p>
        <a:p>
          <a:pPr algn="ctr"/>
          <a:r>
            <a:rPr lang="en-US" sz="1800" dirty="0"/>
            <a:t>-Evening raise of temperature</a:t>
          </a:r>
        </a:p>
        <a:p>
          <a:pPr algn="ctr"/>
          <a:r>
            <a:rPr lang="en-US" sz="1800" dirty="0"/>
            <a:t>-Palpitation</a:t>
          </a:r>
        </a:p>
        <a:p>
          <a:pPr algn="ctr"/>
          <a:r>
            <a:rPr lang="en-US" sz="1800" dirty="0"/>
            <a:t>-Menstrual disturbance</a:t>
          </a:r>
        </a:p>
        <a:p>
          <a:pPr algn="ctr"/>
          <a:r>
            <a:rPr lang="en-US" sz="1800" dirty="0"/>
            <a:t>-Rapid emaciation</a:t>
          </a:r>
        </a:p>
        <a:p>
          <a:pPr algn="ctr"/>
          <a:endParaRPr lang="en-US" sz="1700" dirty="0"/>
        </a:p>
      </dgm:t>
    </dgm:pt>
    <dgm:pt modelId="{24D4A4CD-7B75-46AB-8D9C-0FF4F9C31FB6}" type="parTrans" cxnId="{05474439-687F-427E-A9CD-D72638F78843}">
      <dgm:prSet/>
      <dgm:spPr/>
      <dgm:t>
        <a:bodyPr/>
        <a:lstStyle/>
        <a:p>
          <a:endParaRPr lang="en-US"/>
        </a:p>
      </dgm:t>
    </dgm:pt>
    <dgm:pt modelId="{EC3CE0CE-F0BE-48CA-B61D-BA127496A2AA}" type="sibTrans" cxnId="{05474439-687F-427E-A9CD-D72638F78843}">
      <dgm:prSet/>
      <dgm:spPr/>
      <dgm:t>
        <a:bodyPr/>
        <a:lstStyle/>
        <a:p>
          <a:endParaRPr lang="en-US"/>
        </a:p>
      </dgm:t>
    </dgm:pt>
    <dgm:pt modelId="{E06E2989-ADB7-4416-9FBA-FB514D19B617}">
      <dgm:prSet phldrT="[Text]"/>
      <dgm:spPr/>
      <dgm:t>
        <a:bodyPr/>
        <a:lstStyle/>
        <a:p>
          <a:r>
            <a:rPr lang="en-US" b="1" u="sng" dirty="0"/>
            <a:t>Local Affections</a:t>
          </a:r>
        </a:p>
        <a:p>
          <a:r>
            <a:rPr lang="en-US" dirty="0"/>
            <a:t>-Cough</a:t>
          </a:r>
        </a:p>
        <a:p>
          <a:r>
            <a:rPr lang="en-US" dirty="0"/>
            <a:t>-Chest pain</a:t>
          </a:r>
        </a:p>
        <a:p>
          <a:r>
            <a:rPr lang="en-US" dirty="0"/>
            <a:t>-Sputum</a:t>
          </a:r>
        </a:p>
        <a:p>
          <a:r>
            <a:rPr lang="en-US" u="sng" dirty="0"/>
            <a:t>-Hemoptysis </a:t>
          </a:r>
          <a:r>
            <a:rPr lang="en-US" u="none" dirty="0"/>
            <a:t>:-</a:t>
          </a:r>
        </a:p>
        <a:p>
          <a:r>
            <a:rPr lang="en-US" dirty="0"/>
            <a:t>Ulceration of bronchial mucosa</a:t>
          </a:r>
        </a:p>
        <a:p>
          <a:r>
            <a:rPr lang="en-US" dirty="0"/>
            <a:t>Rupture of congested vessel</a:t>
          </a:r>
        </a:p>
        <a:p>
          <a:r>
            <a:rPr lang="en-US" dirty="0"/>
            <a:t>Cavitary lesion </a:t>
          </a:r>
        </a:p>
        <a:p>
          <a:endParaRPr lang="en-US" dirty="0"/>
        </a:p>
        <a:p>
          <a:endParaRPr lang="en-US" dirty="0"/>
        </a:p>
      </dgm:t>
    </dgm:pt>
    <dgm:pt modelId="{0923BA47-773F-493F-BBA0-13F598628C03}" type="parTrans" cxnId="{A6AE1A6A-FBB7-4D11-A9D3-6BF7AAF72183}">
      <dgm:prSet/>
      <dgm:spPr/>
      <dgm:t>
        <a:bodyPr/>
        <a:lstStyle/>
        <a:p>
          <a:endParaRPr lang="en-US"/>
        </a:p>
      </dgm:t>
    </dgm:pt>
    <dgm:pt modelId="{35650CF1-0067-4665-BEC7-6B120C987F45}" type="sibTrans" cxnId="{A6AE1A6A-FBB7-4D11-A9D3-6BF7AAF72183}">
      <dgm:prSet/>
      <dgm:spPr/>
      <dgm:t>
        <a:bodyPr/>
        <a:lstStyle/>
        <a:p>
          <a:endParaRPr lang="en-US"/>
        </a:p>
      </dgm:t>
    </dgm:pt>
    <dgm:pt modelId="{865774B6-698F-4492-94A8-4E4D02EBAB36}" type="pres">
      <dgm:prSet presAssocID="{F2789029-C432-4B5B-AD7D-D903F1E363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980012-3510-4AAE-9F06-E0FD15CEA192}" type="pres">
      <dgm:prSet presAssocID="{6C3DC896-BAEE-4E22-A66B-A8F02EED4795}" presName="hierRoot1" presStyleCnt="0">
        <dgm:presLayoutVars>
          <dgm:hierBranch val="init"/>
        </dgm:presLayoutVars>
      </dgm:prSet>
      <dgm:spPr/>
    </dgm:pt>
    <dgm:pt modelId="{D964B822-6089-4AFC-B5AD-6251714A87E6}" type="pres">
      <dgm:prSet presAssocID="{6C3DC896-BAEE-4E22-A66B-A8F02EED4795}" presName="rootComposite1" presStyleCnt="0"/>
      <dgm:spPr/>
    </dgm:pt>
    <dgm:pt modelId="{D2DA73A0-347D-4188-88CB-3607820B6602}" type="pres">
      <dgm:prSet presAssocID="{6C3DC896-BAEE-4E22-A66B-A8F02EED4795}" presName="rootText1" presStyleLbl="node0" presStyleIdx="0" presStyleCnt="1">
        <dgm:presLayoutVars>
          <dgm:chPref val="3"/>
        </dgm:presLayoutVars>
      </dgm:prSet>
      <dgm:spPr/>
    </dgm:pt>
    <dgm:pt modelId="{383BDD8A-85F9-4A45-ADF0-502081468FD0}" type="pres">
      <dgm:prSet presAssocID="{6C3DC896-BAEE-4E22-A66B-A8F02EED4795}" presName="rootConnector1" presStyleLbl="node1" presStyleIdx="0" presStyleCnt="0"/>
      <dgm:spPr/>
    </dgm:pt>
    <dgm:pt modelId="{CCE3B353-60A0-480A-A15E-B58FD0A1B405}" type="pres">
      <dgm:prSet presAssocID="{6C3DC896-BAEE-4E22-A66B-A8F02EED4795}" presName="hierChild2" presStyleCnt="0"/>
      <dgm:spPr/>
    </dgm:pt>
    <dgm:pt modelId="{AA3E9E3B-C228-48BD-A171-8CE267942980}" type="pres">
      <dgm:prSet presAssocID="{24D4A4CD-7B75-46AB-8D9C-0FF4F9C31FB6}" presName="Name37" presStyleLbl="parChTrans1D2" presStyleIdx="0" presStyleCnt="2"/>
      <dgm:spPr/>
    </dgm:pt>
    <dgm:pt modelId="{26EBAD1D-FF63-428F-880E-6FC2AAC5B10B}" type="pres">
      <dgm:prSet presAssocID="{2CAF084D-0987-42F7-ACFD-696E1E35BE8E}" presName="hierRoot2" presStyleCnt="0">
        <dgm:presLayoutVars>
          <dgm:hierBranch val="init"/>
        </dgm:presLayoutVars>
      </dgm:prSet>
      <dgm:spPr/>
    </dgm:pt>
    <dgm:pt modelId="{67F9D6E1-B241-4597-BD28-145A437088BD}" type="pres">
      <dgm:prSet presAssocID="{2CAF084D-0987-42F7-ACFD-696E1E35BE8E}" presName="rootComposite" presStyleCnt="0"/>
      <dgm:spPr/>
    </dgm:pt>
    <dgm:pt modelId="{E002C212-9DA1-4160-AFA4-DEA2250F06A7}" type="pres">
      <dgm:prSet presAssocID="{2CAF084D-0987-42F7-ACFD-696E1E35BE8E}" presName="rootText" presStyleLbl="node2" presStyleIdx="0" presStyleCnt="2" custScaleX="134460" custScaleY="479006">
        <dgm:presLayoutVars>
          <dgm:chPref val="3"/>
        </dgm:presLayoutVars>
      </dgm:prSet>
      <dgm:spPr/>
    </dgm:pt>
    <dgm:pt modelId="{4A66ED91-C1C7-4910-81F4-7568C418B271}" type="pres">
      <dgm:prSet presAssocID="{2CAF084D-0987-42F7-ACFD-696E1E35BE8E}" presName="rootConnector" presStyleLbl="node2" presStyleIdx="0" presStyleCnt="2"/>
      <dgm:spPr/>
    </dgm:pt>
    <dgm:pt modelId="{A63A16B5-1D10-4BAC-9195-E0807884A5B0}" type="pres">
      <dgm:prSet presAssocID="{2CAF084D-0987-42F7-ACFD-696E1E35BE8E}" presName="hierChild4" presStyleCnt="0"/>
      <dgm:spPr/>
    </dgm:pt>
    <dgm:pt modelId="{60F1DF22-A2CF-4A16-ABF9-3B2D0D025CDA}" type="pres">
      <dgm:prSet presAssocID="{2CAF084D-0987-42F7-ACFD-696E1E35BE8E}" presName="hierChild5" presStyleCnt="0"/>
      <dgm:spPr/>
    </dgm:pt>
    <dgm:pt modelId="{938A2884-04F8-4F92-A4F1-2F9EF933EDF0}" type="pres">
      <dgm:prSet presAssocID="{0923BA47-773F-493F-BBA0-13F598628C03}" presName="Name37" presStyleLbl="parChTrans1D2" presStyleIdx="1" presStyleCnt="2"/>
      <dgm:spPr/>
    </dgm:pt>
    <dgm:pt modelId="{64BA342E-769B-4F7C-B57A-F93B93DD3EB0}" type="pres">
      <dgm:prSet presAssocID="{E06E2989-ADB7-4416-9FBA-FB514D19B617}" presName="hierRoot2" presStyleCnt="0">
        <dgm:presLayoutVars>
          <dgm:hierBranch val="init"/>
        </dgm:presLayoutVars>
      </dgm:prSet>
      <dgm:spPr/>
    </dgm:pt>
    <dgm:pt modelId="{8AEFA692-DC1B-43A3-BF5A-736592F2DB0C}" type="pres">
      <dgm:prSet presAssocID="{E06E2989-ADB7-4416-9FBA-FB514D19B617}" presName="rootComposite" presStyleCnt="0"/>
      <dgm:spPr/>
    </dgm:pt>
    <dgm:pt modelId="{05D49EA2-3E51-4C65-82BC-FCB3C7E8F99D}" type="pres">
      <dgm:prSet presAssocID="{E06E2989-ADB7-4416-9FBA-FB514D19B617}" presName="rootText" presStyleLbl="node2" presStyleIdx="1" presStyleCnt="2" custScaleX="114034" custScaleY="459524">
        <dgm:presLayoutVars>
          <dgm:chPref val="3"/>
        </dgm:presLayoutVars>
      </dgm:prSet>
      <dgm:spPr/>
    </dgm:pt>
    <dgm:pt modelId="{421EF2EE-E80E-4904-9C99-E416BCD8EF81}" type="pres">
      <dgm:prSet presAssocID="{E06E2989-ADB7-4416-9FBA-FB514D19B617}" presName="rootConnector" presStyleLbl="node2" presStyleIdx="1" presStyleCnt="2"/>
      <dgm:spPr/>
    </dgm:pt>
    <dgm:pt modelId="{3964C5F3-773C-4756-A49F-B06C66DF54B4}" type="pres">
      <dgm:prSet presAssocID="{E06E2989-ADB7-4416-9FBA-FB514D19B617}" presName="hierChild4" presStyleCnt="0"/>
      <dgm:spPr/>
    </dgm:pt>
    <dgm:pt modelId="{3B3BAB63-EBC2-457F-BE8D-1E09D6F35AD0}" type="pres">
      <dgm:prSet presAssocID="{E06E2989-ADB7-4416-9FBA-FB514D19B617}" presName="hierChild5" presStyleCnt="0"/>
      <dgm:spPr/>
    </dgm:pt>
    <dgm:pt modelId="{067A5293-0940-4627-9BEA-513D10D84E5C}" type="pres">
      <dgm:prSet presAssocID="{6C3DC896-BAEE-4E22-A66B-A8F02EED4795}" presName="hierChild3" presStyleCnt="0"/>
      <dgm:spPr/>
    </dgm:pt>
  </dgm:ptLst>
  <dgm:cxnLst>
    <dgm:cxn modelId="{4AE31928-F58A-4744-82B9-40121C2D277E}" type="presOf" srcId="{24D4A4CD-7B75-46AB-8D9C-0FF4F9C31FB6}" destId="{AA3E9E3B-C228-48BD-A171-8CE267942980}" srcOrd="0" destOrd="0" presId="urn:microsoft.com/office/officeart/2005/8/layout/orgChart1"/>
    <dgm:cxn modelId="{05474439-687F-427E-A9CD-D72638F78843}" srcId="{6C3DC896-BAEE-4E22-A66B-A8F02EED4795}" destId="{2CAF084D-0987-42F7-ACFD-696E1E35BE8E}" srcOrd="0" destOrd="0" parTransId="{24D4A4CD-7B75-46AB-8D9C-0FF4F9C31FB6}" sibTransId="{EC3CE0CE-F0BE-48CA-B61D-BA127496A2AA}"/>
    <dgm:cxn modelId="{98ACAD61-57A5-42EA-B4ED-CF7BAC943C06}" type="presOf" srcId="{0923BA47-773F-493F-BBA0-13F598628C03}" destId="{938A2884-04F8-4F92-A4F1-2F9EF933EDF0}" srcOrd="0" destOrd="0" presId="urn:microsoft.com/office/officeart/2005/8/layout/orgChart1"/>
    <dgm:cxn modelId="{ECBD6966-E65D-4560-BA0E-7D824C91C01D}" type="presOf" srcId="{2CAF084D-0987-42F7-ACFD-696E1E35BE8E}" destId="{4A66ED91-C1C7-4910-81F4-7568C418B271}" srcOrd="1" destOrd="0" presId="urn:microsoft.com/office/officeart/2005/8/layout/orgChart1"/>
    <dgm:cxn modelId="{A6AE1A6A-FBB7-4D11-A9D3-6BF7AAF72183}" srcId="{6C3DC896-BAEE-4E22-A66B-A8F02EED4795}" destId="{E06E2989-ADB7-4416-9FBA-FB514D19B617}" srcOrd="1" destOrd="0" parTransId="{0923BA47-773F-493F-BBA0-13F598628C03}" sibTransId="{35650CF1-0067-4665-BEC7-6B120C987F45}"/>
    <dgm:cxn modelId="{47FE488E-E2AD-40B8-B5A2-DB717BB947A4}" type="presOf" srcId="{6C3DC896-BAEE-4E22-A66B-A8F02EED4795}" destId="{D2DA73A0-347D-4188-88CB-3607820B6602}" srcOrd="0" destOrd="0" presId="urn:microsoft.com/office/officeart/2005/8/layout/orgChart1"/>
    <dgm:cxn modelId="{493EB8A4-5331-49ED-AD73-A28977C7109C}" srcId="{F2789029-C432-4B5B-AD7D-D903F1E36348}" destId="{6C3DC896-BAEE-4E22-A66B-A8F02EED4795}" srcOrd="0" destOrd="0" parTransId="{DDB9DC45-605D-4473-8C65-590B6C34AA24}" sibTransId="{D74A3E1E-B8D1-4761-BC2D-658CF105677D}"/>
    <dgm:cxn modelId="{E59BD6AD-DD4C-44B4-B539-7B7C36BCCD0B}" type="presOf" srcId="{6C3DC896-BAEE-4E22-A66B-A8F02EED4795}" destId="{383BDD8A-85F9-4A45-ADF0-502081468FD0}" srcOrd="1" destOrd="0" presId="urn:microsoft.com/office/officeart/2005/8/layout/orgChart1"/>
    <dgm:cxn modelId="{4F31D1B1-1E0D-43FE-8F93-C7476D17BD43}" type="presOf" srcId="{E06E2989-ADB7-4416-9FBA-FB514D19B617}" destId="{05D49EA2-3E51-4C65-82BC-FCB3C7E8F99D}" srcOrd="0" destOrd="0" presId="urn:microsoft.com/office/officeart/2005/8/layout/orgChart1"/>
    <dgm:cxn modelId="{296AB1B7-E4E4-416F-A41A-1F3BBE1E3693}" type="presOf" srcId="{F2789029-C432-4B5B-AD7D-D903F1E36348}" destId="{865774B6-698F-4492-94A8-4E4D02EBAB36}" srcOrd="0" destOrd="0" presId="urn:microsoft.com/office/officeart/2005/8/layout/orgChart1"/>
    <dgm:cxn modelId="{C36160C3-48FE-4B79-930A-DA696FA784D8}" type="presOf" srcId="{2CAF084D-0987-42F7-ACFD-696E1E35BE8E}" destId="{E002C212-9DA1-4160-AFA4-DEA2250F06A7}" srcOrd="0" destOrd="0" presId="urn:microsoft.com/office/officeart/2005/8/layout/orgChart1"/>
    <dgm:cxn modelId="{182BABD6-E88A-4B37-9180-3E69F16F052A}" type="presOf" srcId="{E06E2989-ADB7-4416-9FBA-FB514D19B617}" destId="{421EF2EE-E80E-4904-9C99-E416BCD8EF81}" srcOrd="1" destOrd="0" presId="urn:microsoft.com/office/officeart/2005/8/layout/orgChart1"/>
    <dgm:cxn modelId="{A49631E6-026D-4EFD-BBF6-0A290C477985}" type="presParOf" srcId="{865774B6-698F-4492-94A8-4E4D02EBAB36}" destId="{E8980012-3510-4AAE-9F06-E0FD15CEA192}" srcOrd="0" destOrd="0" presId="urn:microsoft.com/office/officeart/2005/8/layout/orgChart1"/>
    <dgm:cxn modelId="{90E886E6-077B-4786-8252-065989F3B60E}" type="presParOf" srcId="{E8980012-3510-4AAE-9F06-E0FD15CEA192}" destId="{D964B822-6089-4AFC-B5AD-6251714A87E6}" srcOrd="0" destOrd="0" presId="urn:microsoft.com/office/officeart/2005/8/layout/orgChart1"/>
    <dgm:cxn modelId="{026350A8-78B0-4610-A26F-BEE0F4DD7A4F}" type="presParOf" srcId="{D964B822-6089-4AFC-B5AD-6251714A87E6}" destId="{D2DA73A0-347D-4188-88CB-3607820B6602}" srcOrd="0" destOrd="0" presId="urn:microsoft.com/office/officeart/2005/8/layout/orgChart1"/>
    <dgm:cxn modelId="{DED10D26-C246-4541-AEE3-1B1267C53BAA}" type="presParOf" srcId="{D964B822-6089-4AFC-B5AD-6251714A87E6}" destId="{383BDD8A-85F9-4A45-ADF0-502081468FD0}" srcOrd="1" destOrd="0" presId="urn:microsoft.com/office/officeart/2005/8/layout/orgChart1"/>
    <dgm:cxn modelId="{A8AF7673-8865-4320-A6CC-DFFAC97DBEAF}" type="presParOf" srcId="{E8980012-3510-4AAE-9F06-E0FD15CEA192}" destId="{CCE3B353-60A0-480A-A15E-B58FD0A1B405}" srcOrd="1" destOrd="0" presId="urn:microsoft.com/office/officeart/2005/8/layout/orgChart1"/>
    <dgm:cxn modelId="{CA4A1F73-1942-446D-B39F-13AC4A8947A2}" type="presParOf" srcId="{CCE3B353-60A0-480A-A15E-B58FD0A1B405}" destId="{AA3E9E3B-C228-48BD-A171-8CE267942980}" srcOrd="0" destOrd="0" presId="urn:microsoft.com/office/officeart/2005/8/layout/orgChart1"/>
    <dgm:cxn modelId="{BCE6B6B6-A1CD-4F90-96CC-FAD163774FC8}" type="presParOf" srcId="{CCE3B353-60A0-480A-A15E-B58FD0A1B405}" destId="{26EBAD1D-FF63-428F-880E-6FC2AAC5B10B}" srcOrd="1" destOrd="0" presId="urn:microsoft.com/office/officeart/2005/8/layout/orgChart1"/>
    <dgm:cxn modelId="{7112AD1B-6BD6-4A3A-944C-F44D125BA10B}" type="presParOf" srcId="{26EBAD1D-FF63-428F-880E-6FC2AAC5B10B}" destId="{67F9D6E1-B241-4597-BD28-145A437088BD}" srcOrd="0" destOrd="0" presId="urn:microsoft.com/office/officeart/2005/8/layout/orgChart1"/>
    <dgm:cxn modelId="{875536B1-8EB6-41DB-9626-308A5EE5FF75}" type="presParOf" srcId="{67F9D6E1-B241-4597-BD28-145A437088BD}" destId="{E002C212-9DA1-4160-AFA4-DEA2250F06A7}" srcOrd="0" destOrd="0" presId="urn:microsoft.com/office/officeart/2005/8/layout/orgChart1"/>
    <dgm:cxn modelId="{C03329D8-6BBE-4833-AB3E-1F3D718BAE79}" type="presParOf" srcId="{67F9D6E1-B241-4597-BD28-145A437088BD}" destId="{4A66ED91-C1C7-4910-81F4-7568C418B271}" srcOrd="1" destOrd="0" presId="urn:microsoft.com/office/officeart/2005/8/layout/orgChart1"/>
    <dgm:cxn modelId="{1350FA46-192D-4676-9561-57418D73CCD5}" type="presParOf" srcId="{26EBAD1D-FF63-428F-880E-6FC2AAC5B10B}" destId="{A63A16B5-1D10-4BAC-9195-E0807884A5B0}" srcOrd="1" destOrd="0" presId="urn:microsoft.com/office/officeart/2005/8/layout/orgChart1"/>
    <dgm:cxn modelId="{58F6C6CC-3103-43F6-A991-85F9DC8A2F6E}" type="presParOf" srcId="{26EBAD1D-FF63-428F-880E-6FC2AAC5B10B}" destId="{60F1DF22-A2CF-4A16-ABF9-3B2D0D025CDA}" srcOrd="2" destOrd="0" presId="urn:microsoft.com/office/officeart/2005/8/layout/orgChart1"/>
    <dgm:cxn modelId="{C9EA6634-133D-42BD-A5E5-8F97ED5BDEBE}" type="presParOf" srcId="{CCE3B353-60A0-480A-A15E-B58FD0A1B405}" destId="{938A2884-04F8-4F92-A4F1-2F9EF933EDF0}" srcOrd="2" destOrd="0" presId="urn:microsoft.com/office/officeart/2005/8/layout/orgChart1"/>
    <dgm:cxn modelId="{9A6F37DE-2351-4CC9-B957-CE62CCCB1B66}" type="presParOf" srcId="{CCE3B353-60A0-480A-A15E-B58FD0A1B405}" destId="{64BA342E-769B-4F7C-B57A-F93B93DD3EB0}" srcOrd="3" destOrd="0" presId="urn:microsoft.com/office/officeart/2005/8/layout/orgChart1"/>
    <dgm:cxn modelId="{7635B10B-AC42-4A61-A2F3-7098E307F2C4}" type="presParOf" srcId="{64BA342E-769B-4F7C-B57A-F93B93DD3EB0}" destId="{8AEFA692-DC1B-43A3-BF5A-736592F2DB0C}" srcOrd="0" destOrd="0" presId="urn:microsoft.com/office/officeart/2005/8/layout/orgChart1"/>
    <dgm:cxn modelId="{C618E244-C9B1-43E9-AF4B-8E376CFCCC5B}" type="presParOf" srcId="{8AEFA692-DC1B-43A3-BF5A-736592F2DB0C}" destId="{05D49EA2-3E51-4C65-82BC-FCB3C7E8F99D}" srcOrd="0" destOrd="0" presId="urn:microsoft.com/office/officeart/2005/8/layout/orgChart1"/>
    <dgm:cxn modelId="{3988CCB4-B822-43A1-9D03-0F32EA638C45}" type="presParOf" srcId="{8AEFA692-DC1B-43A3-BF5A-736592F2DB0C}" destId="{421EF2EE-E80E-4904-9C99-E416BCD8EF81}" srcOrd="1" destOrd="0" presId="urn:microsoft.com/office/officeart/2005/8/layout/orgChart1"/>
    <dgm:cxn modelId="{7927D267-F814-48CA-8416-E57587A816D8}" type="presParOf" srcId="{64BA342E-769B-4F7C-B57A-F93B93DD3EB0}" destId="{3964C5F3-773C-4756-A49F-B06C66DF54B4}" srcOrd="1" destOrd="0" presId="urn:microsoft.com/office/officeart/2005/8/layout/orgChart1"/>
    <dgm:cxn modelId="{4D2A8A3D-0F12-48F2-BB33-6B292D7D6CD3}" type="presParOf" srcId="{64BA342E-769B-4F7C-B57A-F93B93DD3EB0}" destId="{3B3BAB63-EBC2-457F-BE8D-1E09D6F35AD0}" srcOrd="2" destOrd="0" presId="urn:microsoft.com/office/officeart/2005/8/layout/orgChart1"/>
    <dgm:cxn modelId="{42E553D2-8485-4FE2-B396-8851036A4CBD}" type="presParOf" srcId="{E8980012-3510-4AAE-9F06-E0FD15CEA192}" destId="{067A5293-0940-4627-9BEA-513D10D84E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E46069-2EE2-481E-86C3-82C93FD853F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395ADB-8C5F-47C0-A9EE-1DA9F64822D5}">
      <dgm:prSet phldrT="[Text]"/>
      <dgm:spPr/>
      <dgm:t>
        <a:bodyPr/>
        <a:lstStyle/>
        <a:p>
          <a:r>
            <a:rPr lang="en-US" b="1" u="sng" dirty="0"/>
            <a:t>INFLAMMATORY</a:t>
          </a:r>
        </a:p>
        <a:p>
          <a:r>
            <a:rPr lang="en-US" i="1" dirty="0"/>
            <a:t>(Pleurisy)</a:t>
          </a:r>
        </a:p>
      </dgm:t>
    </dgm:pt>
    <dgm:pt modelId="{D907EEAD-97FD-4E9E-BD2D-39DC3417FC38}" type="parTrans" cxnId="{CE2AF71F-37A7-4F59-B26B-432A05A38CF2}">
      <dgm:prSet/>
      <dgm:spPr/>
      <dgm:t>
        <a:bodyPr/>
        <a:lstStyle/>
        <a:p>
          <a:endParaRPr lang="en-US"/>
        </a:p>
      </dgm:t>
    </dgm:pt>
    <dgm:pt modelId="{BE62D39B-24C6-4BC2-B117-14B8DC940BFE}" type="sibTrans" cxnId="{CE2AF71F-37A7-4F59-B26B-432A05A38CF2}">
      <dgm:prSet/>
      <dgm:spPr/>
      <dgm:t>
        <a:bodyPr/>
        <a:lstStyle/>
        <a:p>
          <a:endParaRPr lang="en-US"/>
        </a:p>
      </dgm:t>
    </dgm:pt>
    <dgm:pt modelId="{900D9D65-90D8-419D-BC2C-5F404B531051}">
      <dgm:prSet phldrT="[Text]" custT="1"/>
      <dgm:spPr/>
      <dgm:t>
        <a:bodyPr/>
        <a:lstStyle/>
        <a:p>
          <a:pPr algn="l"/>
          <a:r>
            <a:rPr lang="en-US" sz="2000" dirty="0"/>
            <a:t>-</a:t>
          </a:r>
          <a:r>
            <a:rPr lang="en-US" sz="2000" i="1" dirty="0"/>
            <a:t>Serous , fibrinous </a:t>
          </a:r>
          <a:r>
            <a:rPr lang="en-US" sz="2000" dirty="0"/>
            <a:t>and </a:t>
          </a:r>
          <a:r>
            <a:rPr lang="en-US" sz="2000" i="1" u="none" dirty="0"/>
            <a:t>serofibrinous</a:t>
          </a:r>
          <a:r>
            <a:rPr lang="en-US" sz="2000" dirty="0"/>
            <a:t> pleuritis</a:t>
          </a:r>
        </a:p>
        <a:p>
          <a:pPr algn="l"/>
          <a:r>
            <a:rPr lang="en-US" sz="2000" dirty="0"/>
            <a:t>-</a:t>
          </a:r>
          <a:r>
            <a:rPr lang="en-US" sz="2000" i="1" dirty="0"/>
            <a:t>Suppurative</a:t>
          </a:r>
          <a:r>
            <a:rPr lang="en-US" sz="2000" dirty="0"/>
            <a:t> Pleuritis</a:t>
          </a:r>
        </a:p>
        <a:p>
          <a:pPr algn="l"/>
          <a:r>
            <a:rPr lang="en-US" sz="2000" dirty="0"/>
            <a:t>-</a:t>
          </a:r>
          <a:r>
            <a:rPr lang="en-US" sz="2000" i="1" dirty="0"/>
            <a:t>Hemorrhagic</a:t>
          </a:r>
          <a:r>
            <a:rPr lang="en-US" sz="2000" dirty="0"/>
            <a:t> Pleuritis</a:t>
          </a:r>
        </a:p>
      </dgm:t>
    </dgm:pt>
    <dgm:pt modelId="{32999331-14C8-46B0-BF98-6869951CF1F5}" type="parTrans" cxnId="{B999185D-DF36-41D8-B275-A7F1FF0BA01F}">
      <dgm:prSet/>
      <dgm:spPr/>
      <dgm:t>
        <a:bodyPr/>
        <a:lstStyle/>
        <a:p>
          <a:endParaRPr lang="en-US"/>
        </a:p>
      </dgm:t>
    </dgm:pt>
    <dgm:pt modelId="{77137521-3092-47DA-957D-C61C490251CB}" type="sibTrans" cxnId="{B999185D-DF36-41D8-B275-A7F1FF0BA01F}">
      <dgm:prSet/>
      <dgm:spPr/>
      <dgm:t>
        <a:bodyPr/>
        <a:lstStyle/>
        <a:p>
          <a:endParaRPr lang="en-US"/>
        </a:p>
      </dgm:t>
    </dgm:pt>
    <dgm:pt modelId="{493B86DA-E3F3-4F60-9CBE-3518E9BCC7AE}">
      <dgm:prSet phldrT="[Text]"/>
      <dgm:spPr/>
      <dgm:t>
        <a:bodyPr/>
        <a:lstStyle/>
        <a:p>
          <a:pPr algn="l"/>
          <a:r>
            <a:rPr lang="en-US" u="sng" dirty="0"/>
            <a:t>Symptoms</a:t>
          </a:r>
        </a:p>
        <a:p>
          <a:pPr algn="l"/>
          <a:r>
            <a:rPr lang="en-US" dirty="0"/>
            <a:t>-</a:t>
          </a:r>
          <a:r>
            <a:rPr lang="en-US" i="1" dirty="0"/>
            <a:t>chest pain on breathing</a:t>
          </a:r>
        </a:p>
        <a:p>
          <a:pPr algn="l"/>
          <a:r>
            <a:rPr lang="en-US" i="1" dirty="0"/>
            <a:t>A</a:t>
          </a:r>
          <a:r>
            <a:rPr lang="en-US" i="1" u="sng" dirty="0"/>
            <a:t> friction </a:t>
          </a:r>
          <a:r>
            <a:rPr lang="en-US" i="1" dirty="0"/>
            <a:t>is audible</a:t>
          </a:r>
          <a:r>
            <a:rPr lang="en-US" dirty="0"/>
            <a:t> on auscultation.</a:t>
          </a:r>
        </a:p>
        <a:p>
          <a:pPr algn="l"/>
          <a:endParaRPr lang="en-US" dirty="0"/>
        </a:p>
      </dgm:t>
    </dgm:pt>
    <dgm:pt modelId="{1745ED01-74D3-42D7-BDDF-A69D2F1E0374}" type="parTrans" cxnId="{C441002E-133F-43C4-AE89-73CCEF24427E}">
      <dgm:prSet/>
      <dgm:spPr/>
      <dgm:t>
        <a:bodyPr/>
        <a:lstStyle/>
        <a:p>
          <a:endParaRPr lang="en-US"/>
        </a:p>
      </dgm:t>
    </dgm:pt>
    <dgm:pt modelId="{D445901F-5640-42EF-AF72-CC3C7DCA126E}" type="sibTrans" cxnId="{C441002E-133F-43C4-AE89-73CCEF24427E}">
      <dgm:prSet/>
      <dgm:spPr/>
      <dgm:t>
        <a:bodyPr/>
        <a:lstStyle/>
        <a:p>
          <a:endParaRPr lang="en-US"/>
        </a:p>
      </dgm:t>
    </dgm:pt>
    <dgm:pt modelId="{8ECCEDE8-1BEF-4FC0-87AB-509964652A29}">
      <dgm:prSet phldrT="[Text]"/>
      <dgm:spPr/>
      <dgm:t>
        <a:bodyPr/>
        <a:lstStyle/>
        <a:p>
          <a:r>
            <a:rPr lang="en-US" b="1" u="sng" dirty="0"/>
            <a:t>NON-INFLAMMATORY</a:t>
          </a:r>
        </a:p>
        <a:p>
          <a:r>
            <a:rPr lang="en-US" i="1" dirty="0"/>
            <a:t>(Pleural Effusion)</a:t>
          </a:r>
        </a:p>
      </dgm:t>
    </dgm:pt>
    <dgm:pt modelId="{F0C2062C-72D3-489F-BB2B-63CC70A8B1B3}" type="parTrans" cxnId="{BCC23855-15AC-4383-8761-55FC58994A4E}">
      <dgm:prSet/>
      <dgm:spPr/>
      <dgm:t>
        <a:bodyPr/>
        <a:lstStyle/>
        <a:p>
          <a:endParaRPr lang="en-US"/>
        </a:p>
      </dgm:t>
    </dgm:pt>
    <dgm:pt modelId="{F870156D-820D-48E6-8842-732EB06710F9}" type="sibTrans" cxnId="{BCC23855-15AC-4383-8761-55FC58994A4E}">
      <dgm:prSet/>
      <dgm:spPr/>
      <dgm:t>
        <a:bodyPr/>
        <a:lstStyle/>
        <a:p>
          <a:endParaRPr lang="en-US"/>
        </a:p>
      </dgm:t>
    </dgm:pt>
    <dgm:pt modelId="{39E79755-4FB5-4E76-890E-212208DFCD77}">
      <dgm:prSet phldrT="[Text]"/>
      <dgm:spPr/>
      <dgm:t>
        <a:bodyPr/>
        <a:lstStyle/>
        <a:p>
          <a:r>
            <a:rPr lang="en-US" dirty="0"/>
            <a:t>-</a:t>
          </a:r>
          <a:r>
            <a:rPr lang="en-US" i="1" dirty="0"/>
            <a:t> Hydrothorax</a:t>
          </a:r>
        </a:p>
        <a:p>
          <a:r>
            <a:rPr lang="en-US" i="1" dirty="0"/>
            <a:t>- Hemothorax</a:t>
          </a:r>
        </a:p>
        <a:p>
          <a:r>
            <a:rPr lang="en-US" i="1" dirty="0"/>
            <a:t>-Chylothorax</a:t>
          </a:r>
        </a:p>
      </dgm:t>
    </dgm:pt>
    <dgm:pt modelId="{D00FF704-6810-463F-A9CA-221AD6DF22E4}" type="parTrans" cxnId="{015C8766-6FF1-4AE6-91A3-E6C329A18DC1}">
      <dgm:prSet/>
      <dgm:spPr/>
      <dgm:t>
        <a:bodyPr/>
        <a:lstStyle/>
        <a:p>
          <a:endParaRPr lang="en-US"/>
        </a:p>
      </dgm:t>
    </dgm:pt>
    <dgm:pt modelId="{1859C18C-3ACC-4796-912C-14E19782B8A9}" type="sibTrans" cxnId="{015C8766-6FF1-4AE6-91A3-E6C329A18DC1}">
      <dgm:prSet/>
      <dgm:spPr/>
      <dgm:t>
        <a:bodyPr/>
        <a:lstStyle/>
        <a:p>
          <a:endParaRPr lang="en-US"/>
        </a:p>
      </dgm:t>
    </dgm:pt>
    <dgm:pt modelId="{46F3A601-AADD-4F1F-903D-F1DEEADECDFB}">
      <dgm:prSet phldrT="[Text]"/>
      <dgm:spPr/>
      <dgm:t>
        <a:bodyPr/>
        <a:lstStyle/>
        <a:p>
          <a:r>
            <a:rPr lang="en-US" u="sng" dirty="0"/>
            <a:t>Symptoms</a:t>
          </a:r>
        </a:p>
        <a:p>
          <a:r>
            <a:rPr lang="en-US" i="1" dirty="0"/>
            <a:t>Breathlessness, tachypnea, tachycardia, </a:t>
          </a:r>
          <a:r>
            <a:rPr lang="en-US" i="1" u="sng" dirty="0"/>
            <a:t>central cyanosis</a:t>
          </a:r>
          <a:r>
            <a:rPr lang="en-US" i="1" dirty="0"/>
            <a:t>, weakness,fatigueness, fullness of chest and </a:t>
          </a:r>
          <a:r>
            <a:rPr lang="en-US" i="1" u="sng" dirty="0"/>
            <a:t>restricted movement</a:t>
          </a:r>
          <a:r>
            <a:rPr lang="en-US" i="1" dirty="0"/>
            <a:t> of the chest.</a:t>
          </a:r>
        </a:p>
      </dgm:t>
    </dgm:pt>
    <dgm:pt modelId="{6F5DFA08-D296-4FFB-8652-D65DAF2CCB0D}" type="parTrans" cxnId="{1D250AB6-1B53-4FFC-8601-91F42058A7CA}">
      <dgm:prSet/>
      <dgm:spPr/>
      <dgm:t>
        <a:bodyPr/>
        <a:lstStyle/>
        <a:p>
          <a:endParaRPr lang="en-US"/>
        </a:p>
      </dgm:t>
    </dgm:pt>
    <dgm:pt modelId="{8794932F-A6C9-4E4C-89C0-56B3D57B8A53}" type="sibTrans" cxnId="{1D250AB6-1B53-4FFC-8601-91F42058A7CA}">
      <dgm:prSet/>
      <dgm:spPr/>
      <dgm:t>
        <a:bodyPr/>
        <a:lstStyle/>
        <a:p>
          <a:endParaRPr lang="en-US"/>
        </a:p>
      </dgm:t>
    </dgm:pt>
    <dgm:pt modelId="{5F0DB634-663D-483C-B023-200920B3690A}" type="pres">
      <dgm:prSet presAssocID="{35E46069-2EE2-481E-86C3-82C93FD853F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44233F-C29B-4A2A-94B7-7BD1D9B94763}" type="pres">
      <dgm:prSet presAssocID="{57395ADB-8C5F-47C0-A9EE-1DA9F64822D5}" presName="root" presStyleCnt="0"/>
      <dgm:spPr/>
    </dgm:pt>
    <dgm:pt modelId="{54ECF473-D2C4-46F1-A837-967C43EFA2AC}" type="pres">
      <dgm:prSet presAssocID="{57395ADB-8C5F-47C0-A9EE-1DA9F64822D5}" presName="rootComposite" presStyleCnt="0"/>
      <dgm:spPr/>
    </dgm:pt>
    <dgm:pt modelId="{EFCCFED1-DAA5-42AB-9860-DD109607C3F7}" type="pres">
      <dgm:prSet presAssocID="{57395ADB-8C5F-47C0-A9EE-1DA9F64822D5}" presName="rootText" presStyleLbl="node1" presStyleIdx="0" presStyleCnt="2"/>
      <dgm:spPr/>
    </dgm:pt>
    <dgm:pt modelId="{2BCB38B2-C1B9-48F7-AFFA-A5D69094CE4A}" type="pres">
      <dgm:prSet presAssocID="{57395ADB-8C5F-47C0-A9EE-1DA9F64822D5}" presName="rootConnector" presStyleLbl="node1" presStyleIdx="0" presStyleCnt="2"/>
      <dgm:spPr/>
    </dgm:pt>
    <dgm:pt modelId="{D57136C5-9E01-484D-B5C4-AEF893950CE9}" type="pres">
      <dgm:prSet presAssocID="{57395ADB-8C5F-47C0-A9EE-1DA9F64822D5}" presName="childShape" presStyleCnt="0"/>
      <dgm:spPr/>
    </dgm:pt>
    <dgm:pt modelId="{59218F6C-9253-4C86-A3CE-8B7FA0099B56}" type="pres">
      <dgm:prSet presAssocID="{32999331-14C8-46B0-BF98-6869951CF1F5}" presName="Name13" presStyleLbl="parChTrans1D2" presStyleIdx="0" presStyleCnt="4"/>
      <dgm:spPr/>
    </dgm:pt>
    <dgm:pt modelId="{B888BA78-0642-44AC-AB94-02581B1D2ED5}" type="pres">
      <dgm:prSet presAssocID="{900D9D65-90D8-419D-BC2C-5F404B531051}" presName="childText" presStyleLbl="bgAcc1" presStyleIdx="0" presStyleCnt="4" custScaleX="190763" custScaleY="229048">
        <dgm:presLayoutVars>
          <dgm:bulletEnabled val="1"/>
        </dgm:presLayoutVars>
      </dgm:prSet>
      <dgm:spPr/>
    </dgm:pt>
    <dgm:pt modelId="{B9961F1D-18CE-48EE-8014-B28DF5B9BD5C}" type="pres">
      <dgm:prSet presAssocID="{1745ED01-74D3-42D7-BDDF-A69D2F1E0374}" presName="Name13" presStyleLbl="parChTrans1D2" presStyleIdx="1" presStyleCnt="4"/>
      <dgm:spPr/>
    </dgm:pt>
    <dgm:pt modelId="{DC990562-9649-4273-A4C8-B07B8835B9DC}" type="pres">
      <dgm:prSet presAssocID="{493B86DA-E3F3-4F60-9CBE-3518E9BCC7AE}" presName="childText" presStyleLbl="bgAcc1" presStyleIdx="1" presStyleCnt="4" custScaleX="188230" custScaleY="149158">
        <dgm:presLayoutVars>
          <dgm:bulletEnabled val="1"/>
        </dgm:presLayoutVars>
      </dgm:prSet>
      <dgm:spPr/>
    </dgm:pt>
    <dgm:pt modelId="{043F8ED7-D33F-4466-87C9-32E72E04717F}" type="pres">
      <dgm:prSet presAssocID="{8ECCEDE8-1BEF-4FC0-87AB-509964652A29}" presName="root" presStyleCnt="0"/>
      <dgm:spPr/>
    </dgm:pt>
    <dgm:pt modelId="{D7C176A2-626E-4986-955B-475446C30AAC}" type="pres">
      <dgm:prSet presAssocID="{8ECCEDE8-1BEF-4FC0-87AB-509964652A29}" presName="rootComposite" presStyleCnt="0"/>
      <dgm:spPr/>
    </dgm:pt>
    <dgm:pt modelId="{CF5885F0-6A78-4C29-A646-33F515725BB7}" type="pres">
      <dgm:prSet presAssocID="{8ECCEDE8-1BEF-4FC0-87AB-509964652A29}" presName="rootText" presStyleLbl="node1" presStyleIdx="1" presStyleCnt="2"/>
      <dgm:spPr/>
    </dgm:pt>
    <dgm:pt modelId="{3F437986-9A06-4A56-9079-9935F693D60A}" type="pres">
      <dgm:prSet presAssocID="{8ECCEDE8-1BEF-4FC0-87AB-509964652A29}" presName="rootConnector" presStyleLbl="node1" presStyleIdx="1" presStyleCnt="2"/>
      <dgm:spPr/>
    </dgm:pt>
    <dgm:pt modelId="{BE34B791-8B3A-492B-B9D7-4328AC89B08C}" type="pres">
      <dgm:prSet presAssocID="{8ECCEDE8-1BEF-4FC0-87AB-509964652A29}" presName="childShape" presStyleCnt="0"/>
      <dgm:spPr/>
    </dgm:pt>
    <dgm:pt modelId="{05A1A499-39D8-4DFD-B772-F427CA098F0B}" type="pres">
      <dgm:prSet presAssocID="{D00FF704-6810-463F-A9CA-221AD6DF22E4}" presName="Name13" presStyleLbl="parChTrans1D2" presStyleIdx="2" presStyleCnt="4"/>
      <dgm:spPr/>
    </dgm:pt>
    <dgm:pt modelId="{C65392C8-7C59-465B-906D-3F6B68A7C7BD}" type="pres">
      <dgm:prSet presAssocID="{39E79755-4FB5-4E76-890E-212208DFCD77}" presName="childText" presStyleLbl="bgAcc1" presStyleIdx="2" presStyleCnt="4" custScaleX="125080" custScaleY="126113">
        <dgm:presLayoutVars>
          <dgm:bulletEnabled val="1"/>
        </dgm:presLayoutVars>
      </dgm:prSet>
      <dgm:spPr/>
    </dgm:pt>
    <dgm:pt modelId="{A51E2844-A714-4472-A4EE-BBAA73C3F22A}" type="pres">
      <dgm:prSet presAssocID="{6F5DFA08-D296-4FFB-8652-D65DAF2CCB0D}" presName="Name13" presStyleLbl="parChTrans1D2" presStyleIdx="3" presStyleCnt="4"/>
      <dgm:spPr/>
    </dgm:pt>
    <dgm:pt modelId="{589BE510-1FC0-448F-8521-EAED2218F951}" type="pres">
      <dgm:prSet presAssocID="{46F3A601-AADD-4F1F-903D-F1DEEADECDFB}" presName="childText" presStyleLbl="bgAcc1" presStyleIdx="3" presStyleCnt="4" custScaleX="165572" custScaleY="249394">
        <dgm:presLayoutVars>
          <dgm:bulletEnabled val="1"/>
        </dgm:presLayoutVars>
      </dgm:prSet>
      <dgm:spPr/>
    </dgm:pt>
  </dgm:ptLst>
  <dgm:cxnLst>
    <dgm:cxn modelId="{9FB1B704-7DB4-487C-BA5F-50587A7C1B05}" type="presOf" srcId="{900D9D65-90D8-419D-BC2C-5F404B531051}" destId="{B888BA78-0642-44AC-AB94-02581B1D2ED5}" srcOrd="0" destOrd="0" presId="urn:microsoft.com/office/officeart/2005/8/layout/hierarchy3"/>
    <dgm:cxn modelId="{CE2AF71F-37A7-4F59-B26B-432A05A38CF2}" srcId="{35E46069-2EE2-481E-86C3-82C93FD853F1}" destId="{57395ADB-8C5F-47C0-A9EE-1DA9F64822D5}" srcOrd="0" destOrd="0" parTransId="{D907EEAD-97FD-4E9E-BD2D-39DC3417FC38}" sibTransId="{BE62D39B-24C6-4BC2-B117-14B8DC940BFE}"/>
    <dgm:cxn modelId="{B0613C23-539A-4CF2-98D2-32C26862308D}" type="presOf" srcId="{57395ADB-8C5F-47C0-A9EE-1DA9F64822D5}" destId="{EFCCFED1-DAA5-42AB-9860-DD109607C3F7}" srcOrd="0" destOrd="0" presId="urn:microsoft.com/office/officeart/2005/8/layout/hierarchy3"/>
    <dgm:cxn modelId="{C441002E-133F-43C4-AE89-73CCEF24427E}" srcId="{57395ADB-8C5F-47C0-A9EE-1DA9F64822D5}" destId="{493B86DA-E3F3-4F60-9CBE-3518E9BCC7AE}" srcOrd="1" destOrd="0" parTransId="{1745ED01-74D3-42D7-BDDF-A69D2F1E0374}" sibTransId="{D445901F-5640-42EF-AF72-CC3C7DCA126E}"/>
    <dgm:cxn modelId="{5894613A-8463-464B-B4AE-4465CFE5923E}" type="presOf" srcId="{32999331-14C8-46B0-BF98-6869951CF1F5}" destId="{59218F6C-9253-4C86-A3CE-8B7FA0099B56}" srcOrd="0" destOrd="0" presId="urn:microsoft.com/office/officeart/2005/8/layout/hierarchy3"/>
    <dgm:cxn modelId="{ACB04A3C-07B0-4E42-A4BD-1299824207D9}" type="presOf" srcId="{39E79755-4FB5-4E76-890E-212208DFCD77}" destId="{C65392C8-7C59-465B-906D-3F6B68A7C7BD}" srcOrd="0" destOrd="0" presId="urn:microsoft.com/office/officeart/2005/8/layout/hierarchy3"/>
    <dgm:cxn modelId="{B999185D-DF36-41D8-B275-A7F1FF0BA01F}" srcId="{57395ADB-8C5F-47C0-A9EE-1DA9F64822D5}" destId="{900D9D65-90D8-419D-BC2C-5F404B531051}" srcOrd="0" destOrd="0" parTransId="{32999331-14C8-46B0-BF98-6869951CF1F5}" sibTransId="{77137521-3092-47DA-957D-C61C490251CB}"/>
    <dgm:cxn modelId="{68AEA842-6D70-4597-BD11-D7109EB9D80C}" type="presOf" srcId="{6F5DFA08-D296-4FFB-8652-D65DAF2CCB0D}" destId="{A51E2844-A714-4472-A4EE-BBAA73C3F22A}" srcOrd="0" destOrd="0" presId="urn:microsoft.com/office/officeart/2005/8/layout/hierarchy3"/>
    <dgm:cxn modelId="{015C8766-6FF1-4AE6-91A3-E6C329A18DC1}" srcId="{8ECCEDE8-1BEF-4FC0-87AB-509964652A29}" destId="{39E79755-4FB5-4E76-890E-212208DFCD77}" srcOrd="0" destOrd="0" parTransId="{D00FF704-6810-463F-A9CA-221AD6DF22E4}" sibTransId="{1859C18C-3ACC-4796-912C-14E19782B8A9}"/>
    <dgm:cxn modelId="{3B07A446-F0EE-4134-B034-CEA0C593E958}" type="presOf" srcId="{8ECCEDE8-1BEF-4FC0-87AB-509964652A29}" destId="{CF5885F0-6A78-4C29-A646-33F515725BB7}" srcOrd="0" destOrd="0" presId="urn:microsoft.com/office/officeart/2005/8/layout/hierarchy3"/>
    <dgm:cxn modelId="{BCC23855-15AC-4383-8761-55FC58994A4E}" srcId="{35E46069-2EE2-481E-86C3-82C93FD853F1}" destId="{8ECCEDE8-1BEF-4FC0-87AB-509964652A29}" srcOrd="1" destOrd="0" parTransId="{F0C2062C-72D3-489F-BB2B-63CC70A8B1B3}" sibTransId="{F870156D-820D-48E6-8842-732EB06710F9}"/>
    <dgm:cxn modelId="{BEF03A76-968C-4397-84D3-81F6216CC981}" type="presOf" srcId="{57395ADB-8C5F-47C0-A9EE-1DA9F64822D5}" destId="{2BCB38B2-C1B9-48F7-AFFA-A5D69094CE4A}" srcOrd="1" destOrd="0" presId="urn:microsoft.com/office/officeart/2005/8/layout/hierarchy3"/>
    <dgm:cxn modelId="{0BEA4E92-FEA0-4940-BEBF-5A1CC4496660}" type="presOf" srcId="{493B86DA-E3F3-4F60-9CBE-3518E9BCC7AE}" destId="{DC990562-9649-4273-A4C8-B07B8835B9DC}" srcOrd="0" destOrd="0" presId="urn:microsoft.com/office/officeart/2005/8/layout/hierarchy3"/>
    <dgm:cxn modelId="{BC459BA5-00C4-4BCB-BFB5-A27EE6D42B43}" type="presOf" srcId="{8ECCEDE8-1BEF-4FC0-87AB-509964652A29}" destId="{3F437986-9A06-4A56-9079-9935F693D60A}" srcOrd="1" destOrd="0" presId="urn:microsoft.com/office/officeart/2005/8/layout/hierarchy3"/>
    <dgm:cxn modelId="{1D250AB6-1B53-4FFC-8601-91F42058A7CA}" srcId="{8ECCEDE8-1BEF-4FC0-87AB-509964652A29}" destId="{46F3A601-AADD-4F1F-903D-F1DEEADECDFB}" srcOrd="1" destOrd="0" parTransId="{6F5DFA08-D296-4FFB-8652-D65DAF2CCB0D}" sibTransId="{8794932F-A6C9-4E4C-89C0-56B3D57B8A53}"/>
    <dgm:cxn modelId="{F7C3E2B9-4F60-4F97-BC68-5F10F66DCE67}" type="presOf" srcId="{D00FF704-6810-463F-A9CA-221AD6DF22E4}" destId="{05A1A499-39D8-4DFD-B772-F427CA098F0B}" srcOrd="0" destOrd="0" presId="urn:microsoft.com/office/officeart/2005/8/layout/hierarchy3"/>
    <dgm:cxn modelId="{BA738CBC-2069-4E22-9B67-567E9CD36C39}" type="presOf" srcId="{35E46069-2EE2-481E-86C3-82C93FD853F1}" destId="{5F0DB634-663D-483C-B023-200920B3690A}" srcOrd="0" destOrd="0" presId="urn:microsoft.com/office/officeart/2005/8/layout/hierarchy3"/>
    <dgm:cxn modelId="{368A8CD6-DF24-46F7-9A13-16DD0962168D}" type="presOf" srcId="{46F3A601-AADD-4F1F-903D-F1DEEADECDFB}" destId="{589BE510-1FC0-448F-8521-EAED2218F951}" srcOrd="0" destOrd="0" presId="urn:microsoft.com/office/officeart/2005/8/layout/hierarchy3"/>
    <dgm:cxn modelId="{BE5EDAD9-3237-4131-88CD-4837029CB8B9}" type="presOf" srcId="{1745ED01-74D3-42D7-BDDF-A69D2F1E0374}" destId="{B9961F1D-18CE-48EE-8014-B28DF5B9BD5C}" srcOrd="0" destOrd="0" presId="urn:microsoft.com/office/officeart/2005/8/layout/hierarchy3"/>
    <dgm:cxn modelId="{ABD84B9C-F8F2-4DA9-BE02-72CE96123E3B}" type="presParOf" srcId="{5F0DB634-663D-483C-B023-200920B3690A}" destId="{3E44233F-C29B-4A2A-94B7-7BD1D9B94763}" srcOrd="0" destOrd="0" presId="urn:microsoft.com/office/officeart/2005/8/layout/hierarchy3"/>
    <dgm:cxn modelId="{240E32C8-D989-4C2E-A348-F612C7F978DD}" type="presParOf" srcId="{3E44233F-C29B-4A2A-94B7-7BD1D9B94763}" destId="{54ECF473-D2C4-46F1-A837-967C43EFA2AC}" srcOrd="0" destOrd="0" presId="urn:microsoft.com/office/officeart/2005/8/layout/hierarchy3"/>
    <dgm:cxn modelId="{6E8AF82C-7677-4F2E-B71B-FC3D1748867B}" type="presParOf" srcId="{54ECF473-D2C4-46F1-A837-967C43EFA2AC}" destId="{EFCCFED1-DAA5-42AB-9860-DD109607C3F7}" srcOrd="0" destOrd="0" presId="urn:microsoft.com/office/officeart/2005/8/layout/hierarchy3"/>
    <dgm:cxn modelId="{CB5A2723-07BF-4051-B5D7-6D4852728F22}" type="presParOf" srcId="{54ECF473-D2C4-46F1-A837-967C43EFA2AC}" destId="{2BCB38B2-C1B9-48F7-AFFA-A5D69094CE4A}" srcOrd="1" destOrd="0" presId="urn:microsoft.com/office/officeart/2005/8/layout/hierarchy3"/>
    <dgm:cxn modelId="{C4BE594B-9F12-4068-AF3E-044189E166DA}" type="presParOf" srcId="{3E44233F-C29B-4A2A-94B7-7BD1D9B94763}" destId="{D57136C5-9E01-484D-B5C4-AEF893950CE9}" srcOrd="1" destOrd="0" presId="urn:microsoft.com/office/officeart/2005/8/layout/hierarchy3"/>
    <dgm:cxn modelId="{074F1704-D55E-4B6A-B82A-A36DD5453EF7}" type="presParOf" srcId="{D57136C5-9E01-484D-B5C4-AEF893950CE9}" destId="{59218F6C-9253-4C86-A3CE-8B7FA0099B56}" srcOrd="0" destOrd="0" presId="urn:microsoft.com/office/officeart/2005/8/layout/hierarchy3"/>
    <dgm:cxn modelId="{DE81AE3B-03EB-4A25-BAF4-CD8CF33F6D4F}" type="presParOf" srcId="{D57136C5-9E01-484D-B5C4-AEF893950CE9}" destId="{B888BA78-0642-44AC-AB94-02581B1D2ED5}" srcOrd="1" destOrd="0" presId="urn:microsoft.com/office/officeart/2005/8/layout/hierarchy3"/>
    <dgm:cxn modelId="{FEA90BB7-DAA3-4B58-8B1D-DB718ED68519}" type="presParOf" srcId="{D57136C5-9E01-484D-B5C4-AEF893950CE9}" destId="{B9961F1D-18CE-48EE-8014-B28DF5B9BD5C}" srcOrd="2" destOrd="0" presId="urn:microsoft.com/office/officeart/2005/8/layout/hierarchy3"/>
    <dgm:cxn modelId="{F1050FB4-F66E-43D4-B7A4-CE0DBBA254B8}" type="presParOf" srcId="{D57136C5-9E01-484D-B5C4-AEF893950CE9}" destId="{DC990562-9649-4273-A4C8-B07B8835B9DC}" srcOrd="3" destOrd="0" presId="urn:microsoft.com/office/officeart/2005/8/layout/hierarchy3"/>
    <dgm:cxn modelId="{A80DF1B9-605A-4318-BC39-4E2D604807B6}" type="presParOf" srcId="{5F0DB634-663D-483C-B023-200920B3690A}" destId="{043F8ED7-D33F-4466-87C9-32E72E04717F}" srcOrd="1" destOrd="0" presId="urn:microsoft.com/office/officeart/2005/8/layout/hierarchy3"/>
    <dgm:cxn modelId="{5F8D2D7A-0323-4A83-9826-98750DD7AC80}" type="presParOf" srcId="{043F8ED7-D33F-4466-87C9-32E72E04717F}" destId="{D7C176A2-626E-4986-955B-475446C30AAC}" srcOrd="0" destOrd="0" presId="urn:microsoft.com/office/officeart/2005/8/layout/hierarchy3"/>
    <dgm:cxn modelId="{F8BE271F-98F8-4ACB-939B-86B6C1ABF4C6}" type="presParOf" srcId="{D7C176A2-626E-4986-955B-475446C30AAC}" destId="{CF5885F0-6A78-4C29-A646-33F515725BB7}" srcOrd="0" destOrd="0" presId="urn:microsoft.com/office/officeart/2005/8/layout/hierarchy3"/>
    <dgm:cxn modelId="{AC828692-37B1-4557-B9B9-98AD53F5C1D6}" type="presParOf" srcId="{D7C176A2-626E-4986-955B-475446C30AAC}" destId="{3F437986-9A06-4A56-9079-9935F693D60A}" srcOrd="1" destOrd="0" presId="urn:microsoft.com/office/officeart/2005/8/layout/hierarchy3"/>
    <dgm:cxn modelId="{584C59D6-64F1-4DA1-B066-88F4D359A1B3}" type="presParOf" srcId="{043F8ED7-D33F-4466-87C9-32E72E04717F}" destId="{BE34B791-8B3A-492B-B9D7-4328AC89B08C}" srcOrd="1" destOrd="0" presId="urn:microsoft.com/office/officeart/2005/8/layout/hierarchy3"/>
    <dgm:cxn modelId="{DD183162-B35C-4D87-8F62-780DAD603511}" type="presParOf" srcId="{BE34B791-8B3A-492B-B9D7-4328AC89B08C}" destId="{05A1A499-39D8-4DFD-B772-F427CA098F0B}" srcOrd="0" destOrd="0" presId="urn:microsoft.com/office/officeart/2005/8/layout/hierarchy3"/>
    <dgm:cxn modelId="{C554B853-B5FE-4AC3-90B7-AD42428AEE75}" type="presParOf" srcId="{BE34B791-8B3A-492B-B9D7-4328AC89B08C}" destId="{C65392C8-7C59-465B-906D-3F6B68A7C7BD}" srcOrd="1" destOrd="0" presId="urn:microsoft.com/office/officeart/2005/8/layout/hierarchy3"/>
    <dgm:cxn modelId="{136F0306-38A5-4359-9F7C-39A8CEE2401B}" type="presParOf" srcId="{BE34B791-8B3A-492B-B9D7-4328AC89B08C}" destId="{A51E2844-A714-4472-A4EE-BBAA73C3F22A}" srcOrd="2" destOrd="0" presId="urn:microsoft.com/office/officeart/2005/8/layout/hierarchy3"/>
    <dgm:cxn modelId="{BDC33E07-BDC4-4BF1-9376-9D6FBC9002BC}" type="presParOf" srcId="{BE34B791-8B3A-492B-B9D7-4328AC89B08C}" destId="{589BE510-1FC0-448F-8521-EAED2218F95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E43DD-BE36-48D1-913F-A4CF9DEDFA06}">
      <dsp:nvSpPr>
        <dsp:cNvPr id="0" name=""/>
        <dsp:cNvSpPr/>
      </dsp:nvSpPr>
      <dsp:spPr>
        <a:xfrm>
          <a:off x="0" y="4914891"/>
          <a:ext cx="8915400" cy="6450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Limiting the replication and spread of organisms</a:t>
          </a:r>
        </a:p>
      </dsp:txBody>
      <dsp:txXfrm>
        <a:off x="0" y="4914891"/>
        <a:ext cx="8915400" cy="645076"/>
      </dsp:txXfrm>
    </dsp:sp>
    <dsp:sp modelId="{07C1234A-7301-4DAC-9453-17BB2BAF7028}">
      <dsp:nvSpPr>
        <dsp:cNvPr id="0" name=""/>
        <dsp:cNvSpPr/>
      </dsp:nvSpPr>
      <dsp:spPr>
        <a:xfrm rot="10800000">
          <a:off x="0" y="3932439"/>
          <a:ext cx="8915400" cy="992128"/>
        </a:xfrm>
        <a:prstGeom prst="upArrowCallout">
          <a:avLst/>
        </a:prstGeom>
        <a:solidFill>
          <a:schemeClr val="accent1">
            <a:shade val="80000"/>
            <a:hueOff val="16531"/>
            <a:satOff val="-23"/>
            <a:lumOff val="46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Recruitment of monocytes and formation granuloma</a:t>
          </a:r>
        </a:p>
      </dsp:txBody>
      <dsp:txXfrm rot="10800000">
        <a:off x="0" y="3932439"/>
        <a:ext cx="8915400" cy="644655"/>
      </dsp:txXfrm>
    </dsp:sp>
    <dsp:sp modelId="{AE91AB96-D942-4CC6-89E4-DE5F9CBD3189}">
      <dsp:nvSpPr>
        <dsp:cNvPr id="0" name=""/>
        <dsp:cNvSpPr/>
      </dsp:nvSpPr>
      <dsp:spPr>
        <a:xfrm rot="10800000">
          <a:off x="0" y="2949987"/>
          <a:ext cx="8915400" cy="992128"/>
        </a:xfrm>
        <a:prstGeom prst="upArrowCallout">
          <a:avLst/>
        </a:prstGeom>
        <a:solidFill>
          <a:schemeClr val="accent1">
            <a:shade val="80000"/>
            <a:hueOff val="33061"/>
            <a:satOff val="-45"/>
            <a:lumOff val="92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CD4+ T lymphocytes produce cytokine in response to antigen presentation</a:t>
          </a:r>
        </a:p>
      </dsp:txBody>
      <dsp:txXfrm rot="10800000">
        <a:off x="0" y="2949987"/>
        <a:ext cx="8915400" cy="644655"/>
      </dsp:txXfrm>
    </dsp:sp>
    <dsp:sp modelId="{F3103BD4-CE34-4646-BAA7-87AC3DA005D7}">
      <dsp:nvSpPr>
        <dsp:cNvPr id="0" name=""/>
        <dsp:cNvSpPr/>
      </dsp:nvSpPr>
      <dsp:spPr>
        <a:xfrm rot="10800000">
          <a:off x="0" y="1967535"/>
          <a:ext cx="8915400" cy="992128"/>
        </a:xfrm>
        <a:prstGeom prst="upArrowCallout">
          <a:avLst/>
        </a:prstGeom>
        <a:solidFill>
          <a:schemeClr val="accent1">
            <a:shade val="80000"/>
            <a:hueOff val="49592"/>
            <a:satOff val="-68"/>
            <a:lumOff val="138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Engulfed by macrophages</a:t>
          </a:r>
        </a:p>
      </dsp:txBody>
      <dsp:txXfrm rot="10800000">
        <a:off x="0" y="1967535"/>
        <a:ext cx="8915400" cy="644655"/>
      </dsp:txXfrm>
    </dsp:sp>
    <dsp:sp modelId="{C7FBC0F4-D7B3-4FB5-AA8C-A4B2084FCA75}">
      <dsp:nvSpPr>
        <dsp:cNvPr id="0" name=""/>
        <dsp:cNvSpPr/>
      </dsp:nvSpPr>
      <dsp:spPr>
        <a:xfrm rot="10800000">
          <a:off x="0" y="985083"/>
          <a:ext cx="8915400" cy="992128"/>
        </a:xfrm>
        <a:prstGeom prst="upArrowCallout">
          <a:avLst/>
        </a:prstGeom>
        <a:solidFill>
          <a:schemeClr val="accent1">
            <a:shade val="80000"/>
            <a:hueOff val="66122"/>
            <a:satOff val="-90"/>
            <a:lumOff val="184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Smallest particles (1-5µm) entered the periphery of lung</a:t>
          </a:r>
        </a:p>
      </dsp:txBody>
      <dsp:txXfrm rot="10800000">
        <a:off x="0" y="985083"/>
        <a:ext cx="8915400" cy="644655"/>
      </dsp:txXfrm>
    </dsp:sp>
    <dsp:sp modelId="{EC5A1687-03CC-460B-9CFE-D5AA0A956EBE}">
      <dsp:nvSpPr>
        <dsp:cNvPr id="0" name=""/>
        <dsp:cNvSpPr/>
      </dsp:nvSpPr>
      <dsp:spPr>
        <a:xfrm rot="10800000">
          <a:off x="0" y="2631"/>
          <a:ext cx="8915400" cy="992128"/>
        </a:xfrm>
        <a:prstGeom prst="upArrowCallout">
          <a:avLst/>
        </a:prstGeom>
        <a:solidFill>
          <a:schemeClr val="accent1">
            <a:shade val="80000"/>
            <a:hueOff val="82653"/>
            <a:satOff val="-113"/>
            <a:lumOff val="230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M.tuberculosis spread by inhalation of droplet</a:t>
          </a:r>
        </a:p>
      </dsp:txBody>
      <dsp:txXfrm rot="10800000">
        <a:off x="0" y="2631"/>
        <a:ext cx="8915400" cy="644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A2884-04F8-4F92-A4F1-2F9EF933EDF0}">
      <dsp:nvSpPr>
        <dsp:cNvPr id="0" name=""/>
        <dsp:cNvSpPr/>
      </dsp:nvSpPr>
      <dsp:spPr>
        <a:xfrm>
          <a:off x="4572000" y="1105776"/>
          <a:ext cx="1715739" cy="463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767"/>
              </a:lnTo>
              <a:lnTo>
                <a:pt x="1715739" y="231767"/>
              </a:lnTo>
              <a:lnTo>
                <a:pt x="1715739" y="463534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E9E3B-C228-48BD-A171-8CE267942980}">
      <dsp:nvSpPr>
        <dsp:cNvPr id="0" name=""/>
        <dsp:cNvSpPr/>
      </dsp:nvSpPr>
      <dsp:spPr>
        <a:xfrm>
          <a:off x="3081692" y="1105776"/>
          <a:ext cx="1490307" cy="463534"/>
        </a:xfrm>
        <a:custGeom>
          <a:avLst/>
          <a:gdLst/>
          <a:ahLst/>
          <a:cxnLst/>
          <a:rect l="0" t="0" r="0" b="0"/>
          <a:pathLst>
            <a:path>
              <a:moveTo>
                <a:pt x="1490307" y="0"/>
              </a:moveTo>
              <a:lnTo>
                <a:pt x="1490307" y="231767"/>
              </a:lnTo>
              <a:lnTo>
                <a:pt x="0" y="231767"/>
              </a:lnTo>
              <a:lnTo>
                <a:pt x="0" y="463534"/>
              </a:lnTo>
            </a:path>
          </a:pathLst>
        </a:custGeom>
        <a:noFill/>
        <a:ln w="1905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A73A0-347D-4188-88CB-3607820B6602}">
      <dsp:nvSpPr>
        <dsp:cNvPr id="0" name=""/>
        <dsp:cNvSpPr/>
      </dsp:nvSpPr>
      <dsp:spPr>
        <a:xfrm>
          <a:off x="3468346" y="2122"/>
          <a:ext cx="2207307" cy="110365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CLINICAL FEATURES</a:t>
          </a:r>
        </a:p>
      </dsp:txBody>
      <dsp:txXfrm>
        <a:off x="3468346" y="2122"/>
        <a:ext cx="2207307" cy="1103653"/>
      </dsp:txXfrm>
    </dsp:sp>
    <dsp:sp modelId="{E002C212-9DA1-4160-AFA4-DEA2250F06A7}">
      <dsp:nvSpPr>
        <dsp:cNvPr id="0" name=""/>
        <dsp:cNvSpPr/>
      </dsp:nvSpPr>
      <dsp:spPr>
        <a:xfrm>
          <a:off x="1597719" y="1569310"/>
          <a:ext cx="2967945" cy="5286566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u="sng" kern="1200" dirty="0"/>
            <a:t>Constitutional symptoms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Weakness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-Lassitude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-Malaise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-Night sweating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-Weight loss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-Loss of appetite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-Evening raise of temperature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-Palpitation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-Menstrual disturbance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-Rapid emaciation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597719" y="1569310"/>
        <a:ext cx="2967945" cy="5286566"/>
      </dsp:txXfrm>
    </dsp:sp>
    <dsp:sp modelId="{05D49EA2-3E51-4C65-82BC-FCB3C7E8F99D}">
      <dsp:nvSpPr>
        <dsp:cNvPr id="0" name=""/>
        <dsp:cNvSpPr/>
      </dsp:nvSpPr>
      <dsp:spPr>
        <a:xfrm>
          <a:off x="5029199" y="1569310"/>
          <a:ext cx="2517080" cy="5071553"/>
        </a:xfrm>
        <a:prstGeom prst="rect">
          <a:avLst/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u="sng" kern="1200" dirty="0"/>
            <a:t>Local Affections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-Cough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-Chest pain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-Sputum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 dirty="0"/>
            <a:t>-Hemoptysis </a:t>
          </a:r>
          <a:r>
            <a:rPr lang="en-US" sz="2300" u="none" kern="1200" dirty="0"/>
            <a:t>:-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Ulceration of bronchial mucosa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Rupture of congested vessel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Cavitary lesion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5029199" y="1569310"/>
        <a:ext cx="2517080" cy="5071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CFED1-DAA5-42AB-9860-DD109607C3F7}">
      <dsp:nvSpPr>
        <dsp:cNvPr id="0" name=""/>
        <dsp:cNvSpPr/>
      </dsp:nvSpPr>
      <dsp:spPr>
        <a:xfrm>
          <a:off x="392602" y="1136"/>
          <a:ext cx="2163067" cy="108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INFLAMMATORY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(Pleurisy)</a:t>
          </a:r>
        </a:p>
      </dsp:txBody>
      <dsp:txXfrm>
        <a:off x="424279" y="32813"/>
        <a:ext cx="2099713" cy="1018179"/>
      </dsp:txXfrm>
    </dsp:sp>
    <dsp:sp modelId="{59218F6C-9253-4C86-A3CE-8B7FA0099B56}">
      <dsp:nvSpPr>
        <dsp:cNvPr id="0" name=""/>
        <dsp:cNvSpPr/>
      </dsp:nvSpPr>
      <dsp:spPr>
        <a:xfrm>
          <a:off x="608909" y="1082670"/>
          <a:ext cx="216306" cy="1508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999"/>
              </a:lnTo>
              <a:lnTo>
                <a:pt x="216306" y="1508999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8BA78-0642-44AC-AB94-02581B1D2ED5}">
      <dsp:nvSpPr>
        <dsp:cNvPr id="0" name=""/>
        <dsp:cNvSpPr/>
      </dsp:nvSpPr>
      <dsp:spPr>
        <a:xfrm>
          <a:off x="825216" y="1353053"/>
          <a:ext cx="3301066" cy="2477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i="1" kern="1200" dirty="0"/>
            <a:t>Serous , fibrinous </a:t>
          </a:r>
          <a:r>
            <a:rPr lang="en-US" sz="2000" kern="1200" dirty="0"/>
            <a:t>and </a:t>
          </a:r>
          <a:r>
            <a:rPr lang="en-US" sz="2000" i="1" u="none" kern="1200" dirty="0"/>
            <a:t>serofibrinous</a:t>
          </a:r>
          <a:r>
            <a:rPr lang="en-US" sz="2000" kern="1200" dirty="0"/>
            <a:t> pleuritis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i="1" kern="1200" dirty="0"/>
            <a:t>Suppurative</a:t>
          </a:r>
          <a:r>
            <a:rPr lang="en-US" sz="2000" kern="1200" dirty="0"/>
            <a:t> Pleuritis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-</a:t>
          </a:r>
          <a:r>
            <a:rPr lang="en-US" sz="2000" i="1" kern="1200" dirty="0"/>
            <a:t>Hemorrhagic</a:t>
          </a:r>
          <a:r>
            <a:rPr lang="en-US" sz="2000" kern="1200" dirty="0"/>
            <a:t> Pleuritis</a:t>
          </a:r>
        </a:p>
      </dsp:txBody>
      <dsp:txXfrm>
        <a:off x="897772" y="1425609"/>
        <a:ext cx="3155954" cy="2332119"/>
      </dsp:txXfrm>
    </dsp:sp>
    <dsp:sp modelId="{B9961F1D-18CE-48EE-8014-B28DF5B9BD5C}">
      <dsp:nvSpPr>
        <dsp:cNvPr id="0" name=""/>
        <dsp:cNvSpPr/>
      </dsp:nvSpPr>
      <dsp:spPr>
        <a:xfrm>
          <a:off x="608909" y="1082670"/>
          <a:ext cx="216306" cy="3824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4596"/>
              </a:lnTo>
              <a:lnTo>
                <a:pt x="216306" y="382459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990562-9649-4273-A4C8-B07B8835B9DC}">
      <dsp:nvSpPr>
        <dsp:cNvPr id="0" name=""/>
        <dsp:cNvSpPr/>
      </dsp:nvSpPr>
      <dsp:spPr>
        <a:xfrm>
          <a:off x="825216" y="4100669"/>
          <a:ext cx="3257234" cy="16131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Symptoms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1800" i="1" kern="1200" dirty="0"/>
            <a:t>chest pain on breathing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A</a:t>
          </a:r>
          <a:r>
            <a:rPr lang="en-US" sz="1800" i="1" u="sng" kern="1200" dirty="0"/>
            <a:t> friction </a:t>
          </a:r>
          <a:r>
            <a:rPr lang="en-US" sz="1800" i="1" kern="1200" dirty="0"/>
            <a:t>is audible</a:t>
          </a:r>
          <a:r>
            <a:rPr lang="en-US" sz="1800" kern="1200" dirty="0"/>
            <a:t> on auscultation.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872465" y="4147918"/>
        <a:ext cx="3162736" cy="1518696"/>
      </dsp:txXfrm>
    </dsp:sp>
    <dsp:sp modelId="{CF5885F0-6A78-4C29-A646-33F515725BB7}">
      <dsp:nvSpPr>
        <dsp:cNvPr id="0" name=""/>
        <dsp:cNvSpPr/>
      </dsp:nvSpPr>
      <dsp:spPr>
        <a:xfrm>
          <a:off x="4234436" y="1136"/>
          <a:ext cx="2163067" cy="10815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u="sng" kern="1200" dirty="0"/>
            <a:t>NON-INFLAMMATORY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/>
            <a:t>(Pleural Effusion)</a:t>
          </a:r>
        </a:p>
      </dsp:txBody>
      <dsp:txXfrm>
        <a:off x="4266113" y="32813"/>
        <a:ext cx="2099713" cy="1018179"/>
      </dsp:txXfrm>
    </dsp:sp>
    <dsp:sp modelId="{05A1A499-39D8-4DFD-B772-F427CA098F0B}">
      <dsp:nvSpPr>
        <dsp:cNvPr id="0" name=""/>
        <dsp:cNvSpPr/>
      </dsp:nvSpPr>
      <dsp:spPr>
        <a:xfrm>
          <a:off x="4450742" y="1082670"/>
          <a:ext cx="216306" cy="952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2360"/>
              </a:lnTo>
              <a:lnTo>
                <a:pt x="216306" y="95236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392C8-7C59-465B-906D-3F6B68A7C7BD}">
      <dsp:nvSpPr>
        <dsp:cNvPr id="0" name=""/>
        <dsp:cNvSpPr/>
      </dsp:nvSpPr>
      <dsp:spPr>
        <a:xfrm>
          <a:off x="4667049" y="1353053"/>
          <a:ext cx="2164452" cy="13639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</a:t>
          </a:r>
          <a:r>
            <a:rPr lang="en-US" sz="1800" i="1" kern="1200" dirty="0"/>
            <a:t> Hydrothorax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- Hemothorax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-Chylothorax</a:t>
          </a:r>
        </a:p>
      </dsp:txBody>
      <dsp:txXfrm>
        <a:off x="4706998" y="1393002"/>
        <a:ext cx="2084554" cy="1284056"/>
      </dsp:txXfrm>
    </dsp:sp>
    <dsp:sp modelId="{A51E2844-A714-4472-A4EE-BBAA73C3F22A}">
      <dsp:nvSpPr>
        <dsp:cNvPr id="0" name=""/>
        <dsp:cNvSpPr/>
      </dsp:nvSpPr>
      <dsp:spPr>
        <a:xfrm>
          <a:off x="4450742" y="1082670"/>
          <a:ext cx="216306" cy="3253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3362"/>
              </a:lnTo>
              <a:lnTo>
                <a:pt x="216306" y="325336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BE510-1FC0-448F-8521-EAED2218F951}">
      <dsp:nvSpPr>
        <dsp:cNvPr id="0" name=""/>
        <dsp:cNvSpPr/>
      </dsp:nvSpPr>
      <dsp:spPr>
        <a:xfrm>
          <a:off x="4667049" y="2987392"/>
          <a:ext cx="2865147" cy="2697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sng" kern="1200" dirty="0"/>
            <a:t>Symptoms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/>
            <a:t>Breathlessness, tachypnea, tachycardia, </a:t>
          </a:r>
          <a:r>
            <a:rPr lang="en-US" sz="1800" i="1" u="sng" kern="1200" dirty="0"/>
            <a:t>central cyanosis</a:t>
          </a:r>
          <a:r>
            <a:rPr lang="en-US" sz="1800" i="1" kern="1200" dirty="0"/>
            <a:t>, weakness,fatigueness, fullness of chest and </a:t>
          </a:r>
          <a:r>
            <a:rPr lang="en-US" sz="1800" i="1" u="sng" kern="1200" dirty="0"/>
            <a:t>restricted movement</a:t>
          </a:r>
          <a:r>
            <a:rPr lang="en-US" sz="1800" i="1" kern="1200" dirty="0"/>
            <a:t> of the chest.</a:t>
          </a:r>
        </a:p>
      </dsp:txBody>
      <dsp:txXfrm>
        <a:off x="4746050" y="3066393"/>
        <a:ext cx="2707145" cy="2539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3401D-EA9D-40E0-9F0D-5D517F328F68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9C59D-8CD5-4EA1-AE2B-4A63E1D34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1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7235E-14EA-4849-87ED-A4246AADA74C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68832-02DB-4C54-BFD8-87EA69627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68832-02DB-4C54-BFD8-87EA696272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6C6D18B-40E0-4918-AE87-FABAA5F6C08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6DD0B4EC-C495-4056-982D-37ADF590B6C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73261B-2D0B-1642-90CC-8BB7A3BC66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521" y="1409061"/>
            <a:ext cx="8725000" cy="5329286"/>
          </a:xfrm>
        </p:spPr>
        <p:txBody>
          <a:bodyPr>
            <a:normAutofit/>
          </a:bodyPr>
          <a:lstStyle/>
          <a:p>
            <a:r>
              <a:rPr lang="en-GB" sz="2800" b="1"/>
              <a:t>                     </a:t>
            </a:r>
          </a:p>
          <a:p>
            <a:r>
              <a:rPr lang="en-GB" sz="2800" b="1"/>
              <a:t>                          PRESENTATION</a:t>
            </a:r>
          </a:p>
          <a:p>
            <a:r>
              <a:rPr lang="en-GB" sz="2800" b="1"/>
              <a:t>     On  </a:t>
            </a:r>
            <a:r>
              <a:rPr lang="en-GB" sz="2800" b="1" u="sng"/>
              <a:t>PULMONARY</a:t>
            </a:r>
            <a:r>
              <a:rPr lang="en-GB" sz="2800" b="1"/>
              <a:t> </a:t>
            </a:r>
            <a:r>
              <a:rPr lang="en-GB" sz="2800" b="1" u="sng"/>
              <a:t>TUBERCULOSIS</a:t>
            </a:r>
          </a:p>
          <a:p>
            <a:endParaRPr lang="en-GB" sz="2800" b="1"/>
          </a:p>
          <a:p>
            <a:r>
              <a:rPr lang="en-GB" sz="2800" b="1"/>
              <a:t>                     By dr. Anjali sharma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3A51E6-972A-584C-970F-7B8B53F6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 bwMode="hidden">
          <a:xfrm>
            <a:off x="352426" y="1981200"/>
            <a:ext cx="7680960" cy="4206240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en-US" sz="2800" dirty="0"/>
              <a:t>There are 2 types of TB:-                                                              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800" dirty="0"/>
              <a:t> PRIMARY TUBERCULOSIS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800" dirty="0"/>
              <a:t>SECONDARY TUBERCULOSIS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TUBERCULOSIS</a:t>
            </a:r>
          </a:p>
        </p:txBody>
      </p:sp>
    </p:spTree>
    <p:extLst>
      <p:ext uri="{BB962C8B-B14F-4D97-AF65-F5344CB8AC3E}">
        <p14:creationId xmlns:p14="http://schemas.microsoft.com/office/powerpoint/2010/main" val="371833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6400800" cy="5257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2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infection of an individual who has not been previously infected.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An initial infection with</a:t>
            </a:r>
            <a:r>
              <a:rPr lang="en-US" sz="2400" b="1" dirty="0"/>
              <a:t> tubercle bacilli.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most commonly involved tissue for primary infection are </a:t>
            </a:r>
            <a:r>
              <a:rPr lang="en-US" sz="2400" b="1" dirty="0"/>
              <a:t>peripheral lungs</a:t>
            </a:r>
            <a:r>
              <a:rPr lang="en-US" sz="2400" dirty="0"/>
              <a:t> and </a:t>
            </a:r>
            <a:r>
              <a:rPr lang="en-US" sz="2400" b="1" dirty="0"/>
              <a:t>hilar lymph nodes</a:t>
            </a:r>
            <a:r>
              <a:rPr lang="en-US" sz="2400" dirty="0"/>
              <a:t>. Infection localized to the </a:t>
            </a:r>
            <a:r>
              <a:rPr lang="en-US" sz="2400" i="1" dirty="0"/>
              <a:t>middle</a:t>
            </a:r>
            <a:r>
              <a:rPr lang="en-US" sz="2400" dirty="0"/>
              <a:t> and </a:t>
            </a:r>
            <a:r>
              <a:rPr lang="en-US" sz="2400" i="1" dirty="0"/>
              <a:t>lower lung zone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Lesion produced in the tissue of portal entry with foci in the draining lymphatic vessels and lymph nodes.</a:t>
            </a:r>
          </a:p>
          <a:p>
            <a:r>
              <a:rPr lang="en-US" sz="2400" dirty="0"/>
              <a:t>When healing takes place by calcification , pulmonary component can be seen as opaque spot on X- Ray it is known as </a:t>
            </a:r>
            <a:r>
              <a:rPr lang="en-US" sz="2400" b="1" dirty="0"/>
              <a:t>Ghon Focus.</a:t>
            </a:r>
          </a:p>
          <a:p>
            <a:r>
              <a:rPr lang="en-US" sz="2400" u="sng" dirty="0"/>
              <a:t>Incubation Period</a:t>
            </a:r>
            <a:r>
              <a:rPr lang="en-US" sz="2400" dirty="0"/>
              <a:t> :- 4-8 weeks.</a:t>
            </a:r>
          </a:p>
          <a:p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u="sng" dirty="0"/>
              <a:t>PRIMARY TUBERCULOSIS</a:t>
            </a:r>
            <a:br>
              <a:rPr lang="en-US" i="1" u="sng" dirty="0"/>
            </a:br>
            <a:r>
              <a:rPr lang="en-US" i="1" u="sng" dirty="0"/>
              <a:t>(Ghon’s complex/Childhood TB)</a:t>
            </a:r>
          </a:p>
        </p:txBody>
      </p:sp>
    </p:spTree>
    <p:extLst>
      <p:ext uri="{BB962C8B-B14F-4D97-AF65-F5344CB8AC3E}">
        <p14:creationId xmlns:p14="http://schemas.microsoft.com/office/powerpoint/2010/main" val="31248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419600" cy="441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914400"/>
          </a:xfrm>
        </p:spPr>
        <p:txBody>
          <a:bodyPr/>
          <a:lstStyle/>
          <a:p>
            <a:r>
              <a:rPr lang="en-US" b="1" u="sng" dirty="0"/>
              <a:t>GHON’S COMPLEX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81" y="1447800"/>
            <a:ext cx="3789219" cy="44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5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19054536"/>
              </p:ext>
            </p:extLst>
          </p:nvPr>
        </p:nvGraphicFramePr>
        <p:xfrm>
          <a:off x="228600" y="1524000"/>
          <a:ext cx="8686800" cy="4572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655">
                <a:tc>
                  <a:txBody>
                    <a:bodyPr/>
                    <a:lstStyle/>
                    <a:p>
                      <a:r>
                        <a:rPr lang="en-US" sz="2800" dirty="0"/>
                        <a:t>PULMONARY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LYMPHATIC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LYMPH</a:t>
                      </a:r>
                      <a:r>
                        <a:rPr lang="en-US" sz="2800" baseline="0" dirty="0"/>
                        <a:t> NODE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u="sng" dirty="0"/>
                        <a:t>1-2 cm</a:t>
                      </a:r>
                      <a:r>
                        <a:rPr lang="en-US" sz="2400" dirty="0"/>
                        <a:t> lesion in the peripheral part of lung mostly located in the </a:t>
                      </a:r>
                      <a:r>
                        <a:rPr lang="en-US" sz="2400" i="1" u="sng" dirty="0"/>
                        <a:t>upper part of lower lobe</a:t>
                      </a:r>
                      <a:r>
                        <a:rPr lang="en-US" sz="2400" dirty="0"/>
                        <a:t> 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lymphatic draining the lung lesion developed beaded, miliary tubercles along the path of</a:t>
                      </a:r>
                      <a:r>
                        <a:rPr lang="en-US" sz="2400" i="1" u="sng" dirty="0"/>
                        <a:t> hilar lymph node.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Consist of</a:t>
                      </a:r>
                      <a:r>
                        <a:rPr lang="en-US" sz="2400" i="1" u="sng" dirty="0"/>
                        <a:t> hilar </a:t>
                      </a:r>
                      <a:r>
                        <a:rPr lang="en-US" sz="2400" dirty="0"/>
                        <a:t>and </a:t>
                      </a:r>
                      <a:r>
                        <a:rPr lang="en-US" sz="2400" i="1" u="sng" dirty="0"/>
                        <a:t>tracheo-bronchial lymph nodes</a:t>
                      </a:r>
                      <a:r>
                        <a:rPr lang="en-US" sz="2400" dirty="0"/>
                        <a:t> in the area drained. Affected lymph nodes are matted and show </a:t>
                      </a:r>
                      <a:r>
                        <a:rPr lang="en-US" sz="2400" i="1" u="sng" dirty="0"/>
                        <a:t>caseation necrosis</a:t>
                      </a:r>
                      <a:r>
                        <a:rPr lang="en-US" i="1" u="sng" dirty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b="1" i="1" u="sng" dirty="0"/>
              <a:t>COMPONENTS OF PRIMARY COMPLEX</a:t>
            </a:r>
          </a:p>
        </p:txBody>
      </p:sp>
    </p:spTree>
    <p:extLst>
      <p:ext uri="{BB962C8B-B14F-4D97-AF65-F5344CB8AC3E}">
        <p14:creationId xmlns:p14="http://schemas.microsoft.com/office/powerpoint/2010/main" val="27957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" y="228600"/>
            <a:ext cx="7638774" cy="63539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4008" indent="0" algn="ctr">
              <a:buNone/>
            </a:pPr>
            <a:r>
              <a:rPr lang="en-US" sz="2400" b="1" i="1" u="sng" dirty="0"/>
              <a:t>CLINICAL TYPES WITH </a:t>
            </a:r>
          </a:p>
          <a:p>
            <a:pPr marL="64008" indent="0" algn="ctr">
              <a:buNone/>
            </a:pPr>
            <a:r>
              <a:rPr lang="en-US" sz="2400" b="1" i="1" u="sng" dirty="0"/>
              <a:t>FEATURES</a:t>
            </a:r>
          </a:p>
          <a:p>
            <a:pPr marL="64008" indent="0" algn="ctr">
              <a:buNone/>
            </a:pPr>
            <a:endParaRPr lang="en-US" b="1" dirty="0"/>
          </a:p>
          <a:p>
            <a:pPr marL="64008" indent="0">
              <a:buNone/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990600"/>
            <a:ext cx="8229600" cy="9906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87578"/>
              </p:ext>
            </p:extLst>
          </p:nvPr>
        </p:nvGraphicFramePr>
        <p:xfrm>
          <a:off x="228600" y="1066800"/>
          <a:ext cx="8686800" cy="56108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2754">
                <a:tc>
                  <a:txBody>
                    <a:bodyPr/>
                    <a:lstStyle/>
                    <a:p>
                      <a:r>
                        <a:rPr lang="en-US" sz="2000" dirty="0"/>
                        <a:t>ASYMPTOMATIC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FEBRILE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ALLERGIC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PROGRESSIVE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9846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Commonest type.</a:t>
                      </a:r>
                      <a:r>
                        <a:rPr lang="en-US" sz="1800" baseline="0" dirty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75-80% off all cases.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i="1" u="sng" dirty="0"/>
                        <a:t>Mantoux</a:t>
                      </a:r>
                      <a:r>
                        <a:rPr lang="en-US" sz="1800" i="1" u="sng" baseline="0" dirty="0"/>
                        <a:t> test positive</a:t>
                      </a:r>
                      <a:r>
                        <a:rPr lang="en-US" sz="1800" u="sng" baseline="0" dirty="0"/>
                        <a:t>.</a:t>
                      </a:r>
                      <a:r>
                        <a:rPr lang="en-US" sz="1800" baseline="0" dirty="0"/>
                        <a:t>( evidence of past infection)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X-Ray –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u="sng" baseline="0" dirty="0"/>
                        <a:t>Ghon’s Focus</a:t>
                      </a:r>
                      <a:r>
                        <a:rPr lang="en-US" sz="1800" u="sng" baseline="0" dirty="0"/>
                        <a:t>.</a:t>
                      </a:r>
                      <a:endParaRPr lang="en-US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Fever ranging from </a:t>
                      </a:r>
                      <a:r>
                        <a:rPr lang="en-US" sz="1800" u="sng" dirty="0"/>
                        <a:t>100-103.F</a:t>
                      </a:r>
                      <a:r>
                        <a:rPr lang="en-US" sz="1800" baseline="0" dirty="0"/>
                        <a:t> lasting for 1-2 weeks.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WBC count -Normal ,</a:t>
                      </a:r>
                      <a:r>
                        <a:rPr lang="en-US" sz="1800" i="1" u="sng" baseline="0" dirty="0"/>
                        <a:t> ESR- high.</a:t>
                      </a:r>
                      <a:endParaRPr lang="en-US" sz="1800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Patient may</a:t>
                      </a:r>
                      <a:r>
                        <a:rPr lang="en-US" sz="1800" baseline="0" dirty="0"/>
                        <a:t> show</a:t>
                      </a:r>
                      <a:r>
                        <a:rPr lang="en-US" sz="1800" i="1" baseline="0" dirty="0"/>
                        <a:t> </a:t>
                      </a:r>
                      <a:r>
                        <a:rPr lang="en-US" sz="1800" i="1" u="sng" baseline="0" dirty="0"/>
                        <a:t>erythema nodosum </a:t>
                      </a:r>
                      <a:r>
                        <a:rPr lang="en-US" sz="1800" u="none" baseline="0" dirty="0"/>
                        <a:t>or </a:t>
                      </a:r>
                      <a:r>
                        <a:rPr lang="en-US" sz="1800" i="1" u="sng" baseline="0" dirty="0"/>
                        <a:t>phyctenular keratitis, conjunctivitis</a:t>
                      </a:r>
                      <a:r>
                        <a:rPr lang="en-US" sz="1800" u="sng" baseline="0" dirty="0"/>
                        <a:t> </a:t>
                      </a:r>
                      <a:r>
                        <a:rPr lang="en-US" sz="1800" u="none" baseline="0" dirty="0"/>
                        <a:t>or both</a:t>
                      </a:r>
                      <a:r>
                        <a:rPr lang="en-US" sz="1800" u="sng" baseline="0" dirty="0"/>
                        <a:t> 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Sometimes allergic bronchospasm.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Patient may develop </a:t>
                      </a:r>
                      <a:r>
                        <a:rPr lang="en-US" sz="1800" i="1" u="none" dirty="0"/>
                        <a:t>tuberculous</a:t>
                      </a:r>
                      <a:r>
                        <a:rPr lang="en-US" sz="1800" i="1" u="none" baseline="0" dirty="0"/>
                        <a:t> </a:t>
                      </a:r>
                      <a:r>
                        <a:rPr lang="en-US" sz="1800" i="1" u="none" dirty="0"/>
                        <a:t>pneumonia, broncho -pneumonia , pleurisy, pleural</a:t>
                      </a:r>
                      <a:r>
                        <a:rPr lang="en-US" sz="1800" i="1" u="none" baseline="0" dirty="0"/>
                        <a:t> effusion, miliary TB, tuberculous meningitis, lobar or segmental collapse or post-primary TB</a:t>
                      </a:r>
                      <a:r>
                        <a:rPr lang="en-US" sz="1800" i="0" u="sng" baseline="0" dirty="0"/>
                        <a:t>.</a:t>
                      </a:r>
                      <a:endParaRPr lang="en-US" sz="1800" i="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1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82808"/>
            <a:ext cx="9144000" cy="497519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The lesion </a:t>
            </a:r>
            <a:r>
              <a:rPr lang="en-US" sz="3200" i="1" dirty="0"/>
              <a:t>do not progress</a:t>
            </a:r>
            <a:r>
              <a:rPr lang="en-US" sz="3200" dirty="0"/>
              <a:t> but instead heal by </a:t>
            </a:r>
            <a:r>
              <a:rPr lang="en-US" sz="3200" i="1" u="sng" dirty="0"/>
              <a:t>fibrosis</a:t>
            </a:r>
            <a:r>
              <a:rPr lang="en-US" sz="3200" dirty="0"/>
              <a:t> than </a:t>
            </a:r>
            <a:r>
              <a:rPr lang="en-US" sz="3200" i="1" u="sng" dirty="0"/>
              <a:t>calcification</a:t>
            </a:r>
            <a:r>
              <a:rPr lang="en-US" sz="3200" dirty="0"/>
              <a:t> and even</a:t>
            </a:r>
            <a:r>
              <a:rPr lang="en-US" sz="3200" i="1" dirty="0"/>
              <a:t> </a:t>
            </a:r>
            <a:r>
              <a:rPr lang="en-US" sz="3200" i="1" u="sng" dirty="0"/>
              <a:t>ossification</a:t>
            </a:r>
            <a:r>
              <a:rPr lang="en-US" sz="32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Sometimes it changes into </a:t>
            </a:r>
            <a:r>
              <a:rPr lang="en-US" sz="3200" i="1" u="sng" dirty="0"/>
              <a:t>progressive primary</a:t>
            </a:r>
            <a:r>
              <a:rPr lang="en-US" sz="3200" u="sng" dirty="0"/>
              <a:t> </a:t>
            </a:r>
            <a:r>
              <a:rPr lang="en-US" sz="3200" i="1" u="sng" dirty="0"/>
              <a:t>TB</a:t>
            </a:r>
            <a:r>
              <a:rPr lang="en-US" sz="3200" dirty="0"/>
              <a:t> in which primary focus continue to grow.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At times it spread by</a:t>
            </a:r>
            <a:r>
              <a:rPr lang="en-US" sz="3200" i="1" u="sng" dirty="0"/>
              <a:t> haematogenous</a:t>
            </a:r>
            <a:r>
              <a:rPr lang="en-US" sz="3200" u="sng" dirty="0"/>
              <a:t> route</a:t>
            </a:r>
            <a:r>
              <a:rPr lang="en-US" sz="3200" dirty="0"/>
              <a:t> to other tissues and organs like liver, spleen, kidney, brain and bone marrow called </a:t>
            </a:r>
            <a:r>
              <a:rPr lang="en-US" sz="3200" i="1" u="sng" dirty="0"/>
              <a:t>primary miliary TB.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In increased hypersensitivity of the host, </a:t>
            </a:r>
            <a:r>
              <a:rPr lang="en-US" sz="3200" i="1" dirty="0"/>
              <a:t>healed lesions are activated</a:t>
            </a:r>
            <a:r>
              <a:rPr lang="en-US" sz="3200" dirty="0"/>
              <a:t> and cause </a:t>
            </a:r>
            <a:r>
              <a:rPr lang="en-US" sz="3200" i="1" u="sng" dirty="0"/>
              <a:t>progressive secondary TB</a:t>
            </a:r>
            <a:r>
              <a:rPr lang="en-US" sz="3200" dirty="0"/>
              <a:t> and affect children more commonly.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FATE OF PRIMARY TUBERCULOSIS</a:t>
            </a:r>
          </a:p>
        </p:txBody>
      </p:sp>
    </p:spTree>
    <p:extLst>
      <p:ext uri="{BB962C8B-B14F-4D97-AF65-F5344CB8AC3E}">
        <p14:creationId xmlns:p14="http://schemas.microsoft.com/office/powerpoint/2010/main" val="46483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3980974" cy="380307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038600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4038600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81400"/>
            <a:ext cx="3962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5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8915400" cy="525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It occurs:-</a:t>
            </a:r>
          </a:p>
          <a:p>
            <a:pPr marL="64008" indent="0">
              <a:buNone/>
            </a:pPr>
            <a:r>
              <a:rPr lang="en-US" sz="2400" dirty="0"/>
              <a:t>    A) Directly from a primary lesion.</a:t>
            </a:r>
          </a:p>
          <a:p>
            <a:pPr marL="64008" indent="0">
              <a:buNone/>
            </a:pPr>
            <a:r>
              <a:rPr lang="en-US" sz="2400" dirty="0"/>
              <a:t>    B) From endogenous reactivation of primary lesion.</a:t>
            </a:r>
          </a:p>
          <a:p>
            <a:pPr marL="64008" indent="0">
              <a:buNone/>
            </a:pPr>
            <a:r>
              <a:rPr lang="en-US" sz="2400" dirty="0"/>
              <a:t>   C) Reinfection after primary lesion has been completely healed up.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400" i="1" u="sng" dirty="0"/>
              <a:t>Characteristic lesion</a:t>
            </a:r>
            <a:r>
              <a:rPr lang="en-US" sz="2400" dirty="0"/>
              <a:t> of secondary TB is a</a:t>
            </a:r>
            <a:r>
              <a:rPr lang="en-US" sz="2400" i="1" dirty="0"/>
              <a:t> </a:t>
            </a:r>
            <a:r>
              <a:rPr lang="en-US" sz="2400" i="1" u="sng" dirty="0"/>
              <a:t>cavity</a:t>
            </a:r>
            <a:r>
              <a:rPr lang="en-US" sz="2400" dirty="0"/>
              <a:t> in lungs.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It begins as a</a:t>
            </a:r>
            <a:r>
              <a:rPr lang="en-US" sz="2400" u="sng" dirty="0"/>
              <a:t> </a:t>
            </a:r>
            <a:r>
              <a:rPr lang="en-US" sz="2400" i="1" u="sng" dirty="0"/>
              <a:t>small </a:t>
            </a:r>
            <a:r>
              <a:rPr lang="en-US" sz="2400" i="1" u="sng" dirty="0" err="1"/>
              <a:t>caseo</a:t>
            </a:r>
            <a:r>
              <a:rPr lang="en-US" sz="2400" i="1" u="sng" dirty="0"/>
              <a:t>-pneumonic focus</a:t>
            </a:r>
            <a:r>
              <a:rPr lang="en-US" sz="2400" dirty="0"/>
              <a:t> in apical and posterior segment of the upper lobe and superior segment of lower lobe.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lesion usually begin as </a:t>
            </a:r>
            <a:r>
              <a:rPr lang="en-US" sz="2400" i="1" u="sng" dirty="0"/>
              <a:t>1-2 cm</a:t>
            </a:r>
            <a:r>
              <a:rPr lang="en-US" sz="2400" dirty="0"/>
              <a:t> apical area of consolidation of the lung.</a:t>
            </a:r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r>
              <a:rPr lang="en-US" sz="2400" dirty="0"/>
              <a:t>  </a:t>
            </a:r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SECONDARY TUBERCULOSIS</a:t>
            </a:r>
            <a:br>
              <a:rPr lang="en-US" b="1" i="1" dirty="0"/>
            </a:br>
            <a:r>
              <a:rPr lang="en-US" b="1" i="1" dirty="0"/>
              <a:t>(Post Primary TB/Adult type)</a:t>
            </a:r>
          </a:p>
        </p:txBody>
      </p:sp>
    </p:spTree>
    <p:extLst>
      <p:ext uri="{BB962C8B-B14F-4D97-AF65-F5344CB8AC3E}">
        <p14:creationId xmlns:p14="http://schemas.microsoft.com/office/powerpoint/2010/main" val="25049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2819400"/>
            <a:ext cx="9067800" cy="38100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/>
              <a:t>An infectious disease that may affect almost all tissue of the body.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/>
              <a:t>This is the disease of </a:t>
            </a:r>
            <a:r>
              <a:rPr lang="en-US" b="1" u="sng" dirty="0"/>
              <a:t>lungs, pleura and mediastinal lymph nodes</a:t>
            </a:r>
            <a:r>
              <a:rPr lang="en-US" b="1" dirty="0"/>
              <a:t> caused by </a:t>
            </a:r>
            <a:r>
              <a:rPr lang="en-US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Mycobacterium tuberculosis</a:t>
            </a:r>
            <a:r>
              <a:rPr lang="en-US" b="1" dirty="0"/>
              <a:t>.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/>
              <a:t>It is a classical example of</a:t>
            </a:r>
            <a:r>
              <a:rPr lang="en-US" b="1" u="sng" dirty="0"/>
              <a:t> Chronic Granulomatous Inflammation</a:t>
            </a:r>
            <a:r>
              <a:rPr lang="en-US" b="1" dirty="0"/>
              <a:t>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/>
              <a:t>Disease usually affects the lungs but in one – third of cases other organs are involved.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b="1" dirty="0"/>
              <a:t>If untreated , disease may be fatal within 5 years.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5907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/>
              <a:t>PULMONARY</a:t>
            </a:r>
            <a:r>
              <a:rPr lang="en-US" b="1" dirty="0"/>
              <a:t> </a:t>
            </a:r>
            <a:r>
              <a:rPr lang="en-US" sz="5300" b="1" dirty="0"/>
              <a:t>TUBERCULOSIS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(PHTHISIS)</a:t>
            </a:r>
          </a:p>
        </p:txBody>
      </p:sp>
    </p:spTree>
    <p:extLst>
      <p:ext uri="{BB962C8B-B14F-4D97-AF65-F5344CB8AC3E}">
        <p14:creationId xmlns:p14="http://schemas.microsoft.com/office/powerpoint/2010/main" val="33465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7800" y="-609599"/>
            <a:ext cx="6324600" cy="815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It spreads by </a:t>
            </a:r>
            <a:r>
              <a:rPr lang="en-US" sz="2800" i="1" u="sng" dirty="0"/>
              <a:t>lympho-hematogenous</a:t>
            </a:r>
            <a:r>
              <a:rPr lang="en-US" sz="2800" dirty="0"/>
              <a:t> mode of primary complex to the apex of affected lung where oxygen tension is high and favorable for growth of aerobic tubercle bacilli.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extent of lung parenchymal involvement varies greatly , from small infiltrates to extensive cavitary disease resulting in satellite lesions within lungs.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Massive involvement of pulmonary segments or lobes, with coalescence of lesion, produces </a:t>
            </a:r>
            <a:r>
              <a:rPr lang="en-US" sz="2800" i="1" u="sng" dirty="0"/>
              <a:t>TUBERCULOUS  PNEUMONIA</a:t>
            </a:r>
            <a:r>
              <a:rPr lang="en-US" sz="2800" u="sng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64008" indent="0">
              <a:buNone/>
            </a:pP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0" y="-228600"/>
            <a:ext cx="9144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8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7533428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-1" y="-609600"/>
            <a:ext cx="9144001" cy="609600"/>
          </a:xfrm>
        </p:spPr>
        <p:txBody>
          <a:bodyPr>
            <a:normAutofit fontScale="90000"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743"/>
            <a:ext cx="8686800" cy="65101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882808"/>
            <a:ext cx="9144000" cy="49751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/>
              <a:t>The lesion may heal with </a:t>
            </a:r>
            <a:r>
              <a:rPr lang="en-US" sz="3200" i="1" u="sng" dirty="0"/>
              <a:t>fibrous scarring</a:t>
            </a:r>
            <a:r>
              <a:rPr lang="en-US" sz="3200" dirty="0"/>
              <a:t> and </a:t>
            </a:r>
            <a:r>
              <a:rPr lang="en-US" sz="3200" i="1" u="sng" dirty="0"/>
              <a:t>calcification</a:t>
            </a:r>
            <a:r>
              <a:rPr lang="en-US" sz="3200" u="sng" dirty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The lesion may</a:t>
            </a:r>
            <a:r>
              <a:rPr lang="en-US" sz="3200" i="1" dirty="0"/>
              <a:t> </a:t>
            </a:r>
            <a:r>
              <a:rPr lang="en-US" sz="3200" i="1" u="sng" dirty="0"/>
              <a:t>coalesce</a:t>
            </a:r>
            <a:r>
              <a:rPr lang="en-US" sz="3200" u="sng" dirty="0"/>
              <a:t> </a:t>
            </a:r>
            <a:r>
              <a:rPr lang="en-US" sz="3200" dirty="0"/>
              <a:t>together</a:t>
            </a:r>
            <a:r>
              <a:rPr lang="en-US" sz="3200" u="sng" dirty="0"/>
              <a:t> </a:t>
            </a:r>
            <a:r>
              <a:rPr lang="en-US" sz="3200" dirty="0"/>
              <a:t>to form larger area and produce progressive  secondary pulmonary Tb with following pulmonary and extra pulmonary involvement:</a:t>
            </a:r>
          </a:p>
          <a:p>
            <a:pPr algn="ctr">
              <a:buFont typeface="Wingdings" pitchFamily="2" charset="2"/>
              <a:buChar char="Ø"/>
            </a:pPr>
            <a:r>
              <a:rPr lang="en-US" sz="3200" dirty="0"/>
              <a:t>Fibro-</a:t>
            </a:r>
            <a:r>
              <a:rPr lang="en-US" sz="3200" dirty="0" err="1"/>
              <a:t>caseous</a:t>
            </a:r>
            <a:r>
              <a:rPr lang="en-US" sz="3200" dirty="0"/>
              <a:t> tuberculosis.</a:t>
            </a:r>
          </a:p>
          <a:p>
            <a:pPr algn="ctr">
              <a:buFont typeface="Wingdings" pitchFamily="2" charset="2"/>
              <a:buChar char="Ø"/>
            </a:pPr>
            <a:r>
              <a:rPr lang="en-US" sz="3200" dirty="0"/>
              <a:t>Tuberculous caseous pneumonia.</a:t>
            </a:r>
          </a:p>
          <a:p>
            <a:pPr algn="ctr">
              <a:buFont typeface="Wingdings" pitchFamily="2" charset="2"/>
              <a:buChar char="Ø"/>
            </a:pPr>
            <a:r>
              <a:rPr lang="en-US" sz="3200" dirty="0"/>
              <a:t>Miliary tuberculosis.</a:t>
            </a:r>
          </a:p>
          <a:p>
            <a:pPr algn="ctr">
              <a:buFont typeface="Wingdings" pitchFamily="2" charset="2"/>
              <a:buChar char="Ø"/>
            </a:pPr>
            <a:r>
              <a:rPr lang="en-US" sz="3200" dirty="0"/>
              <a:t>Tuberculous empyema.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/>
              <a:t>FATE OF SECONDARY TUBERCULOSIS</a:t>
            </a:r>
          </a:p>
        </p:txBody>
      </p:sp>
    </p:spTree>
    <p:extLst>
      <p:ext uri="{BB962C8B-B14F-4D97-AF65-F5344CB8AC3E}">
        <p14:creationId xmlns:p14="http://schemas.microsoft.com/office/powerpoint/2010/main" val="17933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6858000" cy="6172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0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3948967"/>
              </p:ext>
            </p:extLst>
          </p:nvPr>
        </p:nvGraphicFramePr>
        <p:xfrm>
          <a:off x="533400" y="2438400"/>
          <a:ext cx="8229600" cy="4114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124">
                <a:tc>
                  <a:txBody>
                    <a:bodyPr/>
                    <a:lstStyle/>
                    <a:p>
                      <a:r>
                        <a:rPr lang="en-US" dirty="0"/>
                        <a:t>TIME FROM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MANIFESTATION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638">
                <a:tc>
                  <a:txBody>
                    <a:bodyPr/>
                    <a:lstStyle/>
                    <a:p>
                      <a:r>
                        <a:rPr lang="en-US" dirty="0"/>
                        <a:t>3-8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Complex, Positive</a:t>
                      </a:r>
                      <a:r>
                        <a:rPr lang="en-US" baseline="0" dirty="0"/>
                        <a:t> Tuberculin 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638">
                <a:tc>
                  <a:txBody>
                    <a:bodyPr/>
                    <a:lstStyle/>
                    <a:p>
                      <a:r>
                        <a:rPr lang="en-US" dirty="0"/>
                        <a:t>3-6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Meningeal,</a:t>
                      </a:r>
                      <a:r>
                        <a:rPr lang="en-US" baseline="0" dirty="0"/>
                        <a:t> Miliary and pleural disease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638">
                <a:tc>
                  <a:txBody>
                    <a:bodyPr/>
                    <a:lstStyle/>
                    <a:p>
                      <a:r>
                        <a:rPr lang="en-US" dirty="0"/>
                        <a:t>UPTO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Gastro-</a:t>
                      </a:r>
                      <a:r>
                        <a:rPr lang="en-US" baseline="0" dirty="0"/>
                        <a:t> intestinal ,Bone and Joint and Lymph Node Disease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124">
                <a:tc>
                  <a:txBody>
                    <a:bodyPr/>
                    <a:lstStyle/>
                    <a:p>
                      <a:r>
                        <a:rPr lang="en-US" dirty="0"/>
                        <a:t>AROUND 8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Renal Tract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638">
                <a:tc>
                  <a:txBody>
                    <a:bodyPr/>
                    <a:lstStyle/>
                    <a:p>
                      <a:r>
                        <a:rPr lang="en-US" dirty="0"/>
                        <a:t>FROM 3 YEARS ONWARDS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  <a:r>
                        <a:rPr lang="en-US" baseline="0" dirty="0"/>
                        <a:t> primary disease due to reaction and reinfection.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52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NATURAL HISTORY OF UNTREATED PRIMARY TUBERCULOSIS</a:t>
            </a:r>
          </a:p>
        </p:txBody>
      </p:sp>
    </p:spTree>
    <p:extLst>
      <p:ext uri="{BB962C8B-B14F-4D97-AF65-F5344CB8AC3E}">
        <p14:creationId xmlns:p14="http://schemas.microsoft.com/office/powerpoint/2010/main" val="4151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693124"/>
              </p:ext>
            </p:extLst>
          </p:nvPr>
        </p:nvGraphicFramePr>
        <p:xfrm>
          <a:off x="685800" y="457200"/>
          <a:ext cx="7772400" cy="61721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7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01130">
                <a:tc>
                  <a:txBody>
                    <a:bodyPr/>
                    <a:lstStyle/>
                    <a:p>
                      <a:r>
                        <a:rPr lang="en-US" sz="3600" dirty="0"/>
                        <a:t>CHRONIC COMPLICATION OF PULMONARY TB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748">
                <a:tc>
                  <a:txBody>
                    <a:bodyPr/>
                    <a:lstStyle/>
                    <a:p>
                      <a:r>
                        <a:rPr lang="en-US" sz="2800" u="sng" dirty="0"/>
                        <a:t>PULMONARY </a:t>
                      </a:r>
                      <a:r>
                        <a:rPr lang="en-US" sz="2800" dirty="0"/>
                        <a:t>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583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Massive</a:t>
                      </a:r>
                      <a:r>
                        <a:rPr lang="en-US" sz="2000" baseline="0" dirty="0"/>
                        <a:t> haemoptysis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 Cor pulmonale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 Emphysema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 Pleural calcification 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 Obstructive airway disease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aseline="0" dirty="0"/>
                        <a:t> Bronchiectasis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748">
                <a:tc>
                  <a:txBody>
                    <a:bodyPr/>
                    <a:lstStyle/>
                    <a:p>
                      <a:r>
                        <a:rPr lang="en-US" sz="2800" u="sng" dirty="0"/>
                        <a:t>NON PULMONARY</a:t>
                      </a:r>
                      <a:r>
                        <a:rPr lang="en-US" sz="2800" dirty="0"/>
                        <a:t>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399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Laryngitis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Amyloidosis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dirty="0"/>
                        <a:t> Poncet’s</a:t>
                      </a:r>
                      <a:r>
                        <a:rPr lang="en-US" sz="2000" baseline="0" dirty="0"/>
                        <a:t> polyarthritis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8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9200" y="1066800"/>
            <a:ext cx="6629400" cy="565734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0"/>
            <a:ext cx="7680960" cy="1066800"/>
          </a:xfrm>
        </p:spPr>
        <p:txBody>
          <a:bodyPr/>
          <a:lstStyle/>
          <a:p>
            <a:r>
              <a:rPr lang="en-US" b="1" u="sng" dirty="0"/>
              <a:t>EXTRAPULMONARY SITES</a:t>
            </a:r>
          </a:p>
        </p:txBody>
      </p:sp>
    </p:spTree>
    <p:extLst>
      <p:ext uri="{BB962C8B-B14F-4D97-AF65-F5344CB8AC3E}">
        <p14:creationId xmlns:p14="http://schemas.microsoft.com/office/powerpoint/2010/main" val="19339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9144000" cy="5410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None/>
            </a:pPr>
            <a:r>
              <a:rPr lang="en-US" sz="3200" dirty="0"/>
              <a:t>1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.RESPIRATORY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/>
              <a:t>Sputum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/>
              <a:t>Gastric washing(children)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/>
              <a:t>Broncho-alveolar lavage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/>
              <a:t>Trans-bronchial biopsy</a:t>
            </a:r>
          </a:p>
          <a:p>
            <a:pPr marL="342900" indent="-342900">
              <a:buFont typeface="+mj-lt"/>
              <a:buNone/>
            </a:pPr>
            <a:r>
              <a:rPr lang="en-US" sz="3200" b="1" u="sng" dirty="0">
                <a:solidFill>
                  <a:srgbClr val="C00000"/>
                </a:solidFill>
              </a:rPr>
              <a:t>2.NON RESPIRATORY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/>
              <a:t>Fluid examination (cerebrospinal , ascitic , pleural , pericardial and joint).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3200" dirty="0"/>
              <a:t>Tissue biopsy (from affected site).</a:t>
            </a:r>
          </a:p>
          <a:p>
            <a:pPr marL="342900" indent="-342900">
              <a:buFont typeface="+mj-lt"/>
              <a:buAutoNum type="alphaLcParenR"/>
            </a:pPr>
            <a:endParaRPr lang="en-US" sz="3200" dirty="0"/>
          </a:p>
          <a:p>
            <a:pPr marL="342900" indent="-342900">
              <a:buFont typeface="+mj-lt"/>
              <a:buAutoNum type="romanLcPeriod"/>
            </a:pPr>
            <a:endParaRPr lang="en-US" sz="32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DIAGNOSIS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n-US" sz="4000" dirty="0">
                <a:solidFill>
                  <a:srgbClr val="C00000"/>
                </a:solidFill>
              </a:rPr>
              <a:t>TUBERCULOSIS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38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Mainly caused by :-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4000" dirty="0"/>
              <a:t>Mycobacterium tuberculosis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4000" dirty="0"/>
              <a:t>Mycobacterium bovis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4000" dirty="0"/>
              <a:t>Mycobacterium africanum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4000" dirty="0"/>
              <a:t>Mycobacterium microti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CAUSATIVE ORGANISMS</a:t>
            </a:r>
          </a:p>
        </p:txBody>
      </p:sp>
    </p:spTree>
    <p:extLst>
      <p:ext uri="{BB962C8B-B14F-4D97-AF65-F5344CB8AC3E}">
        <p14:creationId xmlns:p14="http://schemas.microsoft.com/office/powerpoint/2010/main" val="11045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19200"/>
            <a:ext cx="9144000" cy="563880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u="sng" dirty="0"/>
              <a:t>AFB microscopy</a:t>
            </a:r>
            <a:r>
              <a:rPr lang="en-US" sz="3200" dirty="0"/>
              <a:t> of diagnostic specimen.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u="sng" dirty="0"/>
              <a:t>Mycobacterial culture</a:t>
            </a:r>
            <a:r>
              <a:rPr lang="en-US" sz="3200" dirty="0"/>
              <a:t>- definitive diagnosis depends on the isolation and identification of M.tuberculosis from diagnostic specimen(sputum).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u="sng" dirty="0"/>
              <a:t>Molecular method</a:t>
            </a:r>
            <a:r>
              <a:rPr lang="en-US" sz="3200" dirty="0"/>
              <a:t> such as PCR.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u="sng" dirty="0"/>
              <a:t>Complete haemogram</a:t>
            </a:r>
            <a:r>
              <a:rPr lang="en-US" sz="3200" dirty="0"/>
              <a:t> (lymphocytosis &amp; raised ESR)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u="sng" dirty="0"/>
              <a:t>Radiographic procedures</a:t>
            </a:r>
            <a:r>
              <a:rPr lang="en-US" sz="3200" dirty="0"/>
              <a:t>  e.g. Chest x-ray – shows </a:t>
            </a:r>
            <a:r>
              <a:rPr lang="en-US" sz="3200" u="sng" dirty="0"/>
              <a:t>bilateral upper lobe infiltrate and cavities</a:t>
            </a:r>
            <a:r>
              <a:rPr lang="en-US" sz="3200" dirty="0"/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Serological test.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/>
              <a:t>Fine needle aspiration cytology(F.N.A.C.) is confirmation of diagnosis.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368995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181651"/>
            <a:ext cx="4905375" cy="356204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715000" cy="298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81000"/>
            <a:ext cx="9144000" cy="6477000"/>
          </a:xfrm>
        </p:spPr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3600" b="1" dirty="0"/>
              <a:t>MANTOUX SKIN TEST </a:t>
            </a:r>
          </a:p>
          <a:p>
            <a:pPr algn="ctr"/>
            <a:endParaRPr lang="en-US" sz="3600" b="1" dirty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400" dirty="0"/>
              <a:t>Done by</a:t>
            </a:r>
            <a:r>
              <a:rPr lang="en-US" sz="2400" u="sng" dirty="0"/>
              <a:t> intradermal injection of 0.1 ml of tuberculoprotein </a:t>
            </a:r>
            <a:r>
              <a:rPr lang="en-US" sz="2400" dirty="0"/>
              <a:t>, purified protein derivative.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u="sng" dirty="0"/>
              <a:t>Delayed type of hypersensitivity</a:t>
            </a:r>
            <a:r>
              <a:rPr lang="en-US" sz="2400" dirty="0"/>
              <a:t> develops in individuals who are having or have been previously infected with tuberculous infection which is identified as an </a:t>
            </a:r>
            <a:r>
              <a:rPr lang="en-US" sz="2400" u="sng" dirty="0"/>
              <a:t>indurated area of more than 15 mm in 72 hours.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u="sng" dirty="0"/>
              <a:t>Reaction larger than 15 mm</a:t>
            </a:r>
            <a:r>
              <a:rPr lang="en-US" sz="2400" dirty="0"/>
              <a:t> is unlikely to be due to previous BCG vaccination.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/>
              <a:t>Patients having </a:t>
            </a:r>
            <a:r>
              <a:rPr lang="en-US" sz="2400" u="sng" dirty="0"/>
              <a:t>disseminated tuberculosis</a:t>
            </a:r>
            <a:r>
              <a:rPr lang="en-US" sz="2400" dirty="0"/>
              <a:t> may show </a:t>
            </a:r>
            <a:r>
              <a:rPr lang="en-US" sz="2400" u="sng" dirty="0"/>
              <a:t>negative test.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400" dirty="0"/>
              <a:t>A</a:t>
            </a:r>
            <a:r>
              <a:rPr lang="en-US" sz="2400" u="sng" dirty="0"/>
              <a:t> positive test </a:t>
            </a:r>
            <a:r>
              <a:rPr lang="en-US" sz="2400" dirty="0"/>
              <a:t>is indicative of cell mediated hypersensitivity to tuberculous antigens but dose not distinguish between infection and disease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1775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4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524000"/>
            <a:ext cx="9144000" cy="5334000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en-US" sz="2400" dirty="0"/>
              <a:t>Tuberculosis can be differentiated from following diseases:-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Sarcoidosis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Pneumonia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Occupational  Lung disease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Asthma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Disease of Pleura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Bronchiectasis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Pulmonary Hypertension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Pulmonary Embolism</a:t>
            </a:r>
          </a:p>
          <a:p>
            <a:pPr marL="578358" indent="-514350" algn="ctr">
              <a:buFont typeface="+mj-lt"/>
              <a:buAutoNum type="arabicPeriod"/>
            </a:pPr>
            <a:r>
              <a:rPr lang="en-US" sz="2400" dirty="0"/>
              <a:t>Lung Cancer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75506"/>
          </a:xfrm>
        </p:spPr>
        <p:txBody>
          <a:bodyPr/>
          <a:lstStyle/>
          <a:p>
            <a:r>
              <a:rPr lang="en-US" b="1" dirty="0"/>
              <a:t>DIFFERENTIAL DIAGNOSIS</a:t>
            </a:r>
          </a:p>
        </p:txBody>
      </p:sp>
    </p:spTree>
    <p:extLst>
      <p:ext uri="{BB962C8B-B14F-4D97-AF65-F5344CB8AC3E}">
        <p14:creationId xmlns:p14="http://schemas.microsoft.com/office/powerpoint/2010/main" val="13128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4703058"/>
              </p:ext>
            </p:extLst>
          </p:nvPr>
        </p:nvGraphicFramePr>
        <p:xfrm>
          <a:off x="0" y="0"/>
          <a:ext cx="9144000" cy="649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Sarcoidosis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Occupational</a:t>
                      </a:r>
                      <a:r>
                        <a:rPr lang="en-US" baseline="0" dirty="0"/>
                        <a:t> Lung Disease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Pulmonary</a:t>
                      </a:r>
                      <a:r>
                        <a:rPr lang="en-US" baseline="0" dirty="0"/>
                        <a:t> Embolism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An inflammatory disease characterize by the process of</a:t>
                      </a:r>
                      <a:r>
                        <a:rPr lang="en-US" u="sng" dirty="0"/>
                        <a:t> non- caseating</a:t>
                      </a:r>
                      <a:r>
                        <a:rPr lang="en-US" u="sng" baseline="0" dirty="0"/>
                        <a:t> granuloma.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Its cause is unknown but it is hypothesize that it is Mycobacterium and fungal infection.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u="sng" baseline="0" dirty="0"/>
                        <a:t>Cough, dyspnea</a:t>
                      </a:r>
                      <a:r>
                        <a:rPr lang="en-US" baseline="0" dirty="0"/>
                        <a:t> are the most common presenting symptoms. Patient presents with a 2-4 week history of symptoms. Non specific constitutional symptoms are fatigue, fever, night sweat, weight loss.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Chest roentgenogram, CT- scan (</a:t>
                      </a:r>
                      <a:r>
                        <a:rPr lang="en-US" u="sng" baseline="0" dirty="0"/>
                        <a:t> peribronchial thickening</a:t>
                      </a:r>
                      <a:r>
                        <a:rPr lang="en-US" baseline="0" dirty="0"/>
                        <a:t> is seen).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dirty="0"/>
                        <a:t>It mainly</a:t>
                      </a:r>
                      <a:r>
                        <a:rPr lang="en-US" baseline="0" dirty="0"/>
                        <a:t> includes pneumoconiosis and silicosis.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Its characteristic pathological features are </a:t>
                      </a:r>
                      <a:r>
                        <a:rPr lang="en-US" u="none" baseline="0" dirty="0"/>
                        <a:t>focal and interstitial fibrosis, centrilobular emphysema and progressive massive fibrosis. 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Its symptoms are </a:t>
                      </a:r>
                      <a:r>
                        <a:rPr lang="en-US" u="sng" baseline="0" dirty="0"/>
                        <a:t>breathlessness</a:t>
                      </a:r>
                      <a:r>
                        <a:rPr lang="en-US" baseline="0" dirty="0"/>
                        <a:t> and  </a:t>
                      </a:r>
                      <a:r>
                        <a:rPr lang="en-US" u="sng" baseline="0" dirty="0"/>
                        <a:t>cough, melanoptysis</a:t>
                      </a:r>
                      <a:r>
                        <a:rPr lang="en-US" baseline="0" dirty="0"/>
                        <a:t> (black cough).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baseline="0" dirty="0"/>
                        <a:t>Multiple well circumscribed 3-5 mm </a:t>
                      </a:r>
                      <a:r>
                        <a:rPr lang="en-US" u="sng" baseline="0" dirty="0"/>
                        <a:t>nodular opacities </a:t>
                      </a:r>
                      <a:r>
                        <a:rPr lang="en-US" baseline="0" dirty="0"/>
                        <a:t>n mid and upper zones are seen in CXR.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Arise</a:t>
                      </a:r>
                      <a:r>
                        <a:rPr lang="en-US" baseline="0" dirty="0"/>
                        <a:t> from the propagation of lower limb deep vein thrombosis due to pulmonary artery occlusion or right heart failure.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Its symptoms include </a:t>
                      </a:r>
                      <a:r>
                        <a:rPr lang="en-US" u="none" baseline="0" dirty="0"/>
                        <a:t>chest pain, low grade fever, severe dyspnea, tachycardia, cyanosis and hypertension</a:t>
                      </a:r>
                      <a:r>
                        <a:rPr lang="en-US" u="sng" baseline="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CXR shows pleuro-pulmonary </a:t>
                      </a:r>
                      <a:r>
                        <a:rPr lang="en-US" u="sng" baseline="0" dirty="0"/>
                        <a:t>opacities,</a:t>
                      </a:r>
                      <a:r>
                        <a:rPr lang="en-US" baseline="0" dirty="0"/>
                        <a:t> pleural effusion, </a:t>
                      </a:r>
                      <a:r>
                        <a:rPr lang="en-US" u="sng" baseline="0" dirty="0"/>
                        <a:t>raised hemi diaphragm</a:t>
                      </a:r>
                      <a:r>
                        <a:rPr lang="en-US" baseline="0" dirty="0"/>
                        <a:t> and </a:t>
                      </a:r>
                      <a:r>
                        <a:rPr lang="en-US" u="sng" baseline="0" dirty="0"/>
                        <a:t>enlarged heart.</a:t>
                      </a:r>
                      <a:endParaRPr lang="en-US" i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0480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9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33867899"/>
              </p:ext>
            </p:extLst>
          </p:nvPr>
        </p:nvGraphicFramePr>
        <p:xfrm>
          <a:off x="0" y="0"/>
          <a:ext cx="9144000" cy="6663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r>
                        <a:rPr lang="en-US" dirty="0"/>
                        <a:t>ASTHMA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BRONCHIECTASIS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PNEUMONIA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93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It</a:t>
                      </a:r>
                      <a:r>
                        <a:rPr lang="en-US" sz="1600" baseline="0" dirty="0"/>
                        <a:t> is </a:t>
                      </a:r>
                      <a:r>
                        <a:rPr lang="en-US" sz="1600" i="1" u="sng" baseline="0" dirty="0"/>
                        <a:t>chronic inflammatory</a:t>
                      </a:r>
                      <a:r>
                        <a:rPr lang="en-US" sz="1600" baseline="0" dirty="0"/>
                        <a:t> disorder of airways.it is associated with airway hyper-responsiveness 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It’s cause is </a:t>
                      </a:r>
                      <a:r>
                        <a:rPr lang="en-US" sz="1600" i="1" baseline="0" dirty="0"/>
                        <a:t>viral infection,</a:t>
                      </a:r>
                      <a:r>
                        <a:rPr lang="en-US" sz="1600" baseline="0" dirty="0"/>
                        <a:t> cold weather, exposure to airborne allergens or pollutants.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Symptoms include  </a:t>
                      </a:r>
                      <a:r>
                        <a:rPr lang="en-US" sz="1600" i="1" baseline="0" dirty="0"/>
                        <a:t>paroxysm of dyspnea </a:t>
                      </a:r>
                      <a:r>
                        <a:rPr lang="en-US" sz="1600" baseline="0" dirty="0"/>
                        <a:t>, </a:t>
                      </a:r>
                      <a:r>
                        <a:rPr lang="en-US" sz="1600" i="1" baseline="0" dirty="0"/>
                        <a:t>wheezing,                   breathlessness, coughing, chest tightness, disturbed sleep</a:t>
                      </a:r>
                      <a:r>
                        <a:rPr lang="en-US" sz="1600" baseline="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Sputum culture contains eosinophils,</a:t>
                      </a:r>
                      <a:r>
                        <a:rPr lang="en-US" sz="1600" i="1" u="sng" baseline="0" dirty="0"/>
                        <a:t> Charcot</a:t>
                      </a:r>
                      <a:r>
                        <a:rPr lang="en-US" sz="1600" u="sng" baseline="0" dirty="0"/>
                        <a:t> </a:t>
                      </a:r>
                      <a:r>
                        <a:rPr lang="en-US" sz="1600" i="1" u="sng" baseline="0" dirty="0"/>
                        <a:t>Leyden crystals</a:t>
                      </a:r>
                      <a:r>
                        <a:rPr lang="en-US" sz="1600" i="1" baseline="0" dirty="0"/>
                        <a:t>.</a:t>
                      </a:r>
                      <a:r>
                        <a:rPr lang="en-US" sz="1600" baseline="0" dirty="0"/>
                        <a:t> Bronchial wall shows thickened basement membrane.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dirty="0"/>
                        <a:t>It refers to </a:t>
                      </a:r>
                      <a:r>
                        <a:rPr lang="en-US" sz="1600" i="1" dirty="0"/>
                        <a:t>abnormal </a:t>
                      </a:r>
                      <a:r>
                        <a:rPr lang="en-US" sz="1600" i="1" u="sng" dirty="0"/>
                        <a:t>dilatation of the large</a:t>
                      </a:r>
                      <a:r>
                        <a:rPr lang="en-US" sz="1600" i="1" u="sng" baseline="0" dirty="0"/>
                        <a:t> bronchi </a:t>
                      </a:r>
                      <a:r>
                        <a:rPr lang="en-US" sz="1600" i="1" baseline="0" dirty="0"/>
                        <a:t>and is chronic suppurative airway</a:t>
                      </a:r>
                      <a:r>
                        <a:rPr lang="en-US" sz="1600" baseline="0" dirty="0"/>
                        <a:t> infection with sputum production, </a:t>
                      </a:r>
                      <a:r>
                        <a:rPr lang="en-US" sz="1600" i="1" baseline="0" dirty="0"/>
                        <a:t>progressive scarring and lung damage.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It mainly affects </a:t>
                      </a:r>
                      <a:r>
                        <a:rPr lang="en-US" sz="1600" i="1" baseline="0" dirty="0"/>
                        <a:t>bronchiectatic cavities in lower lobe.</a:t>
                      </a:r>
                      <a:r>
                        <a:rPr lang="en-US" sz="1600" i="1" u="sng" baseline="0" dirty="0"/>
                        <a:t> Left lung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baseline="0" dirty="0"/>
                        <a:t>is more affected.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Its symptoms are chronic </a:t>
                      </a:r>
                      <a:r>
                        <a:rPr lang="en-US" sz="1600" i="1" baseline="0" dirty="0"/>
                        <a:t>cough , purulent sputum, pleuritic pain, halitosis, general debility , decreased  weight </a:t>
                      </a:r>
                      <a:r>
                        <a:rPr lang="en-US" sz="1600" baseline="0" dirty="0"/>
                        <a:t>and</a:t>
                      </a:r>
                      <a:r>
                        <a:rPr lang="en-US" sz="1600" i="1" baseline="0" dirty="0"/>
                        <a:t> exertional breathlessness</a:t>
                      </a:r>
                      <a:r>
                        <a:rPr lang="en-US" sz="1600" baseline="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u="sng" baseline="0" dirty="0"/>
                        <a:t>Bronchogram</a:t>
                      </a:r>
                      <a:r>
                        <a:rPr lang="en-US" sz="1600" baseline="0" dirty="0"/>
                        <a:t> reveals the dilated bronchi and blood shows</a:t>
                      </a:r>
                      <a:r>
                        <a:rPr lang="en-US" sz="1600" i="1" baseline="0" dirty="0"/>
                        <a:t> leucocytosis</a:t>
                      </a:r>
                      <a:r>
                        <a:rPr lang="en-US" sz="1600" baseline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i="1" u="sng" dirty="0"/>
                        <a:t>Acute</a:t>
                      </a:r>
                      <a:r>
                        <a:rPr lang="en-US" sz="1600" i="1" u="sng" baseline="0" dirty="0"/>
                        <a:t> inflammation</a:t>
                      </a:r>
                      <a:r>
                        <a:rPr lang="en-US" sz="1600" baseline="0" dirty="0"/>
                        <a:t> of lung parenchyma distal to terminal bronchiole.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It’s causes are </a:t>
                      </a:r>
                      <a:r>
                        <a:rPr lang="en-US" sz="1600" i="1" baseline="0" dirty="0"/>
                        <a:t>streptococcus pneumonae , staphylococcus , ß- hemolytic streptococcus inhalation of microbes,</a:t>
                      </a:r>
                      <a:r>
                        <a:rPr lang="en-US" sz="1600" baseline="0" dirty="0"/>
                        <a:t> aspiration of organism.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Symptoms include shaking </a:t>
                      </a:r>
                      <a:r>
                        <a:rPr lang="en-US" sz="1600" i="1" baseline="0" dirty="0"/>
                        <a:t>chills, fever, malaise with pleuritic chest pain, dyspnea,  cough with expectoration </a:t>
                      </a:r>
                      <a:r>
                        <a:rPr lang="en-US" sz="1600" baseline="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aseline="0" dirty="0"/>
                        <a:t>It has marked neutrophilic leukocytosis and CXR shows </a:t>
                      </a:r>
                      <a:r>
                        <a:rPr lang="en-US" sz="1600" i="1" u="sng" baseline="0" dirty="0"/>
                        <a:t>consolidation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77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347538"/>
              </p:ext>
            </p:extLst>
          </p:nvPr>
        </p:nvGraphicFramePr>
        <p:xfrm>
          <a:off x="0" y="0"/>
          <a:ext cx="9067800" cy="60896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850">
                <a:tc>
                  <a:txBody>
                    <a:bodyPr/>
                    <a:lstStyle/>
                    <a:p>
                      <a:r>
                        <a:rPr lang="en-US" dirty="0"/>
                        <a:t>PULMONARY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LUNG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75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Defined as </a:t>
                      </a:r>
                      <a:r>
                        <a:rPr lang="en-US" i="1" dirty="0"/>
                        <a:t>mean pulmonary arterial</a:t>
                      </a:r>
                      <a:r>
                        <a:rPr lang="en-US" i="1" baseline="0" dirty="0"/>
                        <a:t> pressure</a:t>
                      </a:r>
                      <a:r>
                        <a:rPr lang="en-US" baseline="0" dirty="0"/>
                        <a:t> of at least</a:t>
                      </a:r>
                      <a:r>
                        <a:rPr lang="en-US" i="1" u="sng" baseline="0" dirty="0"/>
                        <a:t> 25 mm hg </a:t>
                      </a:r>
                      <a:r>
                        <a:rPr lang="en-US" baseline="0" dirty="0"/>
                        <a:t>at rest 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It affects women aged between 20-30 yrs.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There is marked</a:t>
                      </a:r>
                      <a:r>
                        <a:rPr lang="en-US" i="1" baseline="0" dirty="0"/>
                        <a:t> </a:t>
                      </a:r>
                      <a:r>
                        <a:rPr lang="en-US" i="1" u="sng" baseline="0" dirty="0"/>
                        <a:t>narrowing</a:t>
                      </a:r>
                      <a:r>
                        <a:rPr lang="en-US" i="1" baseline="0" dirty="0"/>
                        <a:t> of vessel lumen.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Symptoms occurs insidiously with breathlessness , chest pain, fatigue, palpitation , </a:t>
                      </a:r>
                      <a:r>
                        <a:rPr lang="en-US" i="1" baseline="0" dirty="0"/>
                        <a:t>syncope</a:t>
                      </a:r>
                      <a:r>
                        <a:rPr lang="en-US" baseline="0" dirty="0"/>
                        <a:t> and accentuation of</a:t>
                      </a:r>
                      <a:r>
                        <a:rPr lang="en-US" i="1" baseline="0" dirty="0"/>
                        <a:t> right ventricular</a:t>
                      </a:r>
                      <a:r>
                        <a:rPr lang="en-US" i="1" u="sng" baseline="0" dirty="0"/>
                        <a:t> 3</a:t>
                      </a:r>
                      <a:r>
                        <a:rPr lang="en-US" i="1" u="sng" baseline="30000" dirty="0"/>
                        <a:t>rd</a:t>
                      </a:r>
                      <a:r>
                        <a:rPr lang="en-US" i="1" baseline="0" dirty="0"/>
                        <a:t> heart sound</a:t>
                      </a:r>
                      <a:r>
                        <a:rPr lang="en-US" baseline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/>
                        <a:t>Lung</a:t>
                      </a:r>
                      <a:r>
                        <a:rPr lang="en-US" baseline="0" dirty="0"/>
                        <a:t> cancer arise from</a:t>
                      </a:r>
                      <a:r>
                        <a:rPr lang="en-US" i="1" baseline="0" dirty="0"/>
                        <a:t> bronchial epithelium </a:t>
                      </a:r>
                      <a:r>
                        <a:rPr lang="en-US" baseline="0" dirty="0"/>
                        <a:t>or</a:t>
                      </a:r>
                      <a:r>
                        <a:rPr lang="en-US" i="1" baseline="0" dirty="0"/>
                        <a:t> mucous gland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Peripheral squamous tumor may undergo</a:t>
                      </a:r>
                      <a:r>
                        <a:rPr lang="en-US" u="sng" baseline="0" dirty="0"/>
                        <a:t> </a:t>
                      </a:r>
                      <a:r>
                        <a:rPr lang="en-US" i="1" u="sng" baseline="0" dirty="0"/>
                        <a:t>central necrosis</a:t>
                      </a:r>
                      <a:r>
                        <a:rPr lang="en-US" baseline="0" dirty="0"/>
                        <a:t> and </a:t>
                      </a:r>
                      <a:r>
                        <a:rPr lang="en-US" i="1" u="sng" baseline="0" dirty="0"/>
                        <a:t>cavitation </a:t>
                      </a:r>
                      <a:r>
                        <a:rPr lang="en-US" baseline="0" dirty="0"/>
                        <a:t>and may resemble a lung abscess.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Lung cancer may involve pleura directly or by lymphatic spread and  may extend into chest wall.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i="1" u="sng" baseline="0" dirty="0"/>
                        <a:t>Cough</a:t>
                      </a:r>
                      <a:r>
                        <a:rPr lang="en-US" baseline="0" dirty="0"/>
                        <a:t> is early symptom , </a:t>
                      </a:r>
                      <a:r>
                        <a:rPr lang="en-US" i="1" baseline="0" dirty="0"/>
                        <a:t>hemoptysis , bronchial obstruction , breathlessness ,</a:t>
                      </a:r>
                      <a:r>
                        <a:rPr lang="en-US" i="1" u="sng" baseline="0" dirty="0"/>
                        <a:t>mediastinal displacement</a:t>
                      </a:r>
                      <a:r>
                        <a:rPr lang="en-US" i="1" baseline="0" dirty="0"/>
                        <a:t> , stridor, clubbing of fingers ,pain and nerve entrapment </a:t>
                      </a:r>
                      <a:r>
                        <a:rPr lang="en-US" i="1" u="sng" baseline="0" dirty="0"/>
                        <a:t>dullness</a:t>
                      </a:r>
                      <a:r>
                        <a:rPr lang="en-US" i="1" baseline="0" dirty="0"/>
                        <a:t> on percussion with</a:t>
                      </a:r>
                      <a:r>
                        <a:rPr lang="en-US" i="1" u="sng" baseline="0" dirty="0"/>
                        <a:t> reduced breath sound.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/>
                        <a:t>Chest x-ray ,CT-scan (mediastinal and metastatic spread revealed),CT guided biopsy , sputum cytology , biopsy and needle aspiration of affected lymph node ,skin , bone marrow.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048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8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067800" cy="6858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 OF PLEURA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0" y="-381000"/>
            <a:ext cx="91440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5130225"/>
              </p:ext>
            </p:extLst>
          </p:nvPr>
        </p:nvGraphicFramePr>
        <p:xfrm>
          <a:off x="609600" y="838200"/>
          <a:ext cx="7924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26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228600"/>
            <a:ext cx="9144000" cy="6629400"/>
          </a:xfrm>
          <a:effectLst>
            <a:glow rad="101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bliqueTopRight"/>
            <a:lightRig rig="threePt" dir="t"/>
          </a:scene3d>
        </p:spPr>
        <p:txBody>
          <a:bodyPr>
            <a:normAutofit/>
            <a:sp3d extrusionH="57150">
              <a:bevelT w="38100" h="38100" prst="slope"/>
            </a:sp3d>
          </a:bodyPr>
          <a:lstStyle/>
          <a:p>
            <a:pPr marL="64008" indent="0" algn="ctr">
              <a:buNone/>
            </a:pPr>
            <a:endParaRPr lang="en-US" sz="6600" b="1" spc="0" dirty="0">
              <a:ln w="19050">
                <a:solidFill>
                  <a:srgbClr val="0070C0"/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  <a:p>
            <a:pPr marL="64008" indent="0" algn="ctr">
              <a:buNone/>
            </a:pPr>
            <a:r>
              <a:rPr lang="en-US" sz="6600" b="1" spc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HOMEOPATHIC  </a:t>
            </a:r>
          </a:p>
          <a:p>
            <a:pPr marL="64008" indent="0" algn="ctr">
              <a:buNone/>
            </a:pPr>
            <a:endParaRPr lang="en-US" sz="6600" b="1" spc="0" dirty="0">
              <a:ln w="19050">
                <a:solidFill>
                  <a:srgbClr val="0070C0"/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0000" endA="300" endPos="50000" dist="60007" dir="5400000" sy="-100000" algn="bl" rotWithShape="0"/>
              </a:effectLst>
            </a:endParaRPr>
          </a:p>
          <a:p>
            <a:pPr marL="64008" indent="0" algn="ctr">
              <a:buNone/>
            </a:pPr>
            <a:r>
              <a:rPr lang="en-US" sz="6600" b="1" spc="0" dirty="0">
                <a:ln w="19050">
                  <a:solidFill>
                    <a:srgbClr val="0070C0"/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0000" endA="300" endPos="50000" dist="60007" dir="5400000" sy="-100000" algn="bl" rotWithShape="0"/>
                </a:effectLst>
              </a:rPr>
              <a:t>    THERAPEUTICS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4740653"/>
              </p:ext>
            </p:extLst>
          </p:nvPr>
        </p:nvGraphicFramePr>
        <p:xfrm>
          <a:off x="0" y="152400"/>
          <a:ext cx="9144000" cy="6629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923">
                <a:tc>
                  <a:txBody>
                    <a:bodyPr/>
                    <a:lstStyle/>
                    <a:p>
                      <a:r>
                        <a:rPr lang="en-US" sz="1800" u="sng" dirty="0"/>
                        <a:t>ARSENICUM IODATUM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BRYONIA ALBA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/>
                        <a:t>DULCAMARA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747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It acts upon mucous membrane or respiratory ,digestive</a:t>
                      </a:r>
                      <a:r>
                        <a:rPr lang="en-US" sz="1600" baseline="0" dirty="0"/>
                        <a:t> tract ,on heart,glands skin. Suited to persons having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u="sng" baseline="0" dirty="0"/>
                        <a:t>tuberculous diathesis</a:t>
                      </a:r>
                      <a:r>
                        <a:rPr lang="en-US" sz="1600" u="sng" baseline="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Used in early stages of TB with an afternoon </a:t>
                      </a:r>
                      <a:r>
                        <a:rPr lang="en-US" sz="1600" i="1" baseline="0" dirty="0"/>
                        <a:t>rise in temperature</a:t>
                      </a:r>
                      <a:r>
                        <a:rPr lang="en-US" sz="1600" baseline="0" dirty="0"/>
                        <a:t>. indicated by rapid irritable pulse recurring fever and sweats and tendency to diarrhea with hoarse, racking cough and profuse</a:t>
                      </a:r>
                      <a:r>
                        <a:rPr lang="en-US" sz="1600" i="1" baseline="0" dirty="0"/>
                        <a:t> purulent expectoration with cardiac weakness</a:t>
                      </a:r>
                      <a:r>
                        <a:rPr lang="en-US" sz="1600" baseline="0" dirty="0"/>
                        <a:t>.in cases of emaciation with good appetite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&lt;by sneezing,</a:t>
                      </a:r>
                      <a:r>
                        <a:rPr lang="en-US" sz="1600" i="1" u="sng" baseline="0" dirty="0"/>
                        <a:t>11pm </a:t>
                      </a:r>
                      <a:r>
                        <a:rPr lang="en-US" sz="1600" baseline="0" dirty="0"/>
                        <a:t>until 2am, motion, </a:t>
                      </a:r>
                      <a:r>
                        <a:rPr lang="en-US" sz="1600" i="1" u="sng" baseline="0" dirty="0"/>
                        <a:t>talking</a:t>
                      </a:r>
                      <a:r>
                        <a:rPr lang="en-US" sz="1600" baseline="0" dirty="0"/>
                        <a:t>, warm room.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Acts on all</a:t>
                      </a:r>
                      <a:r>
                        <a:rPr lang="en-US" sz="1600" baseline="0" dirty="0"/>
                        <a:t> serous membrane and viscera they contain. Suited to </a:t>
                      </a:r>
                      <a:r>
                        <a:rPr lang="en-US" sz="1600" i="1" u="sng" baseline="0" dirty="0"/>
                        <a:t>rheumatic</a:t>
                      </a:r>
                      <a:r>
                        <a:rPr lang="en-US" sz="1600" baseline="0" dirty="0"/>
                        <a:t> and </a:t>
                      </a:r>
                      <a:r>
                        <a:rPr lang="en-US" sz="1600" i="1" u="sng" baseline="0" dirty="0"/>
                        <a:t>gouty diathesis</a:t>
                      </a:r>
                      <a:r>
                        <a:rPr lang="en-US" sz="1600" baseline="0" dirty="0"/>
                        <a:t>. All complaints develop slowly and have an insidious beginning.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Cough is</a:t>
                      </a:r>
                      <a:r>
                        <a:rPr lang="en-US" sz="1600" i="1" u="sng" dirty="0"/>
                        <a:t> dry;</a:t>
                      </a:r>
                      <a:r>
                        <a:rPr lang="en-US" sz="1600" dirty="0"/>
                        <a:t> must sit up with vomoting,with stitches</a:t>
                      </a:r>
                      <a:r>
                        <a:rPr lang="en-US" sz="1600" baseline="0" dirty="0"/>
                        <a:t> in chest and expectoration of</a:t>
                      </a:r>
                      <a:r>
                        <a:rPr lang="en-US" sz="1600" i="1" u="sng" baseline="0" dirty="0"/>
                        <a:t> rust colored sputum.</a:t>
                      </a:r>
                      <a:r>
                        <a:rPr lang="en-US" sz="1600" baseline="0" dirty="0"/>
                        <a:t> Frequent desire to take long breath. Stitches in cardiac region.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&lt;in summer, by heat, after a meal, movement.           &gt;lying on painful side,pressure,rest,cold things.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It</a:t>
                      </a:r>
                      <a:r>
                        <a:rPr lang="en-US" sz="1600" baseline="0" dirty="0"/>
                        <a:t> has specific relation to skin,glands,digestive organs, mucous membrane secrets more. Suited to </a:t>
                      </a:r>
                      <a:r>
                        <a:rPr lang="en-US" sz="1600" i="1" u="sng" baseline="0" dirty="0"/>
                        <a:t>scrofulous constitution</a:t>
                      </a:r>
                      <a:r>
                        <a:rPr lang="en-US" sz="1600" baseline="0" dirty="0"/>
                        <a:t>. Hot days and cold nights towards the close the summers are favorable to action of medicine.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Cough with free expectoration, tickling in larynx. </a:t>
                      </a:r>
                      <a:r>
                        <a:rPr lang="en-US" sz="1600" i="1" u="sng" baseline="0" dirty="0"/>
                        <a:t>Sputa tough green, </a:t>
                      </a:r>
                      <a:r>
                        <a:rPr lang="en-US" sz="1600" baseline="0" dirty="0"/>
                        <a:t>stitches here and there in chest. Must </a:t>
                      </a:r>
                      <a:r>
                        <a:rPr lang="en-US" sz="1600" i="1" baseline="0" dirty="0"/>
                        <a:t>cough in long time to expel phlegm.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 in changes from warm to cold ,at night, physical exertion, rainy weather. &gt;from moving about, external warmth.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42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9144000" cy="6019800"/>
          </a:xfrm>
        </p:spPr>
        <p:txBody>
          <a:bodyPr>
            <a:noAutofit/>
          </a:bodyPr>
          <a:lstStyle/>
          <a:p>
            <a:pPr marL="578358" indent="-514350">
              <a:buFont typeface="+mj-lt"/>
              <a:buAutoNum type="arabicParenR"/>
            </a:pPr>
            <a:r>
              <a:rPr lang="en-US" sz="2400" b="1" dirty="0"/>
              <a:t>AGE</a:t>
            </a:r>
            <a:r>
              <a:rPr lang="en-US" sz="2400" dirty="0"/>
              <a:t>  - Age is an important determinant of risk all   ages but highly susceptible below 3 years.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b="1" dirty="0"/>
              <a:t>DEVITALIZED CONDITION </a:t>
            </a:r>
            <a:r>
              <a:rPr lang="en-US" sz="2400" dirty="0"/>
              <a:t>– Chronic malnutrition , Diabetes , HIV infection.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b="1" dirty="0"/>
              <a:t>ECONOMIC STATUS</a:t>
            </a:r>
            <a:r>
              <a:rPr lang="en-US" sz="2400" dirty="0"/>
              <a:t> – Common in poor countries immigration from higher prevalence areas ,poor sanitation, overcrowding.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b="1" dirty="0"/>
              <a:t>GENETIC FACTOR 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b="1" dirty="0"/>
              <a:t>ADDICTION TO TOBACCO AND ALCOHOL.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b="1" dirty="0"/>
              <a:t> DRUG RESISTANCE 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b="1" dirty="0"/>
              <a:t>HIV INFECTED PATIENTS .</a:t>
            </a:r>
          </a:p>
          <a:p>
            <a:pPr marL="578358" indent="-514350">
              <a:buFont typeface="+mj-lt"/>
              <a:buAutoNum type="arabicParenR"/>
            </a:pPr>
            <a:r>
              <a:rPr lang="en-US" sz="2400" b="1" dirty="0"/>
              <a:t>CLOSE CONTACTS OF PATIENTS WITH SMEAR POSITIVE PULMONARY TB.</a:t>
            </a:r>
          </a:p>
          <a:p>
            <a:pPr marL="578358" indent="-514350">
              <a:buFont typeface="+mj-lt"/>
              <a:buAutoNum type="arabicParenR"/>
            </a:pPr>
            <a:endParaRPr lang="en-US" sz="2400" dirty="0"/>
          </a:p>
          <a:p>
            <a:pPr marL="578358" indent="-514350">
              <a:buFont typeface="+mj-lt"/>
              <a:buAutoNum type="arabicParenR"/>
            </a:pPr>
            <a:endParaRPr lang="en-US" sz="2400" dirty="0"/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endParaRPr lang="en-US" sz="2400" dirty="0"/>
          </a:p>
          <a:p>
            <a:pPr marL="64008" indent="0">
              <a:buNone/>
            </a:pPr>
            <a:endParaRPr lang="en-US" sz="2400" dirty="0"/>
          </a:p>
          <a:p>
            <a:pPr marL="578358" indent="-514350">
              <a:buFont typeface="+mj-lt"/>
              <a:buAutoNum type="arabicParenR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u="sng" dirty="0"/>
              <a:t>PREDISPOSING  FACTORS</a:t>
            </a:r>
          </a:p>
        </p:txBody>
      </p:sp>
    </p:spTree>
    <p:extLst>
      <p:ext uri="{BB962C8B-B14F-4D97-AF65-F5344CB8AC3E}">
        <p14:creationId xmlns:p14="http://schemas.microsoft.com/office/powerpoint/2010/main" val="388845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0658243"/>
              </p:ext>
            </p:extLst>
          </p:nvPr>
        </p:nvGraphicFramePr>
        <p:xfrm>
          <a:off x="0" y="76200"/>
          <a:ext cx="9144000" cy="70512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623">
                <a:tc>
                  <a:txBody>
                    <a:bodyPr/>
                    <a:lstStyle/>
                    <a:p>
                      <a:pPr algn="ctr"/>
                      <a:r>
                        <a:rPr lang="en-US" sz="2400" b="1" u="sng" dirty="0"/>
                        <a:t>GUAIACUM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KALI CARBONICUM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LYCOPODIUM</a:t>
                      </a:r>
                      <a:r>
                        <a:rPr lang="en-US" sz="2000" b="1" u="sng" baseline="0" dirty="0"/>
                        <a:t> CLAVATUM</a:t>
                      </a:r>
                      <a:endParaRPr lang="en-US" sz="2000" b="1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17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Chief action on fibrous tissue</a:t>
                      </a:r>
                      <a:r>
                        <a:rPr lang="en-US" sz="1600" baseline="0" dirty="0"/>
                        <a:t> and specially adapted to </a:t>
                      </a:r>
                      <a:r>
                        <a:rPr lang="en-US" sz="1600" i="1" u="sng" baseline="0" dirty="0"/>
                        <a:t>arthritic diathesis</a:t>
                      </a:r>
                      <a:r>
                        <a:rPr lang="en-US" sz="1600" baseline="0" dirty="0"/>
                        <a:t>,rhumatism and tonsillitis . It promotes suppuration of abscesses.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Used in</a:t>
                      </a:r>
                      <a:r>
                        <a:rPr lang="en-US" sz="1600" i="1" u="sng" baseline="0" dirty="0"/>
                        <a:t> late stage of tuberculosis</a:t>
                      </a:r>
                      <a:r>
                        <a:rPr lang="en-US" sz="1600" baseline="0" dirty="0"/>
                        <a:t> with pleuritic pain referred to </a:t>
                      </a:r>
                      <a:r>
                        <a:rPr lang="en-US" sz="1600" i="1" baseline="0" dirty="0"/>
                        <a:t>left apex and offensive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i="1" u="sng" baseline="0" dirty="0"/>
                        <a:t>mucopurulent sputa</a:t>
                      </a:r>
                      <a:r>
                        <a:rPr lang="en-US" sz="1600" baseline="0" dirty="0"/>
                        <a:t>, pulse soft, small and frequent, </a:t>
                      </a:r>
                      <a:r>
                        <a:rPr lang="en-US" sz="1600" i="1" baseline="0" dirty="0"/>
                        <a:t>night sweats smelling very offensive.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&lt;from motion,heat,cold wet wet weather, from </a:t>
                      </a:r>
                      <a:r>
                        <a:rPr lang="en-US" sz="1600" i="1" u="sng" baseline="0" dirty="0"/>
                        <a:t>6pm-4am </a:t>
                      </a:r>
                      <a:r>
                        <a:rPr lang="en-US" sz="1600" i="0" u="none" baseline="0" dirty="0"/>
                        <a:t>.</a:t>
                      </a:r>
                      <a:r>
                        <a:rPr lang="en-US" sz="1600" baseline="0" dirty="0"/>
                        <a:t>                                  &gt;by external pressure.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Suited</a:t>
                      </a:r>
                      <a:r>
                        <a:rPr lang="en-US" sz="1600" baseline="0" dirty="0"/>
                        <a:t> to fleshy aged people with dropsical and paretic tendencies with</a:t>
                      </a:r>
                      <a:r>
                        <a:rPr lang="en-US" sz="1600" i="1" u="sng" baseline="0" dirty="0"/>
                        <a:t> tubercular diathesis</a:t>
                      </a:r>
                      <a:r>
                        <a:rPr lang="en-US" sz="1600" baseline="0" dirty="0"/>
                        <a:t>. Pains from within out and of stinging character.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i="1" baseline="0" dirty="0"/>
                        <a:t>Lower portion of</a:t>
                      </a:r>
                      <a:r>
                        <a:rPr lang="en-US" sz="1600" i="1" u="sng" baseline="0" dirty="0"/>
                        <a:t> right lung</a:t>
                      </a:r>
                      <a:r>
                        <a:rPr lang="en-US" sz="1600" i="1" baseline="0" dirty="0"/>
                        <a:t> is affected</a:t>
                      </a:r>
                      <a:r>
                        <a:rPr lang="en-US" sz="1600" baseline="0" dirty="0"/>
                        <a:t>. Cough with nausea and vomiting specially</a:t>
                      </a:r>
                      <a:r>
                        <a:rPr lang="en-US" sz="1600" i="1" u="sng" baseline="0" dirty="0"/>
                        <a:t> 3am </a:t>
                      </a:r>
                      <a:r>
                        <a:rPr lang="en-US" sz="1600" baseline="0" dirty="0"/>
                        <a:t>with constrictive and stitching  pain in chest, </a:t>
                      </a:r>
                      <a:r>
                        <a:rPr lang="en-US" sz="1600" i="1" baseline="0" dirty="0"/>
                        <a:t>redness of face </a:t>
                      </a:r>
                      <a:r>
                        <a:rPr lang="en-US" sz="1600" baseline="0" dirty="0"/>
                        <a:t>and sweat all over, large quantity of white </a:t>
                      </a:r>
                      <a:r>
                        <a:rPr lang="en-US" sz="1600" i="1" u="sng" baseline="0" dirty="0"/>
                        <a:t>purulent expectoration.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&lt;lying on left and painful side, after eating, in cold weather .                             &gt;in warm weather during day while moving about.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Adapted more specially to ailments gradually developing functional power weakening, with</a:t>
                      </a:r>
                      <a:r>
                        <a:rPr lang="en-US" sz="1600" baseline="0" dirty="0"/>
                        <a:t> failures of digestive powers, with</a:t>
                      </a:r>
                      <a:r>
                        <a:rPr lang="en-US" sz="1600" i="1" u="sng" baseline="0" dirty="0"/>
                        <a:t> uric acid diathesis</a:t>
                      </a:r>
                      <a:r>
                        <a:rPr lang="en-US" sz="1600" baseline="0" dirty="0"/>
                        <a:t>. </a:t>
                      </a:r>
                      <a:r>
                        <a:rPr lang="en-US" sz="1600" i="1" baseline="0" dirty="0"/>
                        <a:t>Pains come and go suddenly</a:t>
                      </a:r>
                      <a:r>
                        <a:rPr lang="en-US" sz="1600" baseline="0" dirty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i="1" u="sng" baseline="0" dirty="0"/>
                        <a:t>Phthisis</a:t>
                      </a:r>
                      <a:r>
                        <a:rPr lang="en-US" sz="1600" baseline="0" dirty="0"/>
                        <a:t> from chronic bronchial catarrhal with abundant,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u="sng" baseline="0" dirty="0"/>
                        <a:t>purulent, foul smelling expectoration</a:t>
                      </a:r>
                      <a:r>
                        <a:rPr lang="en-US" sz="1600" i="1" baseline="0" dirty="0"/>
                        <a:t>, </a:t>
                      </a:r>
                      <a:r>
                        <a:rPr lang="en-US" sz="1600" i="1" u="sng" baseline="0" dirty="0"/>
                        <a:t>lemon yellow green </a:t>
                      </a:r>
                      <a:r>
                        <a:rPr lang="en-US" sz="1600" i="1" baseline="0" dirty="0"/>
                        <a:t>or </a:t>
                      </a:r>
                      <a:r>
                        <a:rPr lang="en-US" sz="1600" i="1" u="sng" baseline="0" dirty="0"/>
                        <a:t>white sputa</a:t>
                      </a:r>
                      <a:r>
                        <a:rPr lang="en-US" sz="1600" baseline="0" dirty="0"/>
                        <a:t>. Emaciation of upper body while lower one may be enormously distended,</a:t>
                      </a:r>
                      <a:r>
                        <a:rPr lang="en-US" sz="1600" i="1" baseline="0" dirty="0"/>
                        <a:t> night cough.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i="1" u="sng" baseline="0" dirty="0"/>
                        <a:t>&lt;4-8pm,</a:t>
                      </a:r>
                      <a:r>
                        <a:rPr lang="en-US" sz="1600" baseline="0" dirty="0"/>
                        <a:t>heat or warm room, right side.               &gt;by motion, after midnight, from being uncovered.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90493174"/>
              </p:ext>
            </p:extLst>
          </p:nvPr>
        </p:nvGraphicFramePr>
        <p:xfrm>
          <a:off x="0" y="0"/>
          <a:ext cx="9144000" cy="72444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473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NATRUM CARBONICUM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NITRIC</a:t>
                      </a:r>
                      <a:r>
                        <a:rPr lang="en-US" sz="2400" u="sng" baseline="0" dirty="0"/>
                        <a:t> ACID</a:t>
                      </a:r>
                      <a:endParaRPr lang="en-US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PHOSPHORUS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152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Suited</a:t>
                      </a:r>
                      <a:r>
                        <a:rPr lang="en-US" sz="1600" baseline="0" dirty="0"/>
                        <a:t> to persons of </a:t>
                      </a:r>
                      <a:r>
                        <a:rPr lang="en-US" sz="1600" i="1" u="sng" baseline="0" dirty="0"/>
                        <a:t>leucophlegmatic constitution </a:t>
                      </a:r>
                      <a:r>
                        <a:rPr lang="en-US" sz="1600" baseline="0" dirty="0"/>
                        <a:t>.Pale face with blue rings around the eyes . Chronic effects of sunstroke.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Used in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u="sng" baseline="0" dirty="0"/>
                        <a:t>early stages , loud rales through chest ,pain about left 9</a:t>
                      </a:r>
                      <a:r>
                        <a:rPr lang="en-US" sz="1600" i="1" u="sng" baseline="30000" dirty="0"/>
                        <a:t>th</a:t>
                      </a:r>
                      <a:r>
                        <a:rPr lang="en-US" sz="1600" i="1" u="sng" baseline="0" dirty="0"/>
                        <a:t> and 10</a:t>
                      </a:r>
                      <a:r>
                        <a:rPr lang="en-US" sz="1600" i="1" u="sng" baseline="30000" dirty="0"/>
                        <a:t>th</a:t>
                      </a:r>
                      <a:r>
                        <a:rPr lang="en-US" sz="1600" i="1" u="sng" baseline="0" dirty="0"/>
                        <a:t> ribs ,lower lobe of left lung affected , coldness between scapula , dry cough when coming into warm room from outdoor.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="1" u="none" baseline="0" dirty="0"/>
                        <a:t>&lt;</a:t>
                      </a:r>
                      <a:r>
                        <a:rPr lang="en-US" sz="1600" baseline="0" dirty="0"/>
                        <a:t>from sitting ,music, summer heat ,mental exertion, thunderstorm. </a:t>
                      </a:r>
                      <a:r>
                        <a:rPr lang="en-US" sz="1600" b="1" u="none" baseline="0" dirty="0"/>
                        <a:t>&gt;</a:t>
                      </a:r>
                      <a:r>
                        <a:rPr lang="en-US" sz="1600" baseline="0" dirty="0"/>
                        <a:t>by moving ,by boring in ears and nose.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Special</a:t>
                      </a:r>
                      <a:r>
                        <a:rPr lang="en-US" sz="1600" baseline="0" dirty="0"/>
                        <a:t> seat of action is the </a:t>
                      </a:r>
                      <a:r>
                        <a:rPr lang="en-US" sz="1600" i="1" u="sng" baseline="0" dirty="0"/>
                        <a:t>outlets of body where mucous membrane and skin meet</a:t>
                      </a:r>
                      <a:r>
                        <a:rPr lang="en-US" sz="1600" i="1" baseline="0" dirty="0"/>
                        <a:t>.</a:t>
                      </a:r>
                      <a:r>
                        <a:rPr lang="en-US" sz="1600" baseline="0" dirty="0"/>
                        <a:t> Best suited to dark complexion and past middle aged persons.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Frequent bright red hemorrhages from lungs, chest feels sore to touch, stitches from </a:t>
                      </a:r>
                      <a:r>
                        <a:rPr lang="en-US" sz="1600" i="1" u="sng" baseline="0" dirty="0"/>
                        <a:t>right chest to scapula, offensive bloody sputa with loose rattling cough , hectic fever from breaking  down of tubercles, exhausting night sweats.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 evening and night, cold climate.                          &gt;while riding in carriage.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Suited</a:t>
                      </a:r>
                      <a:r>
                        <a:rPr lang="en-US" sz="1600" baseline="0" dirty="0"/>
                        <a:t> to</a:t>
                      </a:r>
                      <a:r>
                        <a:rPr lang="en-US" sz="1600" i="1" u="sng" baseline="0" dirty="0"/>
                        <a:t> tall, slender persons , narrow chested with thin, transparent skin, weakened</a:t>
                      </a:r>
                      <a:r>
                        <a:rPr lang="en-US" sz="1600" baseline="0" dirty="0"/>
                        <a:t> by loss of animal fluids with great nervous debility 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Phthisis in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u="sng" baseline="0" dirty="0"/>
                        <a:t>rapidly growing persons , pains through apex of left lung </a:t>
                      </a:r>
                      <a:r>
                        <a:rPr lang="en-US" sz="1600" u="sng" baseline="0" dirty="0"/>
                        <a:t>.</a:t>
                      </a:r>
                      <a:r>
                        <a:rPr lang="en-US" sz="1600" baseline="0" dirty="0"/>
                        <a:t> Dry, hollow spasmodic cough with tightness  across chest </a:t>
                      </a:r>
                      <a:r>
                        <a:rPr lang="en-US" sz="1600" i="1" u="sng" baseline="0" dirty="0"/>
                        <a:t>must press it with hands. Albuminous and bloody streaked sputa difficult to expectorate. Clergymen’s sore throat.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&lt;lying on left side , when anyone enters in rom, mental exertion, wet in hot weather.                      &gt;in dark, washing with cold water, sleep.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2828812"/>
              </p:ext>
            </p:extLst>
          </p:nvPr>
        </p:nvGraphicFramePr>
        <p:xfrm>
          <a:off x="20638" y="0"/>
          <a:ext cx="9123363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094">
                <a:tc>
                  <a:txBody>
                    <a:bodyPr/>
                    <a:lstStyle/>
                    <a:p>
                      <a:r>
                        <a:rPr lang="en-US" sz="2000" u="sng" dirty="0"/>
                        <a:t>SANGUINARIA CANADENSIS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/>
                        <a:t>THERIDION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/>
                        <a:t>VERATRUM</a:t>
                      </a:r>
                      <a:r>
                        <a:rPr lang="en-US" sz="2000" u="sng" baseline="0" dirty="0"/>
                        <a:t> ALBUM</a:t>
                      </a:r>
                      <a:endParaRPr 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790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It</a:t>
                      </a:r>
                      <a:r>
                        <a:rPr lang="en-US" sz="1600" baseline="0" dirty="0"/>
                        <a:t> is a</a:t>
                      </a:r>
                      <a:r>
                        <a:rPr lang="en-US" sz="1600" u="sng" baseline="0" dirty="0"/>
                        <a:t> </a:t>
                      </a:r>
                      <a:r>
                        <a:rPr lang="en-US" sz="1600" i="1" u="sng" baseline="0" dirty="0"/>
                        <a:t>right- sided remedy </a:t>
                      </a:r>
                      <a:r>
                        <a:rPr lang="en-US" sz="1600" baseline="0" dirty="0"/>
                        <a:t>and mainly affects</a:t>
                      </a:r>
                      <a:r>
                        <a:rPr lang="en-US" sz="1600" u="sng" baseline="0" dirty="0"/>
                        <a:t> </a:t>
                      </a:r>
                      <a:r>
                        <a:rPr lang="en-US" sz="1600" i="1" u="sng" baseline="0" dirty="0"/>
                        <a:t>mucous membranes of respiratory tract.</a:t>
                      </a:r>
                      <a:r>
                        <a:rPr lang="en-US" sz="1600" baseline="0" dirty="0"/>
                        <a:t> It has marked </a:t>
                      </a:r>
                      <a:r>
                        <a:rPr lang="en-US" sz="1600" baseline="0" dirty="0" err="1"/>
                        <a:t>vaso</a:t>
                      </a:r>
                      <a:r>
                        <a:rPr lang="en-US" sz="1600" baseline="0" dirty="0"/>
                        <a:t>-motor disturbances.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i="1" u="sng" baseline="0" dirty="0"/>
                        <a:t>Fibroid phthisis</a:t>
                      </a:r>
                      <a:r>
                        <a:rPr lang="en-US" sz="1600" i="1" baseline="0" dirty="0"/>
                        <a:t>.</a:t>
                      </a:r>
                      <a:r>
                        <a:rPr lang="en-US" sz="1600" baseline="0" dirty="0"/>
                        <a:t> Chronic dryness in throat and sensation of swelling in larynx and expectoration of thick mucous, breath and sputa smell badly; sharp stitching pains .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u="sng" baseline="0" dirty="0"/>
                        <a:t>Sudden stoppage of catarrh brings on diarrhea. 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 sweets, at night,2-4 p.m. motion touch .                      &gt; sleep , darkness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It has affinity to </a:t>
                      </a:r>
                      <a:r>
                        <a:rPr lang="en-US" sz="1600" i="1" u="sng" dirty="0"/>
                        <a:t>tubercular diathesis,</a:t>
                      </a:r>
                      <a:r>
                        <a:rPr lang="en-US" sz="1600" baseline="0" dirty="0"/>
                        <a:t> patient is hysterical and sensitive to cold . Peculiar pain around </a:t>
                      </a:r>
                      <a:r>
                        <a:rPr lang="en-US" sz="1600" i="1" u="sng" baseline="0" dirty="0"/>
                        <a:t>the heart region .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u="sng" baseline="0" dirty="0"/>
                        <a:t>Noise seems to strike on painful spots.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i="1" u="sng" baseline="0" dirty="0"/>
                        <a:t>Phthisis , stitch high up in the left apex. Mostly used in the beginning of the disease ,</a:t>
                      </a:r>
                      <a:r>
                        <a:rPr lang="en-US" sz="1600" baseline="0" dirty="0"/>
                        <a:t> icy sweat at night, pinching in left pectoral muscle, pain in left floating ribs. Cardiac pain and anxiety.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 touch, pressure, riding in carriage, closing eyes.                 &gt; rest, warmth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dirty="0"/>
                        <a:t>It is</a:t>
                      </a:r>
                      <a:r>
                        <a:rPr lang="en-US" sz="1600" baseline="0" dirty="0"/>
                        <a:t> especially </a:t>
                      </a:r>
                      <a:r>
                        <a:rPr lang="en-US" sz="1600" i="1" u="sng" baseline="0" dirty="0"/>
                        <a:t>suited to the complaints of people too young and too old.</a:t>
                      </a:r>
                      <a:r>
                        <a:rPr lang="en-US" sz="1600" u="sng" baseline="0" dirty="0"/>
                        <a:t> </a:t>
                      </a:r>
                      <a:r>
                        <a:rPr lang="en-US" sz="1600" baseline="0" dirty="0"/>
                        <a:t>Excessive dryness of all mucous membranes is seen.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Much</a:t>
                      </a:r>
                      <a:r>
                        <a:rPr lang="en-US" sz="1600" i="1" baseline="0" dirty="0"/>
                        <a:t> </a:t>
                      </a:r>
                      <a:r>
                        <a:rPr lang="en-US" sz="1600" i="1" u="sng" baseline="0" dirty="0"/>
                        <a:t>mucous in bronchial tubes that can not be coughed up.</a:t>
                      </a:r>
                      <a:r>
                        <a:rPr lang="en-US" sz="1600" baseline="0" dirty="0"/>
                        <a:t> Chronic bronchitis in aged. Loud, barking, stomach cough </a:t>
                      </a:r>
                      <a:r>
                        <a:rPr lang="en-US" sz="1600" i="1" u="sng" baseline="0" dirty="0"/>
                        <a:t>followed by eructation of gas, cough comes on from drinking cold water, urine escapes when coughing. Coughing on entering warm ram from cold air.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1600" baseline="0" dirty="0"/>
                        <a:t>&lt; at night, wet, cold weather.                       &gt; walking and warmth.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1066800"/>
            <a:ext cx="8229600" cy="1066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7947685"/>
              </p:ext>
            </p:extLst>
          </p:nvPr>
        </p:nvGraphicFramePr>
        <p:xfrm>
          <a:off x="0" y="0"/>
          <a:ext cx="9144000" cy="530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u="sng" dirty="0"/>
                        <a:t>BALSAMUM PERUVIANUM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CHININIUM ARSENICOSUM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u="sng" dirty="0"/>
                        <a:t>OLEUM JECORIS ASELLI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dirty="0"/>
                        <a:t>Catarrhal</a:t>
                      </a:r>
                      <a:r>
                        <a:rPr lang="en-US" baseline="0" dirty="0"/>
                        <a:t> phthisis. </a:t>
                      </a:r>
                      <a:r>
                        <a:rPr lang="en-US" i="1" u="sng" baseline="0" dirty="0"/>
                        <a:t>Cheesy degeneration of tubercle with copious purulent expectoration ; profuse fetid expectoration from vomicae in lungs </a:t>
                      </a:r>
                      <a:r>
                        <a:rPr lang="en-US" baseline="0" dirty="0"/>
                        <a:t>; hectic fever ; debility with slow, feeble circulation.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dirty="0"/>
                        <a:t>Anxiety with </a:t>
                      </a:r>
                      <a:r>
                        <a:rPr lang="en-US" i="1" u="sng" dirty="0"/>
                        <a:t>dyspnea and unquenchable thirst ,</a:t>
                      </a:r>
                      <a:r>
                        <a:rPr lang="en-US" i="1" u="sng" baseline="0" dirty="0"/>
                        <a:t> must sit up bend forward ;</a:t>
                      </a:r>
                      <a:r>
                        <a:rPr lang="en-US" baseline="0" dirty="0"/>
                        <a:t> blueness of lips ,hands and nails with attacks of suffocation .Limbs icy-cold ,clammy sweat; </a:t>
                      </a:r>
                      <a:r>
                        <a:rPr lang="en-US" i="1" u="sng" baseline="0" dirty="0"/>
                        <a:t>great prostration ,followed by deep sleep after dyspnea and awakens exhausted and bathed in sweat all over.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baseline="0" dirty="0"/>
                        <a:t>&lt; morning till noon.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i="1" u="sng" dirty="0"/>
                        <a:t>Initial stages of TB </a:t>
                      </a:r>
                      <a:r>
                        <a:rPr lang="en-US" baseline="0" dirty="0"/>
                        <a:t> , </a:t>
                      </a:r>
                      <a:r>
                        <a:rPr lang="en-US" dirty="0"/>
                        <a:t>chills</a:t>
                      </a:r>
                      <a:r>
                        <a:rPr lang="en-US" baseline="0" dirty="0"/>
                        <a:t> running down the back , sharp stitching pains here and there through chest  ,</a:t>
                      </a:r>
                      <a:r>
                        <a:rPr lang="en-US" i="1" u="sng" baseline="0" dirty="0"/>
                        <a:t>evening fever with burning in palms of hands </a:t>
                      </a:r>
                      <a:r>
                        <a:rPr lang="en-US" baseline="0" dirty="0"/>
                        <a:t>weakness in chest with hard coughing spells towards morning, loss of strength and appetite , </a:t>
                      </a:r>
                      <a:r>
                        <a:rPr lang="en-US" i="1" u="sng" baseline="0" dirty="0"/>
                        <a:t>expectoration of yellow mucous or blood-tinged sputa accompanied with palpitation.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baseline="0" dirty="0"/>
                        <a:t>&lt; night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82000" cy="647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1733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47800"/>
            <a:ext cx="8991600" cy="5334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Inhalation of organism(common)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Ingestion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Inoculation into skin(rare)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/>
              <a:t>Transplacental route-congenital TB in foetus from infected mother.</a:t>
            </a:r>
          </a:p>
          <a:p>
            <a:pPr marL="64008" indent="0">
              <a:buNone/>
            </a:pP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MODES OF TRANSMISSION</a:t>
            </a:r>
          </a:p>
        </p:txBody>
      </p:sp>
    </p:spTree>
    <p:extLst>
      <p:ext uri="{BB962C8B-B14F-4D97-AF65-F5344CB8AC3E}">
        <p14:creationId xmlns:p14="http://schemas.microsoft.com/office/powerpoint/2010/main" val="1583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26" y="1066800"/>
            <a:ext cx="9137073" cy="57912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i="1" u="sng" dirty="0"/>
              <a:t>Local spread</a:t>
            </a:r>
            <a:r>
              <a:rPr lang="en-US" sz="2800" u="sng" dirty="0"/>
              <a:t> </a:t>
            </a:r>
            <a:r>
              <a:rPr lang="en-US" sz="2800" dirty="0"/>
              <a:t>:- Takes place by macrophages carrying the bacilli into surrounding tissue.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i="1" u="sng" dirty="0"/>
              <a:t>Lymphatic spread</a:t>
            </a:r>
            <a:r>
              <a:rPr lang="en-US" sz="2800" dirty="0"/>
              <a:t> :- Primarily an infection of lymphoid tissue . Bacilli may pass into lymphoid follicles of pharynx , bronchi , intestinal and regional lymph node resulting in regional TB.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i="1" u="sng" dirty="0"/>
              <a:t>Haematogenous spread</a:t>
            </a:r>
            <a:r>
              <a:rPr lang="en-US" sz="2800" dirty="0"/>
              <a:t>:- Drainage of lymphatics into venous system due to caseous material escaping through ulcerated wall of veins.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i="1" u="sng" dirty="0"/>
              <a:t>By Natural Passage</a:t>
            </a:r>
            <a:r>
              <a:rPr lang="en-US" sz="2800" dirty="0"/>
              <a:t> :- It can spread into pleura, adjacent lung segments, peritoneal cavity and other body party to primary site. 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90600"/>
          </a:xfrm>
        </p:spPr>
        <p:txBody>
          <a:bodyPr/>
          <a:lstStyle/>
          <a:p>
            <a:r>
              <a:rPr lang="en-US" b="1" u="sng" dirty="0"/>
              <a:t>SPREAD OF TUBERCULOSIS</a:t>
            </a:r>
          </a:p>
        </p:txBody>
      </p:sp>
    </p:spTree>
    <p:extLst>
      <p:ext uri="{BB962C8B-B14F-4D97-AF65-F5344CB8AC3E}">
        <p14:creationId xmlns:p14="http://schemas.microsoft.com/office/powerpoint/2010/main" val="20479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r>
              <a:rPr lang="en-US" sz="4000" i="1" u="sng" dirty="0"/>
              <a:t>PATHOLOGY AND PATHOGENESIS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0480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77721414"/>
              </p:ext>
            </p:extLst>
          </p:nvPr>
        </p:nvGraphicFramePr>
        <p:xfrm>
          <a:off x="76200" y="914400"/>
          <a:ext cx="891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83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6300" y="495300"/>
            <a:ext cx="6629400" cy="5791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2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87743" cy="61361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ylar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1162</TotalTime>
  <Words>3038</Words>
  <Application>Microsoft Office PowerPoint</Application>
  <PresentationFormat>On-screen Show (4:3)</PresentationFormat>
  <Paragraphs>309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Mylar</vt:lpstr>
      <vt:lpstr>PowerPoint Presentation</vt:lpstr>
      <vt:lpstr>PULMONARY TUBERCULOSIS  (PHTHISIS)</vt:lpstr>
      <vt:lpstr>CAUSATIVE ORGANISMS</vt:lpstr>
      <vt:lpstr>PREDISPOSING  FACTORS</vt:lpstr>
      <vt:lpstr>MODES OF TRANSMISSION</vt:lpstr>
      <vt:lpstr>SPREAD OF TUBERCULOSIS</vt:lpstr>
      <vt:lpstr>PowerPoint Presentation</vt:lpstr>
      <vt:lpstr>PowerPoint Presentation</vt:lpstr>
      <vt:lpstr>PowerPoint Presentation</vt:lpstr>
      <vt:lpstr>TYPES OF TUBERCULOSIS</vt:lpstr>
      <vt:lpstr>PowerPoint Presentation</vt:lpstr>
      <vt:lpstr>PRIMARY TUBERCULOSIS (Ghon’s complex/Childhood TB)</vt:lpstr>
      <vt:lpstr>GHON’S COMPLEX</vt:lpstr>
      <vt:lpstr>COMPONENTS OF PRIMARY COMPLEX</vt:lpstr>
      <vt:lpstr>PowerPoint Presentation</vt:lpstr>
      <vt:lpstr>PowerPoint Presentation</vt:lpstr>
      <vt:lpstr>FATE OF PRIMARY TUBERCULOSIS</vt:lpstr>
      <vt:lpstr>PowerPoint Presentation</vt:lpstr>
      <vt:lpstr>SECONDARY TUBERCULOSIS (Post Primary TB/Adult type)</vt:lpstr>
      <vt:lpstr>PowerPoint Presentation</vt:lpstr>
      <vt:lpstr>PowerPoint Presentation</vt:lpstr>
      <vt:lpstr>PowerPoint Presentation</vt:lpstr>
      <vt:lpstr>PowerPoint Presentation</vt:lpstr>
      <vt:lpstr>FATE OF SECONDARY TUBERCULOSIS</vt:lpstr>
      <vt:lpstr>PowerPoint Presentation</vt:lpstr>
      <vt:lpstr>NATURAL HISTORY OF UNTREATED PRIMARY TUBERCULOSIS</vt:lpstr>
      <vt:lpstr>PowerPoint Presentation</vt:lpstr>
      <vt:lpstr>EXTRAPULMONARY SITES</vt:lpstr>
      <vt:lpstr>DIAGNOSIS OF TUBERCULOSIS</vt:lpstr>
      <vt:lpstr>INVESTIGATIONS</vt:lpstr>
      <vt:lpstr>PowerPoint Presentation</vt:lpstr>
      <vt:lpstr>PowerPoint Presentation</vt:lpstr>
      <vt:lpstr>DIFFERENTIAL 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TUBERCULOSIS  (PHTHISIS)</dc:title>
  <dc:creator>asp</dc:creator>
  <cp:lastModifiedBy>Unknown User</cp:lastModifiedBy>
  <cp:revision>146</cp:revision>
  <dcterms:created xsi:type="dcterms:W3CDTF">2018-12-02T15:57:13Z</dcterms:created>
  <dcterms:modified xsi:type="dcterms:W3CDTF">2020-02-17T10:12:07Z</dcterms:modified>
</cp:coreProperties>
</file>