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sldIdLst>
    <p:sldId id="461" r:id="rId2"/>
    <p:sldId id="462" r:id="rId3"/>
    <p:sldId id="422" r:id="rId4"/>
    <p:sldId id="423" r:id="rId5"/>
    <p:sldId id="424" r:id="rId6"/>
    <p:sldId id="463" r:id="rId7"/>
    <p:sldId id="464" r:id="rId8"/>
    <p:sldId id="427" r:id="rId9"/>
    <p:sldId id="441" r:id="rId10"/>
    <p:sldId id="456" r:id="rId11"/>
    <p:sldId id="465" r:id="rId12"/>
    <p:sldId id="458" r:id="rId13"/>
    <p:sldId id="457" r:id="rId14"/>
    <p:sldId id="429" r:id="rId15"/>
    <p:sldId id="430" r:id="rId16"/>
    <p:sldId id="431" r:id="rId17"/>
    <p:sldId id="432" r:id="rId18"/>
    <p:sldId id="408" r:id="rId19"/>
    <p:sldId id="466" r:id="rId20"/>
    <p:sldId id="409" r:id="rId21"/>
    <p:sldId id="444" r:id="rId22"/>
    <p:sldId id="460" r:id="rId23"/>
    <p:sldId id="467" r:id="rId24"/>
    <p:sldId id="336" r:id="rId25"/>
    <p:sldId id="454" r:id="rId26"/>
    <p:sldId id="455" r:id="rId27"/>
    <p:sldId id="468" r:id="rId28"/>
    <p:sldId id="459" r:id="rId29"/>
    <p:sldId id="361" r:id="rId30"/>
    <p:sldId id="362" r:id="rId31"/>
    <p:sldId id="367" r:id="rId32"/>
    <p:sldId id="368" r:id="rId33"/>
    <p:sldId id="453" r:id="rId34"/>
    <p:sldId id="363" r:id="rId35"/>
    <p:sldId id="387" r:id="rId36"/>
    <p:sldId id="364" r:id="rId37"/>
    <p:sldId id="388" r:id="rId38"/>
    <p:sldId id="385" r:id="rId39"/>
    <p:sldId id="386" r:id="rId40"/>
    <p:sldId id="469" r:id="rId41"/>
    <p:sldId id="448" r:id="rId42"/>
    <p:sldId id="325" r:id="rId43"/>
    <p:sldId id="326" r:id="rId44"/>
    <p:sldId id="381" r:id="rId45"/>
    <p:sldId id="305" r:id="rId46"/>
    <p:sldId id="449" r:id="rId47"/>
    <p:sldId id="311" r:id="rId48"/>
    <p:sldId id="450" r:id="rId49"/>
    <p:sldId id="451" r:id="rId50"/>
    <p:sldId id="310" r:id="rId51"/>
    <p:sldId id="309" r:id="rId52"/>
    <p:sldId id="396" r:id="rId53"/>
    <p:sldId id="397" r:id="rId54"/>
    <p:sldId id="472" r:id="rId55"/>
    <p:sldId id="470" r:id="rId56"/>
    <p:sldId id="399" r:id="rId57"/>
    <p:sldId id="400" r:id="rId58"/>
    <p:sldId id="352" r:id="rId59"/>
    <p:sldId id="339" r:id="rId60"/>
    <p:sldId id="340" r:id="rId61"/>
    <p:sldId id="348" r:id="rId62"/>
    <p:sldId id="471" r:id="rId63"/>
    <p:sldId id="382" r:id="rId64"/>
    <p:sldId id="445" r:id="rId65"/>
    <p:sldId id="446" r:id="rId66"/>
    <p:sldId id="447" r:id="rId67"/>
    <p:sldId id="39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BA359-BA82-438F-B1F9-4195F1AEDE80}" type="doc">
      <dgm:prSet loTypeId="urn:diagrams.loki3.com/TabbedArc+Icon" loCatId="officeonline" qsTypeId="urn:microsoft.com/office/officeart/2005/8/quickstyle/simple1" qsCatId="simple" csTypeId="urn:microsoft.com/office/officeart/2005/8/colors/accent1_2" csCatId="accent1" phldr="1"/>
      <dgm:spPr/>
    </dgm:pt>
    <dgm:pt modelId="{88AAAA7A-D9DB-4BBC-BDA0-0116C66D8253}">
      <dgm:prSet phldrT="[Text]"/>
      <dgm:spPr/>
      <dgm:t>
        <a:bodyPr/>
        <a:lstStyle/>
        <a:p>
          <a:r>
            <a:rPr lang="en-IN" b="1" dirty="0" smtClean="0">
              <a:solidFill>
                <a:schemeClr val="tx1"/>
              </a:solidFill>
              <a:latin typeface="Berlin Sans FB" panose="020E0602020502020306" pitchFamily="34" charset="0"/>
            </a:rPr>
            <a:t>Primary Dysmenorrhea</a:t>
          </a:r>
          <a:endParaRPr lang="en-IN" b="1" dirty="0">
            <a:solidFill>
              <a:schemeClr val="tx1"/>
            </a:solidFill>
            <a:latin typeface="Berlin Sans FB" panose="020E0602020502020306" pitchFamily="34" charset="0"/>
          </a:endParaRPr>
        </a:p>
      </dgm:t>
    </dgm:pt>
    <dgm:pt modelId="{8E345099-5C63-4CD2-BF3E-8CADB21BADFD}" type="parTrans" cxnId="{5A4E995D-63CB-4175-8F9D-2175D28C42A4}">
      <dgm:prSet/>
      <dgm:spPr/>
      <dgm:t>
        <a:bodyPr/>
        <a:lstStyle/>
        <a:p>
          <a:endParaRPr lang="en-IN"/>
        </a:p>
      </dgm:t>
    </dgm:pt>
    <dgm:pt modelId="{24AB5221-3C24-404F-83A3-832E287AF9AA}" type="sibTrans" cxnId="{5A4E995D-63CB-4175-8F9D-2175D28C42A4}">
      <dgm:prSet/>
      <dgm:spPr/>
      <dgm:t>
        <a:bodyPr/>
        <a:lstStyle/>
        <a:p>
          <a:endParaRPr lang="en-IN"/>
        </a:p>
      </dgm:t>
    </dgm:pt>
    <dgm:pt modelId="{45AD0BE4-2548-4123-9673-4147F44F6DEC}">
      <dgm:prSet phldrT="[Text]" custT="1"/>
      <dgm:spPr/>
      <dgm:t>
        <a:bodyPr/>
        <a:lstStyle/>
        <a:p>
          <a:r>
            <a:rPr lang="en-IN" sz="2000" b="1" dirty="0" smtClean="0">
              <a:solidFill>
                <a:srgbClr val="002060"/>
              </a:solidFill>
              <a:latin typeface="Berlin Sans FB" panose="020E0602020502020306" pitchFamily="34" charset="0"/>
            </a:rPr>
            <a:t>DYSMENORRHEA</a:t>
          </a:r>
          <a:endParaRPr lang="en-IN" sz="2000" b="1" dirty="0">
            <a:solidFill>
              <a:srgbClr val="002060"/>
            </a:solidFill>
            <a:latin typeface="Berlin Sans FB" panose="020E0602020502020306" pitchFamily="34" charset="0"/>
          </a:endParaRPr>
        </a:p>
      </dgm:t>
    </dgm:pt>
    <dgm:pt modelId="{E35C1C5E-68F2-476C-9827-AB105A42CF4A}" type="parTrans" cxnId="{392DD240-07B6-4AAF-B83D-E2171F8351B4}">
      <dgm:prSet/>
      <dgm:spPr/>
      <dgm:t>
        <a:bodyPr/>
        <a:lstStyle/>
        <a:p>
          <a:endParaRPr lang="en-IN"/>
        </a:p>
      </dgm:t>
    </dgm:pt>
    <dgm:pt modelId="{4DFDAD4C-DCD5-4335-9391-B07A89218684}" type="sibTrans" cxnId="{392DD240-07B6-4AAF-B83D-E2171F8351B4}">
      <dgm:prSet/>
      <dgm:spPr/>
      <dgm:t>
        <a:bodyPr/>
        <a:lstStyle/>
        <a:p>
          <a:endParaRPr lang="en-IN"/>
        </a:p>
      </dgm:t>
    </dgm:pt>
    <dgm:pt modelId="{2BB772DA-DB90-4A94-968F-A77729F4AD3E}">
      <dgm:prSet phldrT="[Text]"/>
      <dgm:spPr/>
      <dgm:t>
        <a:bodyPr/>
        <a:lstStyle/>
        <a:p>
          <a:r>
            <a:rPr lang="en-IN" b="1" dirty="0" smtClean="0">
              <a:solidFill>
                <a:schemeClr val="tx1"/>
              </a:solidFill>
              <a:latin typeface="Berlin Sans FB" panose="020E0602020502020306" pitchFamily="34" charset="0"/>
            </a:rPr>
            <a:t>Secondary Dysmenorrhea</a:t>
          </a:r>
          <a:endParaRPr lang="en-IN" b="1" dirty="0">
            <a:solidFill>
              <a:schemeClr val="tx1"/>
            </a:solidFill>
            <a:latin typeface="Berlin Sans FB" panose="020E0602020502020306" pitchFamily="34" charset="0"/>
          </a:endParaRPr>
        </a:p>
      </dgm:t>
    </dgm:pt>
    <dgm:pt modelId="{CD06A69D-F367-418C-9736-F24CD53C0462}" type="parTrans" cxnId="{1FAD4329-1D9F-45F3-824E-61BB8286D0F8}">
      <dgm:prSet/>
      <dgm:spPr/>
      <dgm:t>
        <a:bodyPr/>
        <a:lstStyle/>
        <a:p>
          <a:endParaRPr lang="en-IN"/>
        </a:p>
      </dgm:t>
    </dgm:pt>
    <dgm:pt modelId="{55900FD1-E8C0-4307-82CA-7766121C8D4A}" type="sibTrans" cxnId="{1FAD4329-1D9F-45F3-824E-61BB8286D0F8}">
      <dgm:prSet/>
      <dgm:spPr/>
      <dgm:t>
        <a:bodyPr/>
        <a:lstStyle/>
        <a:p>
          <a:endParaRPr lang="en-IN"/>
        </a:p>
      </dgm:t>
    </dgm:pt>
    <dgm:pt modelId="{4311E627-4FE5-440E-BD93-125542FEA3BF}" type="pres">
      <dgm:prSet presAssocID="{853BA359-BA82-438F-B1F9-4195F1AEDE80}" presName="Name0" presStyleCnt="0">
        <dgm:presLayoutVars>
          <dgm:dir/>
          <dgm:resizeHandles val="exact"/>
        </dgm:presLayoutVars>
      </dgm:prSet>
      <dgm:spPr/>
    </dgm:pt>
    <dgm:pt modelId="{6F61B768-5179-4651-BA38-9637BB1974AD}" type="pres">
      <dgm:prSet presAssocID="{88AAAA7A-D9DB-4BBC-BDA0-0116C66D8253}" presName="twoplus" presStyleLbl="node1" presStyleIdx="0" presStyleCnt="3">
        <dgm:presLayoutVars>
          <dgm:bulletEnabled val="1"/>
        </dgm:presLayoutVars>
      </dgm:prSet>
      <dgm:spPr/>
      <dgm:t>
        <a:bodyPr/>
        <a:lstStyle/>
        <a:p>
          <a:endParaRPr lang="en-IN"/>
        </a:p>
      </dgm:t>
    </dgm:pt>
    <dgm:pt modelId="{D84A2386-48E1-4EDD-99C1-F528B68D6C25}" type="pres">
      <dgm:prSet presAssocID="{45AD0BE4-2548-4123-9673-4147F44F6DEC}" presName="twoplus" presStyleLbl="node1" presStyleIdx="1" presStyleCnt="3">
        <dgm:presLayoutVars>
          <dgm:bulletEnabled val="1"/>
        </dgm:presLayoutVars>
      </dgm:prSet>
      <dgm:spPr/>
      <dgm:t>
        <a:bodyPr/>
        <a:lstStyle/>
        <a:p>
          <a:endParaRPr lang="en-IN"/>
        </a:p>
      </dgm:t>
    </dgm:pt>
    <dgm:pt modelId="{5036B79D-3CEC-464D-B544-B787121A4609}" type="pres">
      <dgm:prSet presAssocID="{2BB772DA-DB90-4A94-968F-A77729F4AD3E}" presName="twoplus" presStyleLbl="node1" presStyleIdx="2" presStyleCnt="3">
        <dgm:presLayoutVars>
          <dgm:bulletEnabled val="1"/>
        </dgm:presLayoutVars>
      </dgm:prSet>
      <dgm:spPr/>
      <dgm:t>
        <a:bodyPr/>
        <a:lstStyle/>
        <a:p>
          <a:endParaRPr lang="en-IN"/>
        </a:p>
      </dgm:t>
    </dgm:pt>
  </dgm:ptLst>
  <dgm:cxnLst>
    <dgm:cxn modelId="{715D9429-E00F-4B9D-BC6B-B0DC01566C52}" type="presOf" srcId="{45AD0BE4-2548-4123-9673-4147F44F6DEC}" destId="{D84A2386-48E1-4EDD-99C1-F528B68D6C25}" srcOrd="0" destOrd="0" presId="urn:diagrams.loki3.com/TabbedArc+Icon"/>
    <dgm:cxn modelId="{392DD240-07B6-4AAF-B83D-E2171F8351B4}" srcId="{853BA359-BA82-438F-B1F9-4195F1AEDE80}" destId="{45AD0BE4-2548-4123-9673-4147F44F6DEC}" srcOrd="1" destOrd="0" parTransId="{E35C1C5E-68F2-476C-9827-AB105A42CF4A}" sibTransId="{4DFDAD4C-DCD5-4335-9391-B07A89218684}"/>
    <dgm:cxn modelId="{5A4E995D-63CB-4175-8F9D-2175D28C42A4}" srcId="{853BA359-BA82-438F-B1F9-4195F1AEDE80}" destId="{88AAAA7A-D9DB-4BBC-BDA0-0116C66D8253}" srcOrd="0" destOrd="0" parTransId="{8E345099-5C63-4CD2-BF3E-8CADB21BADFD}" sibTransId="{24AB5221-3C24-404F-83A3-832E287AF9AA}"/>
    <dgm:cxn modelId="{2C92C451-7E93-4E9B-AF56-2D25C6D3C9A3}" type="presOf" srcId="{88AAAA7A-D9DB-4BBC-BDA0-0116C66D8253}" destId="{6F61B768-5179-4651-BA38-9637BB1974AD}" srcOrd="0" destOrd="0" presId="urn:diagrams.loki3.com/TabbedArc+Icon"/>
    <dgm:cxn modelId="{DA03A80B-E91F-4CAD-A5F3-79BE7760324F}" type="presOf" srcId="{2BB772DA-DB90-4A94-968F-A77729F4AD3E}" destId="{5036B79D-3CEC-464D-B544-B787121A4609}" srcOrd="0" destOrd="0" presId="urn:diagrams.loki3.com/TabbedArc+Icon"/>
    <dgm:cxn modelId="{1FAD4329-1D9F-45F3-824E-61BB8286D0F8}" srcId="{853BA359-BA82-438F-B1F9-4195F1AEDE80}" destId="{2BB772DA-DB90-4A94-968F-A77729F4AD3E}" srcOrd="2" destOrd="0" parTransId="{CD06A69D-F367-418C-9736-F24CD53C0462}" sibTransId="{55900FD1-E8C0-4307-82CA-7766121C8D4A}"/>
    <dgm:cxn modelId="{54DC21FD-B791-4048-9391-FB038266EF9D}" type="presOf" srcId="{853BA359-BA82-438F-B1F9-4195F1AEDE80}" destId="{4311E627-4FE5-440E-BD93-125542FEA3BF}" srcOrd="0" destOrd="0" presId="urn:diagrams.loki3.com/TabbedArc+Icon"/>
    <dgm:cxn modelId="{6ED30262-7817-4E00-9A41-F85EE07BBC05}" type="presParOf" srcId="{4311E627-4FE5-440E-BD93-125542FEA3BF}" destId="{6F61B768-5179-4651-BA38-9637BB1974AD}" srcOrd="0" destOrd="0" presId="urn:diagrams.loki3.com/TabbedArc+Icon"/>
    <dgm:cxn modelId="{3DBA5BB0-E9C2-4D8C-8731-BF5979B87F78}" type="presParOf" srcId="{4311E627-4FE5-440E-BD93-125542FEA3BF}" destId="{D84A2386-48E1-4EDD-99C1-F528B68D6C25}" srcOrd="1" destOrd="0" presId="urn:diagrams.loki3.com/TabbedArc+Icon"/>
    <dgm:cxn modelId="{C13070EC-9254-4C89-BEEA-FAD6A6F4FFC7}" type="presParOf" srcId="{4311E627-4FE5-440E-BD93-125542FEA3BF}" destId="{5036B79D-3CEC-464D-B544-B787121A4609}" srcOrd="2" destOrd="0" presId="urn:diagrams.loki3.com/TabbedArc+Icon"/>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38D7A-4F02-4EC5-B77E-EE23731E367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5427623E-F44A-443D-8230-9090A5A731AD}">
      <dgm:prSet phldrT="[Text]" custT="1"/>
      <dgm:spPr/>
      <dgm:t>
        <a:bodyPr/>
        <a:lstStyle/>
        <a:p>
          <a:r>
            <a:rPr lang="en-IN" sz="1200" b="1" dirty="0" smtClean="0">
              <a:solidFill>
                <a:schemeClr val="tx1"/>
              </a:solidFill>
              <a:latin typeface="Arial Black" panose="020B0A04020102020204" pitchFamily="34" charset="0"/>
              <a:cs typeface="Aharoni" panose="02010803020104030203" pitchFamily="2" charset="-79"/>
            </a:rPr>
            <a:t>Causes of Secondary Dysmenorrhea</a:t>
          </a:r>
          <a:endParaRPr lang="en-IN" sz="1200" b="1" dirty="0">
            <a:solidFill>
              <a:schemeClr val="tx1"/>
            </a:solidFill>
            <a:latin typeface="Arial Black" panose="020B0A04020102020204" pitchFamily="34" charset="0"/>
            <a:cs typeface="Aharoni" panose="02010803020104030203" pitchFamily="2" charset="-79"/>
          </a:endParaRPr>
        </a:p>
      </dgm:t>
    </dgm:pt>
    <dgm:pt modelId="{598EBA7D-6B83-4E6A-8F08-0354B8069021}" type="parTrans" cxnId="{1F8EDD1C-8547-4B06-BC4C-12A16739F68D}">
      <dgm:prSet/>
      <dgm:spPr/>
      <dgm:t>
        <a:bodyPr/>
        <a:lstStyle/>
        <a:p>
          <a:endParaRPr lang="en-IN"/>
        </a:p>
      </dgm:t>
    </dgm:pt>
    <dgm:pt modelId="{F607DF09-9EA9-4F37-BF57-37FF88181132}" type="sibTrans" cxnId="{1F8EDD1C-8547-4B06-BC4C-12A16739F68D}">
      <dgm:prSet/>
      <dgm:spPr/>
      <dgm:t>
        <a:bodyPr/>
        <a:lstStyle/>
        <a:p>
          <a:endParaRPr lang="en-IN"/>
        </a:p>
      </dgm:t>
    </dgm:pt>
    <dgm:pt modelId="{CB7C20AA-DED3-44BF-A5A4-D7C0984883C1}">
      <dgm:prSet phldrT="[Text]" custT="1"/>
      <dgm:spPr/>
      <dgm:t>
        <a:bodyPr/>
        <a:lstStyle/>
        <a:p>
          <a:r>
            <a:rPr lang="en-IN" sz="1800" b="1" dirty="0" smtClean="0">
              <a:solidFill>
                <a:schemeClr val="tx1"/>
              </a:solidFill>
              <a:latin typeface="Aharoni" panose="02010803020104030203" pitchFamily="2" charset="-79"/>
              <a:cs typeface="Aharoni" panose="02010803020104030203" pitchFamily="2" charset="-79"/>
            </a:rPr>
            <a:t>Fibroid</a:t>
          </a:r>
          <a:endParaRPr lang="en-IN" sz="1800" b="1" dirty="0">
            <a:solidFill>
              <a:schemeClr val="tx1"/>
            </a:solidFill>
            <a:latin typeface="Aharoni" panose="02010803020104030203" pitchFamily="2" charset="-79"/>
            <a:cs typeface="Aharoni" panose="02010803020104030203" pitchFamily="2" charset="-79"/>
          </a:endParaRPr>
        </a:p>
      </dgm:t>
    </dgm:pt>
    <dgm:pt modelId="{CC88F3C5-D195-4754-8256-C8B7B80793E8}" type="parTrans" cxnId="{6784CEFA-61E5-425D-BA78-73518D18661E}">
      <dgm:prSet/>
      <dgm:spPr/>
      <dgm:t>
        <a:bodyPr/>
        <a:lstStyle/>
        <a:p>
          <a:endParaRPr lang="en-IN"/>
        </a:p>
      </dgm:t>
    </dgm:pt>
    <dgm:pt modelId="{E81A1387-4C73-481E-A512-F3E8092CC52F}" type="sibTrans" cxnId="{6784CEFA-61E5-425D-BA78-73518D18661E}">
      <dgm:prSet/>
      <dgm:spPr/>
      <dgm:t>
        <a:bodyPr/>
        <a:lstStyle/>
        <a:p>
          <a:endParaRPr lang="en-IN"/>
        </a:p>
      </dgm:t>
    </dgm:pt>
    <dgm:pt modelId="{BBAB784F-2FBF-458C-8F7F-C3D886949019}">
      <dgm:prSet phldrT="[Text]" custT="1"/>
      <dgm:spPr/>
      <dgm:t>
        <a:bodyPr/>
        <a:lstStyle/>
        <a:p>
          <a:r>
            <a:rPr lang="en-IN" sz="900" b="1" dirty="0" smtClean="0">
              <a:solidFill>
                <a:schemeClr val="tx1"/>
              </a:solidFill>
              <a:latin typeface="Arial Black" panose="020B0A04020102020204" pitchFamily="34" charset="0"/>
            </a:rPr>
            <a:t>ENDOMETRIAL Polyp</a:t>
          </a:r>
          <a:endParaRPr lang="en-IN" sz="900" b="1" dirty="0">
            <a:solidFill>
              <a:schemeClr val="tx1"/>
            </a:solidFill>
            <a:latin typeface="Arial Black" panose="020B0A04020102020204" pitchFamily="34" charset="0"/>
          </a:endParaRPr>
        </a:p>
      </dgm:t>
    </dgm:pt>
    <dgm:pt modelId="{8E07E77C-206D-4759-B59C-408D36EE683B}" type="parTrans" cxnId="{A565AE07-671D-43F3-A3EB-8AC2CB45B7E0}">
      <dgm:prSet/>
      <dgm:spPr/>
      <dgm:t>
        <a:bodyPr/>
        <a:lstStyle/>
        <a:p>
          <a:endParaRPr lang="en-IN"/>
        </a:p>
      </dgm:t>
    </dgm:pt>
    <dgm:pt modelId="{A468732F-7B6F-4198-B8DB-342223A6B936}" type="sibTrans" cxnId="{A565AE07-671D-43F3-A3EB-8AC2CB45B7E0}">
      <dgm:prSet/>
      <dgm:spPr/>
      <dgm:t>
        <a:bodyPr/>
        <a:lstStyle/>
        <a:p>
          <a:endParaRPr lang="en-IN"/>
        </a:p>
      </dgm:t>
    </dgm:pt>
    <dgm:pt modelId="{FB8B3041-7873-493B-8A9A-458FAAABC65A}">
      <dgm:prSet phldrT="[Text]"/>
      <dgm:spPr/>
      <dgm:t>
        <a:bodyPr/>
        <a:lstStyle/>
        <a:p>
          <a:r>
            <a:rPr lang="en-IN" b="1" dirty="0" smtClean="0">
              <a:solidFill>
                <a:schemeClr val="tx1"/>
              </a:solidFill>
              <a:latin typeface="Arial Black" panose="020B0A04020102020204" pitchFamily="34" charset="0"/>
            </a:rPr>
            <a:t>Uterine Infection/ Stenosis</a:t>
          </a:r>
          <a:endParaRPr lang="en-IN" b="1" dirty="0">
            <a:solidFill>
              <a:schemeClr val="tx1"/>
            </a:solidFill>
            <a:latin typeface="Arial Black" panose="020B0A04020102020204" pitchFamily="34" charset="0"/>
          </a:endParaRPr>
        </a:p>
      </dgm:t>
    </dgm:pt>
    <dgm:pt modelId="{6EF500B2-8985-4EC8-9EC7-4F8148756029}" type="parTrans" cxnId="{EE9677CF-32B0-4131-8379-85355671F126}">
      <dgm:prSet/>
      <dgm:spPr/>
      <dgm:t>
        <a:bodyPr/>
        <a:lstStyle/>
        <a:p>
          <a:endParaRPr lang="en-IN"/>
        </a:p>
      </dgm:t>
    </dgm:pt>
    <dgm:pt modelId="{B11425C8-282F-4BD5-9492-31D32A2EE5F3}" type="sibTrans" cxnId="{EE9677CF-32B0-4131-8379-85355671F126}">
      <dgm:prSet/>
      <dgm:spPr/>
      <dgm:t>
        <a:bodyPr/>
        <a:lstStyle/>
        <a:p>
          <a:endParaRPr lang="en-IN"/>
        </a:p>
      </dgm:t>
    </dgm:pt>
    <dgm:pt modelId="{23AF1744-DFB9-4216-A562-4CAAB5AC9CDD}">
      <dgm:prSet phldrT="[Text]" custT="1"/>
      <dgm:spPr/>
      <dgm:t>
        <a:bodyPr/>
        <a:lstStyle/>
        <a:p>
          <a:r>
            <a:rPr lang="en-IN" sz="1400" dirty="0" smtClean="0">
              <a:solidFill>
                <a:schemeClr val="tx1"/>
              </a:solidFill>
              <a:latin typeface="Arial Black" panose="020B0A04020102020204" pitchFamily="34" charset="0"/>
            </a:rPr>
            <a:t>Adeno-</a:t>
          </a:r>
          <a:r>
            <a:rPr lang="en-IN" sz="1400" dirty="0" err="1" smtClean="0">
              <a:solidFill>
                <a:schemeClr val="tx1"/>
              </a:solidFill>
              <a:latin typeface="Arial Black" panose="020B0A04020102020204" pitchFamily="34" charset="0"/>
            </a:rPr>
            <a:t>myosis</a:t>
          </a:r>
          <a:endParaRPr lang="en-IN" sz="1400" dirty="0">
            <a:solidFill>
              <a:schemeClr val="tx1"/>
            </a:solidFill>
            <a:latin typeface="Arial Black" panose="020B0A04020102020204" pitchFamily="34" charset="0"/>
          </a:endParaRPr>
        </a:p>
      </dgm:t>
    </dgm:pt>
    <dgm:pt modelId="{3A9C89B4-2CD9-4A35-B835-43FCB408E8C0}" type="parTrans" cxnId="{561DE928-499D-4D87-AA03-600BAF66D002}">
      <dgm:prSet/>
      <dgm:spPr/>
      <dgm:t>
        <a:bodyPr/>
        <a:lstStyle/>
        <a:p>
          <a:endParaRPr lang="en-IN"/>
        </a:p>
      </dgm:t>
    </dgm:pt>
    <dgm:pt modelId="{F838BD4E-02DC-41B4-B654-1032CAD59C12}" type="sibTrans" cxnId="{561DE928-499D-4D87-AA03-600BAF66D002}">
      <dgm:prSet/>
      <dgm:spPr/>
      <dgm:t>
        <a:bodyPr/>
        <a:lstStyle/>
        <a:p>
          <a:endParaRPr lang="en-IN"/>
        </a:p>
      </dgm:t>
    </dgm:pt>
    <dgm:pt modelId="{59783F77-E936-4B70-B448-7BB7CC20FD33}">
      <dgm:prSet phldrT="[Text]" custT="1"/>
      <dgm:spPr/>
      <dgm:t>
        <a:bodyPr/>
        <a:lstStyle/>
        <a:p>
          <a:r>
            <a:rPr lang="en-IN" sz="1200" b="1" dirty="0" err="1" smtClean="0">
              <a:solidFill>
                <a:schemeClr val="tx1"/>
              </a:solidFill>
              <a:latin typeface="Arial Black" panose="020B0A04020102020204" pitchFamily="34" charset="0"/>
              <a:cs typeface="Aharoni" panose="02010803020104030203" pitchFamily="2" charset="-79"/>
            </a:rPr>
            <a:t>Endomet-riosis</a:t>
          </a:r>
          <a:endParaRPr lang="en-IN" sz="1200" b="1" dirty="0">
            <a:solidFill>
              <a:schemeClr val="tx1"/>
            </a:solidFill>
            <a:latin typeface="Arial Black" panose="020B0A04020102020204" pitchFamily="34" charset="0"/>
            <a:cs typeface="Aharoni" panose="02010803020104030203" pitchFamily="2" charset="-79"/>
          </a:endParaRPr>
        </a:p>
      </dgm:t>
    </dgm:pt>
    <dgm:pt modelId="{B9C8FD1B-37E9-4856-B01A-2BBAB86E13FC}" type="parTrans" cxnId="{E33C4366-550F-4752-A967-803A547CED9A}">
      <dgm:prSet/>
      <dgm:spPr/>
      <dgm:t>
        <a:bodyPr/>
        <a:lstStyle/>
        <a:p>
          <a:endParaRPr lang="en-IN"/>
        </a:p>
      </dgm:t>
    </dgm:pt>
    <dgm:pt modelId="{B186459C-81BE-4E77-83DA-9BB0529AB41E}" type="sibTrans" cxnId="{E33C4366-550F-4752-A967-803A547CED9A}">
      <dgm:prSet/>
      <dgm:spPr/>
      <dgm:t>
        <a:bodyPr/>
        <a:lstStyle/>
        <a:p>
          <a:endParaRPr lang="en-IN"/>
        </a:p>
      </dgm:t>
    </dgm:pt>
    <dgm:pt modelId="{44A6901F-CA1F-4311-94F1-3FF7FE03609C}">
      <dgm:prSet phldrT="[Text]" custT="1"/>
      <dgm:spPr/>
      <dgm:t>
        <a:bodyPr/>
        <a:lstStyle/>
        <a:p>
          <a:r>
            <a:rPr lang="en-IN" sz="1050" dirty="0" smtClean="0">
              <a:solidFill>
                <a:schemeClr val="tx1"/>
              </a:solidFill>
              <a:latin typeface="Arial Black" panose="020B0A04020102020204" pitchFamily="34" charset="0"/>
            </a:rPr>
            <a:t>Pelvic Inflammatory Disease</a:t>
          </a:r>
          <a:endParaRPr lang="en-IN" sz="1050" dirty="0">
            <a:solidFill>
              <a:schemeClr val="tx1"/>
            </a:solidFill>
            <a:latin typeface="Arial Black" panose="020B0A04020102020204" pitchFamily="34" charset="0"/>
          </a:endParaRPr>
        </a:p>
      </dgm:t>
    </dgm:pt>
    <dgm:pt modelId="{51D361CD-D11E-4FF4-B169-B2779BBAB1F6}" type="parTrans" cxnId="{2C2A0C27-6888-4A6A-BA2E-8C66420CE306}">
      <dgm:prSet/>
      <dgm:spPr/>
      <dgm:t>
        <a:bodyPr/>
        <a:lstStyle/>
        <a:p>
          <a:endParaRPr lang="en-IN"/>
        </a:p>
      </dgm:t>
    </dgm:pt>
    <dgm:pt modelId="{9340F3BB-C6D2-4D13-B9B1-FC22D042EDF7}" type="sibTrans" cxnId="{2C2A0C27-6888-4A6A-BA2E-8C66420CE306}">
      <dgm:prSet/>
      <dgm:spPr/>
      <dgm:t>
        <a:bodyPr/>
        <a:lstStyle/>
        <a:p>
          <a:endParaRPr lang="en-IN"/>
        </a:p>
      </dgm:t>
    </dgm:pt>
    <dgm:pt modelId="{148AD6A2-E782-4DBD-9BB6-6713415A6BC1}" type="pres">
      <dgm:prSet presAssocID="{40238D7A-4F02-4EC5-B77E-EE23731E3678}" presName="Name0" presStyleCnt="0">
        <dgm:presLayoutVars>
          <dgm:chMax val="1"/>
          <dgm:chPref val="1"/>
          <dgm:dir/>
          <dgm:animOne val="branch"/>
          <dgm:animLvl val="lvl"/>
        </dgm:presLayoutVars>
      </dgm:prSet>
      <dgm:spPr/>
      <dgm:t>
        <a:bodyPr/>
        <a:lstStyle/>
        <a:p>
          <a:endParaRPr lang="en-IN"/>
        </a:p>
      </dgm:t>
    </dgm:pt>
    <dgm:pt modelId="{73BD1011-FCDE-4D31-8A9B-1D7740B85989}" type="pres">
      <dgm:prSet presAssocID="{5427623E-F44A-443D-8230-9090A5A731AD}" presName="Parent" presStyleLbl="node0" presStyleIdx="0" presStyleCnt="1">
        <dgm:presLayoutVars>
          <dgm:chMax val="6"/>
          <dgm:chPref val="6"/>
        </dgm:presLayoutVars>
      </dgm:prSet>
      <dgm:spPr/>
      <dgm:t>
        <a:bodyPr/>
        <a:lstStyle/>
        <a:p>
          <a:endParaRPr lang="en-IN"/>
        </a:p>
      </dgm:t>
    </dgm:pt>
    <dgm:pt modelId="{47910FA4-08D8-4526-B08F-D1B8CF2242E7}" type="pres">
      <dgm:prSet presAssocID="{CB7C20AA-DED3-44BF-A5A4-D7C0984883C1}" presName="Accent1" presStyleCnt="0"/>
      <dgm:spPr/>
    </dgm:pt>
    <dgm:pt modelId="{1EDB9620-96B0-496F-ACE1-9C8FED4FD96D}" type="pres">
      <dgm:prSet presAssocID="{CB7C20AA-DED3-44BF-A5A4-D7C0984883C1}" presName="Accent" presStyleLbl="bgShp" presStyleIdx="0" presStyleCnt="6"/>
      <dgm:spPr/>
    </dgm:pt>
    <dgm:pt modelId="{B72314D2-2B55-4462-88C7-E92A0DC9C7E8}" type="pres">
      <dgm:prSet presAssocID="{CB7C20AA-DED3-44BF-A5A4-D7C0984883C1}" presName="Child1" presStyleLbl="node1" presStyleIdx="0" presStyleCnt="6">
        <dgm:presLayoutVars>
          <dgm:chMax val="0"/>
          <dgm:chPref val="0"/>
          <dgm:bulletEnabled val="1"/>
        </dgm:presLayoutVars>
      </dgm:prSet>
      <dgm:spPr/>
      <dgm:t>
        <a:bodyPr/>
        <a:lstStyle/>
        <a:p>
          <a:endParaRPr lang="en-IN"/>
        </a:p>
      </dgm:t>
    </dgm:pt>
    <dgm:pt modelId="{A0C7B2DB-0BF7-4ACC-B41B-F130B809A5D6}" type="pres">
      <dgm:prSet presAssocID="{BBAB784F-2FBF-458C-8F7F-C3D886949019}" presName="Accent2" presStyleCnt="0"/>
      <dgm:spPr/>
    </dgm:pt>
    <dgm:pt modelId="{1BCB95BA-9E17-4800-B483-5E4B167A4516}" type="pres">
      <dgm:prSet presAssocID="{BBAB784F-2FBF-458C-8F7F-C3D886949019}" presName="Accent" presStyleLbl="bgShp" presStyleIdx="1" presStyleCnt="6"/>
      <dgm:spPr/>
    </dgm:pt>
    <dgm:pt modelId="{4576F8BB-6E5C-48F8-A41B-C81BE801FAA8}" type="pres">
      <dgm:prSet presAssocID="{BBAB784F-2FBF-458C-8F7F-C3D886949019}" presName="Child2" presStyleLbl="node1" presStyleIdx="1" presStyleCnt="6">
        <dgm:presLayoutVars>
          <dgm:chMax val="0"/>
          <dgm:chPref val="0"/>
          <dgm:bulletEnabled val="1"/>
        </dgm:presLayoutVars>
      </dgm:prSet>
      <dgm:spPr/>
      <dgm:t>
        <a:bodyPr/>
        <a:lstStyle/>
        <a:p>
          <a:endParaRPr lang="en-IN"/>
        </a:p>
      </dgm:t>
    </dgm:pt>
    <dgm:pt modelId="{61C0D242-27D2-42A5-9D6A-C6C4328E5C2E}" type="pres">
      <dgm:prSet presAssocID="{FB8B3041-7873-493B-8A9A-458FAAABC65A}" presName="Accent3" presStyleCnt="0"/>
      <dgm:spPr/>
    </dgm:pt>
    <dgm:pt modelId="{2F5B1776-9412-45AD-81B1-CA646B7B9C3D}" type="pres">
      <dgm:prSet presAssocID="{FB8B3041-7873-493B-8A9A-458FAAABC65A}" presName="Accent" presStyleLbl="bgShp" presStyleIdx="2" presStyleCnt="6"/>
      <dgm:spPr/>
    </dgm:pt>
    <dgm:pt modelId="{96BDDEAA-11FB-4ED8-8A4F-99160DB97835}" type="pres">
      <dgm:prSet presAssocID="{FB8B3041-7873-493B-8A9A-458FAAABC65A}" presName="Child3" presStyleLbl="node1" presStyleIdx="2" presStyleCnt="6">
        <dgm:presLayoutVars>
          <dgm:chMax val="0"/>
          <dgm:chPref val="0"/>
          <dgm:bulletEnabled val="1"/>
        </dgm:presLayoutVars>
      </dgm:prSet>
      <dgm:spPr/>
      <dgm:t>
        <a:bodyPr/>
        <a:lstStyle/>
        <a:p>
          <a:endParaRPr lang="en-IN"/>
        </a:p>
      </dgm:t>
    </dgm:pt>
    <dgm:pt modelId="{8AA093D9-4E1B-43AA-998F-3FB94D0D9A53}" type="pres">
      <dgm:prSet presAssocID="{23AF1744-DFB9-4216-A562-4CAAB5AC9CDD}" presName="Accent4" presStyleCnt="0"/>
      <dgm:spPr/>
    </dgm:pt>
    <dgm:pt modelId="{1AE463DD-770F-4C8B-AE36-D5C481816B16}" type="pres">
      <dgm:prSet presAssocID="{23AF1744-DFB9-4216-A562-4CAAB5AC9CDD}" presName="Accent" presStyleLbl="bgShp" presStyleIdx="3" presStyleCnt="6"/>
      <dgm:spPr/>
    </dgm:pt>
    <dgm:pt modelId="{6C81F556-C099-4E04-AE9A-A898260CFE11}" type="pres">
      <dgm:prSet presAssocID="{23AF1744-DFB9-4216-A562-4CAAB5AC9CDD}" presName="Child4" presStyleLbl="node1" presStyleIdx="3" presStyleCnt="6">
        <dgm:presLayoutVars>
          <dgm:chMax val="0"/>
          <dgm:chPref val="0"/>
          <dgm:bulletEnabled val="1"/>
        </dgm:presLayoutVars>
      </dgm:prSet>
      <dgm:spPr/>
      <dgm:t>
        <a:bodyPr/>
        <a:lstStyle/>
        <a:p>
          <a:endParaRPr lang="en-IN"/>
        </a:p>
      </dgm:t>
    </dgm:pt>
    <dgm:pt modelId="{3F447417-ED99-44AE-B05E-C4E9769F2460}" type="pres">
      <dgm:prSet presAssocID="{59783F77-E936-4B70-B448-7BB7CC20FD33}" presName="Accent5" presStyleCnt="0"/>
      <dgm:spPr/>
    </dgm:pt>
    <dgm:pt modelId="{4818B17E-6028-4D0F-A322-BF10BE3CD978}" type="pres">
      <dgm:prSet presAssocID="{59783F77-E936-4B70-B448-7BB7CC20FD33}" presName="Accent" presStyleLbl="bgShp" presStyleIdx="4" presStyleCnt="6"/>
      <dgm:spPr/>
    </dgm:pt>
    <dgm:pt modelId="{A697AC39-DF99-483A-9EEC-5189BE3056B2}" type="pres">
      <dgm:prSet presAssocID="{59783F77-E936-4B70-B448-7BB7CC20FD33}" presName="Child5" presStyleLbl="node1" presStyleIdx="4" presStyleCnt="6">
        <dgm:presLayoutVars>
          <dgm:chMax val="0"/>
          <dgm:chPref val="0"/>
          <dgm:bulletEnabled val="1"/>
        </dgm:presLayoutVars>
      </dgm:prSet>
      <dgm:spPr/>
      <dgm:t>
        <a:bodyPr/>
        <a:lstStyle/>
        <a:p>
          <a:endParaRPr lang="en-IN"/>
        </a:p>
      </dgm:t>
    </dgm:pt>
    <dgm:pt modelId="{2AA2B317-56E9-4935-9C5C-248B64C29DEE}" type="pres">
      <dgm:prSet presAssocID="{44A6901F-CA1F-4311-94F1-3FF7FE03609C}" presName="Accent6" presStyleCnt="0"/>
      <dgm:spPr/>
    </dgm:pt>
    <dgm:pt modelId="{9C6E45F6-DC3C-416C-A517-5D7BB6500303}" type="pres">
      <dgm:prSet presAssocID="{44A6901F-CA1F-4311-94F1-3FF7FE03609C}" presName="Accent" presStyleLbl="bgShp" presStyleIdx="5" presStyleCnt="6"/>
      <dgm:spPr/>
    </dgm:pt>
    <dgm:pt modelId="{959D91D7-3CAE-4C80-BE71-2BB43A5D8A59}" type="pres">
      <dgm:prSet presAssocID="{44A6901F-CA1F-4311-94F1-3FF7FE03609C}" presName="Child6" presStyleLbl="node1" presStyleIdx="5" presStyleCnt="6">
        <dgm:presLayoutVars>
          <dgm:chMax val="0"/>
          <dgm:chPref val="0"/>
          <dgm:bulletEnabled val="1"/>
        </dgm:presLayoutVars>
      </dgm:prSet>
      <dgm:spPr/>
      <dgm:t>
        <a:bodyPr/>
        <a:lstStyle/>
        <a:p>
          <a:endParaRPr lang="en-IN"/>
        </a:p>
      </dgm:t>
    </dgm:pt>
  </dgm:ptLst>
  <dgm:cxnLst>
    <dgm:cxn modelId="{827F856F-8665-475E-900C-F4C3A25FD6BA}" type="presOf" srcId="{23AF1744-DFB9-4216-A562-4CAAB5AC9CDD}" destId="{6C81F556-C099-4E04-AE9A-A898260CFE11}" srcOrd="0" destOrd="0" presId="urn:microsoft.com/office/officeart/2011/layout/HexagonRadial"/>
    <dgm:cxn modelId="{DD858122-4EC2-4390-BCFD-52DE96A91FBC}" type="presOf" srcId="{44A6901F-CA1F-4311-94F1-3FF7FE03609C}" destId="{959D91D7-3CAE-4C80-BE71-2BB43A5D8A59}" srcOrd="0" destOrd="0" presId="urn:microsoft.com/office/officeart/2011/layout/HexagonRadial"/>
    <dgm:cxn modelId="{2C2A0C27-6888-4A6A-BA2E-8C66420CE306}" srcId="{5427623E-F44A-443D-8230-9090A5A731AD}" destId="{44A6901F-CA1F-4311-94F1-3FF7FE03609C}" srcOrd="5" destOrd="0" parTransId="{51D361CD-D11E-4FF4-B169-B2779BBAB1F6}" sibTransId="{9340F3BB-C6D2-4D13-B9B1-FC22D042EDF7}"/>
    <dgm:cxn modelId="{443E6E05-81A3-49EB-BBE9-CC7F53A87BBC}" type="presOf" srcId="{BBAB784F-2FBF-458C-8F7F-C3D886949019}" destId="{4576F8BB-6E5C-48F8-A41B-C81BE801FAA8}" srcOrd="0" destOrd="0" presId="urn:microsoft.com/office/officeart/2011/layout/HexagonRadial"/>
    <dgm:cxn modelId="{5FA87850-1B1A-4624-B40A-25C0EE52D960}" type="presOf" srcId="{5427623E-F44A-443D-8230-9090A5A731AD}" destId="{73BD1011-FCDE-4D31-8A9B-1D7740B85989}" srcOrd="0" destOrd="0" presId="urn:microsoft.com/office/officeart/2011/layout/HexagonRadial"/>
    <dgm:cxn modelId="{6784CEFA-61E5-425D-BA78-73518D18661E}" srcId="{5427623E-F44A-443D-8230-9090A5A731AD}" destId="{CB7C20AA-DED3-44BF-A5A4-D7C0984883C1}" srcOrd="0" destOrd="0" parTransId="{CC88F3C5-D195-4754-8256-C8B7B80793E8}" sibTransId="{E81A1387-4C73-481E-A512-F3E8092CC52F}"/>
    <dgm:cxn modelId="{7648E15F-F457-406B-B258-E77E40A66B8F}" type="presOf" srcId="{FB8B3041-7873-493B-8A9A-458FAAABC65A}" destId="{96BDDEAA-11FB-4ED8-8A4F-99160DB97835}" srcOrd="0" destOrd="0" presId="urn:microsoft.com/office/officeart/2011/layout/HexagonRadial"/>
    <dgm:cxn modelId="{35DDDC04-B735-40DD-B487-9A9D2F668CC6}" type="presOf" srcId="{CB7C20AA-DED3-44BF-A5A4-D7C0984883C1}" destId="{B72314D2-2B55-4462-88C7-E92A0DC9C7E8}" srcOrd="0" destOrd="0" presId="urn:microsoft.com/office/officeart/2011/layout/HexagonRadial"/>
    <dgm:cxn modelId="{E33C4366-550F-4752-A967-803A547CED9A}" srcId="{5427623E-F44A-443D-8230-9090A5A731AD}" destId="{59783F77-E936-4B70-B448-7BB7CC20FD33}" srcOrd="4" destOrd="0" parTransId="{B9C8FD1B-37E9-4856-B01A-2BBAB86E13FC}" sibTransId="{B186459C-81BE-4E77-83DA-9BB0529AB41E}"/>
    <dgm:cxn modelId="{F5670B06-845E-41AA-A892-856E5BFAABA0}" type="presOf" srcId="{59783F77-E936-4B70-B448-7BB7CC20FD33}" destId="{A697AC39-DF99-483A-9EEC-5189BE3056B2}" srcOrd="0" destOrd="0" presId="urn:microsoft.com/office/officeart/2011/layout/HexagonRadial"/>
    <dgm:cxn modelId="{A565AE07-671D-43F3-A3EB-8AC2CB45B7E0}" srcId="{5427623E-F44A-443D-8230-9090A5A731AD}" destId="{BBAB784F-2FBF-458C-8F7F-C3D886949019}" srcOrd="1" destOrd="0" parTransId="{8E07E77C-206D-4759-B59C-408D36EE683B}" sibTransId="{A468732F-7B6F-4198-B8DB-342223A6B936}"/>
    <dgm:cxn modelId="{561DE928-499D-4D87-AA03-600BAF66D002}" srcId="{5427623E-F44A-443D-8230-9090A5A731AD}" destId="{23AF1744-DFB9-4216-A562-4CAAB5AC9CDD}" srcOrd="3" destOrd="0" parTransId="{3A9C89B4-2CD9-4A35-B835-43FCB408E8C0}" sibTransId="{F838BD4E-02DC-41B4-B654-1032CAD59C12}"/>
    <dgm:cxn modelId="{1F8EDD1C-8547-4B06-BC4C-12A16739F68D}" srcId="{40238D7A-4F02-4EC5-B77E-EE23731E3678}" destId="{5427623E-F44A-443D-8230-9090A5A731AD}" srcOrd="0" destOrd="0" parTransId="{598EBA7D-6B83-4E6A-8F08-0354B8069021}" sibTransId="{F607DF09-9EA9-4F37-BF57-37FF88181132}"/>
    <dgm:cxn modelId="{C4A54AC0-D7FE-4CBB-AE7E-20A08341E292}" type="presOf" srcId="{40238D7A-4F02-4EC5-B77E-EE23731E3678}" destId="{148AD6A2-E782-4DBD-9BB6-6713415A6BC1}" srcOrd="0" destOrd="0" presId="urn:microsoft.com/office/officeart/2011/layout/HexagonRadial"/>
    <dgm:cxn modelId="{EE9677CF-32B0-4131-8379-85355671F126}" srcId="{5427623E-F44A-443D-8230-9090A5A731AD}" destId="{FB8B3041-7873-493B-8A9A-458FAAABC65A}" srcOrd="2" destOrd="0" parTransId="{6EF500B2-8985-4EC8-9EC7-4F8148756029}" sibTransId="{B11425C8-282F-4BD5-9492-31D32A2EE5F3}"/>
    <dgm:cxn modelId="{502905D1-EFA2-4B76-A4F1-685FA53C0CD0}" type="presParOf" srcId="{148AD6A2-E782-4DBD-9BB6-6713415A6BC1}" destId="{73BD1011-FCDE-4D31-8A9B-1D7740B85989}" srcOrd="0" destOrd="0" presId="urn:microsoft.com/office/officeart/2011/layout/HexagonRadial"/>
    <dgm:cxn modelId="{19486F61-2F6C-4C97-8FB6-3F643091D4F3}" type="presParOf" srcId="{148AD6A2-E782-4DBD-9BB6-6713415A6BC1}" destId="{47910FA4-08D8-4526-B08F-D1B8CF2242E7}" srcOrd="1" destOrd="0" presId="urn:microsoft.com/office/officeart/2011/layout/HexagonRadial"/>
    <dgm:cxn modelId="{44FD7740-059F-464D-B185-8A19EA3525FB}" type="presParOf" srcId="{47910FA4-08D8-4526-B08F-D1B8CF2242E7}" destId="{1EDB9620-96B0-496F-ACE1-9C8FED4FD96D}" srcOrd="0" destOrd="0" presId="urn:microsoft.com/office/officeart/2011/layout/HexagonRadial"/>
    <dgm:cxn modelId="{87041046-8D32-4EF7-BBD3-90F6136DB6A4}" type="presParOf" srcId="{148AD6A2-E782-4DBD-9BB6-6713415A6BC1}" destId="{B72314D2-2B55-4462-88C7-E92A0DC9C7E8}" srcOrd="2" destOrd="0" presId="urn:microsoft.com/office/officeart/2011/layout/HexagonRadial"/>
    <dgm:cxn modelId="{72316619-927F-480E-81C1-8471636D53CE}" type="presParOf" srcId="{148AD6A2-E782-4DBD-9BB6-6713415A6BC1}" destId="{A0C7B2DB-0BF7-4ACC-B41B-F130B809A5D6}" srcOrd="3" destOrd="0" presId="urn:microsoft.com/office/officeart/2011/layout/HexagonRadial"/>
    <dgm:cxn modelId="{A05B0047-5768-494D-93DA-BF6817D25879}" type="presParOf" srcId="{A0C7B2DB-0BF7-4ACC-B41B-F130B809A5D6}" destId="{1BCB95BA-9E17-4800-B483-5E4B167A4516}" srcOrd="0" destOrd="0" presId="urn:microsoft.com/office/officeart/2011/layout/HexagonRadial"/>
    <dgm:cxn modelId="{9AF2FDAD-E981-463A-9FBA-18CD0CEB9ED5}" type="presParOf" srcId="{148AD6A2-E782-4DBD-9BB6-6713415A6BC1}" destId="{4576F8BB-6E5C-48F8-A41B-C81BE801FAA8}" srcOrd="4" destOrd="0" presId="urn:microsoft.com/office/officeart/2011/layout/HexagonRadial"/>
    <dgm:cxn modelId="{BD6050F4-7B04-4405-A4EA-954CBFA2A29A}" type="presParOf" srcId="{148AD6A2-E782-4DBD-9BB6-6713415A6BC1}" destId="{61C0D242-27D2-42A5-9D6A-C6C4328E5C2E}" srcOrd="5" destOrd="0" presId="urn:microsoft.com/office/officeart/2011/layout/HexagonRadial"/>
    <dgm:cxn modelId="{6C820EB5-5915-4DCF-81AA-129AA1021D70}" type="presParOf" srcId="{61C0D242-27D2-42A5-9D6A-C6C4328E5C2E}" destId="{2F5B1776-9412-45AD-81B1-CA646B7B9C3D}" srcOrd="0" destOrd="0" presId="urn:microsoft.com/office/officeart/2011/layout/HexagonRadial"/>
    <dgm:cxn modelId="{AA5B568D-B269-4BAB-9213-44F5B78C93F7}" type="presParOf" srcId="{148AD6A2-E782-4DBD-9BB6-6713415A6BC1}" destId="{96BDDEAA-11FB-4ED8-8A4F-99160DB97835}" srcOrd="6" destOrd="0" presId="urn:microsoft.com/office/officeart/2011/layout/HexagonRadial"/>
    <dgm:cxn modelId="{343FCD93-E6C2-496E-98A7-E4D08A542485}" type="presParOf" srcId="{148AD6A2-E782-4DBD-9BB6-6713415A6BC1}" destId="{8AA093D9-4E1B-43AA-998F-3FB94D0D9A53}" srcOrd="7" destOrd="0" presId="urn:microsoft.com/office/officeart/2011/layout/HexagonRadial"/>
    <dgm:cxn modelId="{FAF1CE3B-6C4A-4604-B301-5FB283F06DB7}" type="presParOf" srcId="{8AA093D9-4E1B-43AA-998F-3FB94D0D9A53}" destId="{1AE463DD-770F-4C8B-AE36-D5C481816B16}" srcOrd="0" destOrd="0" presId="urn:microsoft.com/office/officeart/2011/layout/HexagonRadial"/>
    <dgm:cxn modelId="{CA423030-E4E7-49BD-BB23-D4A17F08319F}" type="presParOf" srcId="{148AD6A2-E782-4DBD-9BB6-6713415A6BC1}" destId="{6C81F556-C099-4E04-AE9A-A898260CFE11}" srcOrd="8" destOrd="0" presId="urn:microsoft.com/office/officeart/2011/layout/HexagonRadial"/>
    <dgm:cxn modelId="{6E833BE9-EAAC-4264-BC66-252D21B16ED7}" type="presParOf" srcId="{148AD6A2-E782-4DBD-9BB6-6713415A6BC1}" destId="{3F447417-ED99-44AE-B05E-C4E9769F2460}" srcOrd="9" destOrd="0" presId="urn:microsoft.com/office/officeart/2011/layout/HexagonRadial"/>
    <dgm:cxn modelId="{8CC57724-F572-4765-AFE5-6146DC3040DE}" type="presParOf" srcId="{3F447417-ED99-44AE-B05E-C4E9769F2460}" destId="{4818B17E-6028-4D0F-A322-BF10BE3CD978}" srcOrd="0" destOrd="0" presId="urn:microsoft.com/office/officeart/2011/layout/HexagonRadial"/>
    <dgm:cxn modelId="{24E68CEA-EDC6-4A32-B3C2-5BC0B584D6F3}" type="presParOf" srcId="{148AD6A2-E782-4DBD-9BB6-6713415A6BC1}" destId="{A697AC39-DF99-483A-9EEC-5189BE3056B2}" srcOrd="10" destOrd="0" presId="urn:microsoft.com/office/officeart/2011/layout/HexagonRadial"/>
    <dgm:cxn modelId="{AEB78B47-74D0-422C-AC19-36A34BA7BB53}" type="presParOf" srcId="{148AD6A2-E782-4DBD-9BB6-6713415A6BC1}" destId="{2AA2B317-56E9-4935-9C5C-248B64C29DEE}" srcOrd="11" destOrd="0" presId="urn:microsoft.com/office/officeart/2011/layout/HexagonRadial"/>
    <dgm:cxn modelId="{4E5693FD-BF15-4AF2-B41C-DA22877FDD97}" type="presParOf" srcId="{2AA2B317-56E9-4935-9C5C-248B64C29DEE}" destId="{9C6E45F6-DC3C-416C-A517-5D7BB6500303}" srcOrd="0" destOrd="0" presId="urn:microsoft.com/office/officeart/2011/layout/HexagonRadial"/>
    <dgm:cxn modelId="{6BF6B835-B4B2-487B-8D71-0205BFBAAC2D}" type="presParOf" srcId="{148AD6A2-E782-4DBD-9BB6-6713415A6BC1}" destId="{959D91D7-3CAE-4C80-BE71-2BB43A5D8A5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04409-3CD3-4CE7-8FE2-CCC8C8D1D29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IN"/>
        </a:p>
      </dgm:t>
    </dgm:pt>
    <dgm:pt modelId="{45A6F01E-D211-479A-80C7-189CD973A740}">
      <dgm:prSet phldrT="[Text]" custT="1"/>
      <dgm:spPr/>
      <dgm:t>
        <a:bodyPr/>
        <a:lstStyle/>
        <a:p>
          <a:r>
            <a:rPr lang="en-IN" sz="3200" b="1" dirty="0" smtClean="0">
              <a:solidFill>
                <a:schemeClr val="tx1"/>
              </a:solidFill>
              <a:latin typeface="Algerian" panose="04020705040A02060702" pitchFamily="82" charset="0"/>
            </a:rPr>
            <a:t>Torsion of Ovarian Cyst</a:t>
          </a:r>
          <a:endParaRPr lang="en-IN" sz="3200" b="1" dirty="0">
            <a:solidFill>
              <a:schemeClr val="tx1"/>
            </a:solidFill>
            <a:latin typeface="Algerian" panose="04020705040A02060702" pitchFamily="82" charset="0"/>
          </a:endParaRPr>
        </a:p>
      </dgm:t>
    </dgm:pt>
    <dgm:pt modelId="{31C5226F-22EE-4E06-8A39-B2A9469744CF}" type="parTrans" cxnId="{F9368B8E-E7F9-493A-89C2-4A45BBD8247A}">
      <dgm:prSet/>
      <dgm:spPr/>
      <dgm:t>
        <a:bodyPr/>
        <a:lstStyle/>
        <a:p>
          <a:endParaRPr lang="en-IN"/>
        </a:p>
      </dgm:t>
    </dgm:pt>
    <dgm:pt modelId="{158D742B-A9DD-4246-96FB-CD42BCFED456}" type="sibTrans" cxnId="{F9368B8E-E7F9-493A-89C2-4A45BBD8247A}">
      <dgm:prSet/>
      <dgm:spPr/>
      <dgm:t>
        <a:bodyPr/>
        <a:lstStyle/>
        <a:p>
          <a:endParaRPr lang="en-IN"/>
        </a:p>
      </dgm:t>
    </dgm:pt>
    <dgm:pt modelId="{992017F3-67E1-474F-8C21-062699064E56}">
      <dgm:prSet phldrT="[Text]" custT="1"/>
      <dgm:spPr/>
      <dgm:t>
        <a:bodyPr/>
        <a:lstStyle/>
        <a:p>
          <a:r>
            <a:rPr lang="en-IN" sz="3600" b="1" dirty="0" smtClean="0">
              <a:solidFill>
                <a:schemeClr val="tx1"/>
              </a:solidFill>
              <a:latin typeface="Algerian" panose="04020705040A02060702" pitchFamily="82" charset="0"/>
            </a:rPr>
            <a:t>Urinary Stones</a:t>
          </a:r>
          <a:endParaRPr lang="en-IN" sz="3600" b="1" dirty="0">
            <a:solidFill>
              <a:schemeClr val="tx1"/>
            </a:solidFill>
            <a:latin typeface="Algerian" panose="04020705040A02060702" pitchFamily="82" charset="0"/>
          </a:endParaRPr>
        </a:p>
      </dgm:t>
    </dgm:pt>
    <dgm:pt modelId="{5977948E-5EB8-4387-8F45-374BC4833011}" type="parTrans" cxnId="{B9127EA1-B67C-40A5-BEEC-3A077A9314BF}">
      <dgm:prSet/>
      <dgm:spPr/>
      <dgm:t>
        <a:bodyPr/>
        <a:lstStyle/>
        <a:p>
          <a:endParaRPr lang="en-IN"/>
        </a:p>
      </dgm:t>
    </dgm:pt>
    <dgm:pt modelId="{CF3E2185-BB2A-4571-98A7-841E37C2E38A}" type="sibTrans" cxnId="{B9127EA1-B67C-40A5-BEEC-3A077A9314BF}">
      <dgm:prSet/>
      <dgm:spPr/>
      <dgm:t>
        <a:bodyPr/>
        <a:lstStyle/>
        <a:p>
          <a:endParaRPr lang="en-IN"/>
        </a:p>
      </dgm:t>
    </dgm:pt>
    <dgm:pt modelId="{A2F29994-8E82-4995-8BCA-313108B055E8}">
      <dgm:prSet phldrT="[Text]" custT="1"/>
      <dgm:spPr/>
      <dgm:t>
        <a:bodyPr/>
        <a:lstStyle/>
        <a:p>
          <a:r>
            <a:rPr lang="en-IN" sz="2800" b="1" dirty="0" smtClean="0">
              <a:solidFill>
                <a:schemeClr val="tx1"/>
              </a:solidFill>
              <a:latin typeface="Algerian" panose="04020705040A02060702" pitchFamily="82" charset="0"/>
            </a:rPr>
            <a:t>Appendicitis</a:t>
          </a:r>
          <a:endParaRPr lang="en-IN" sz="2800" b="1" dirty="0">
            <a:solidFill>
              <a:schemeClr val="tx1"/>
            </a:solidFill>
            <a:latin typeface="Algerian" panose="04020705040A02060702" pitchFamily="82" charset="0"/>
          </a:endParaRPr>
        </a:p>
      </dgm:t>
    </dgm:pt>
    <dgm:pt modelId="{2D6D7573-C9DF-45FF-B725-F061CCD76AC9}" type="parTrans" cxnId="{2C1E2372-786C-4394-B03F-FABD637587A0}">
      <dgm:prSet/>
      <dgm:spPr/>
      <dgm:t>
        <a:bodyPr/>
        <a:lstStyle/>
        <a:p>
          <a:endParaRPr lang="en-IN"/>
        </a:p>
      </dgm:t>
    </dgm:pt>
    <dgm:pt modelId="{B5484C94-D735-4994-857D-C9DD35E5DAAC}" type="sibTrans" cxnId="{2C1E2372-786C-4394-B03F-FABD637587A0}">
      <dgm:prSet/>
      <dgm:spPr/>
      <dgm:t>
        <a:bodyPr/>
        <a:lstStyle/>
        <a:p>
          <a:endParaRPr lang="en-IN"/>
        </a:p>
      </dgm:t>
    </dgm:pt>
    <dgm:pt modelId="{EFB57849-08D2-4512-A406-31D04042B4F4}">
      <dgm:prSet phldrT="[Text]" custT="1"/>
      <dgm:spPr/>
      <dgm:t>
        <a:bodyPr/>
        <a:lstStyle/>
        <a:p>
          <a:r>
            <a:rPr lang="en-IN" sz="3200" b="1" dirty="0" smtClean="0">
              <a:solidFill>
                <a:schemeClr val="tx1"/>
              </a:solidFill>
              <a:latin typeface="Algerian" panose="04020705040A02060702" pitchFamily="82" charset="0"/>
            </a:rPr>
            <a:t>Colitis &amp; Acute </a:t>
          </a:r>
          <a:r>
            <a:rPr lang="en-IN" sz="3200" b="1" dirty="0" err="1" smtClean="0">
              <a:solidFill>
                <a:schemeClr val="tx1"/>
              </a:solidFill>
              <a:latin typeface="Algerian" panose="04020705040A02060702" pitchFamily="82" charset="0"/>
            </a:rPr>
            <a:t>Gastroent-eritis</a:t>
          </a:r>
          <a:endParaRPr lang="en-IN" sz="3200" b="1" dirty="0">
            <a:solidFill>
              <a:schemeClr val="tx1"/>
            </a:solidFill>
            <a:latin typeface="Algerian" panose="04020705040A02060702" pitchFamily="82" charset="0"/>
          </a:endParaRPr>
        </a:p>
      </dgm:t>
    </dgm:pt>
    <dgm:pt modelId="{4BB55480-33EC-4A47-801C-3F783CBB4F7F}" type="parTrans" cxnId="{0BD23397-77C2-49FC-805E-4107EBBA1A48}">
      <dgm:prSet/>
      <dgm:spPr/>
      <dgm:t>
        <a:bodyPr/>
        <a:lstStyle/>
        <a:p>
          <a:endParaRPr lang="en-IN"/>
        </a:p>
      </dgm:t>
    </dgm:pt>
    <dgm:pt modelId="{611BA57E-728D-4E49-A5C9-1B68509520AD}" type="sibTrans" cxnId="{0BD23397-77C2-49FC-805E-4107EBBA1A48}">
      <dgm:prSet/>
      <dgm:spPr/>
      <dgm:t>
        <a:bodyPr/>
        <a:lstStyle/>
        <a:p>
          <a:endParaRPr lang="en-IN"/>
        </a:p>
      </dgm:t>
    </dgm:pt>
    <dgm:pt modelId="{F311E1D2-07A5-4A5D-866C-63AFBDD5C0CD}">
      <dgm:prSet/>
      <dgm:spPr/>
      <dgm:t>
        <a:bodyPr/>
        <a:lstStyle/>
        <a:p>
          <a:endParaRPr lang="en-IN"/>
        </a:p>
      </dgm:t>
    </dgm:pt>
    <dgm:pt modelId="{2DAF2B05-13EF-437F-97DF-DB1EE59374F9}" type="parTrans" cxnId="{C81DEB68-9E53-47C4-B3F6-7D122B7A74EE}">
      <dgm:prSet/>
      <dgm:spPr/>
      <dgm:t>
        <a:bodyPr/>
        <a:lstStyle/>
        <a:p>
          <a:endParaRPr lang="en-IN"/>
        </a:p>
      </dgm:t>
    </dgm:pt>
    <dgm:pt modelId="{4C46BAEF-61A5-490E-91EB-3FAA5087C237}" type="sibTrans" cxnId="{C81DEB68-9E53-47C4-B3F6-7D122B7A74EE}">
      <dgm:prSet/>
      <dgm:spPr/>
      <dgm:t>
        <a:bodyPr/>
        <a:lstStyle/>
        <a:p>
          <a:endParaRPr lang="en-IN"/>
        </a:p>
      </dgm:t>
    </dgm:pt>
    <dgm:pt modelId="{D7AA9A57-6535-4128-B838-5FB56C10BCE0}">
      <dgm:prSet/>
      <dgm:spPr/>
      <dgm:t>
        <a:bodyPr/>
        <a:lstStyle/>
        <a:p>
          <a:endParaRPr lang="en-IN" dirty="0"/>
        </a:p>
      </dgm:t>
    </dgm:pt>
    <dgm:pt modelId="{614FAA55-F8AC-4819-9B0D-C5F54AC069C2}" type="parTrans" cxnId="{1ECE1186-2FF0-4753-BE0A-B08B07E72158}">
      <dgm:prSet/>
      <dgm:spPr/>
      <dgm:t>
        <a:bodyPr/>
        <a:lstStyle/>
        <a:p>
          <a:endParaRPr lang="en-IN"/>
        </a:p>
      </dgm:t>
    </dgm:pt>
    <dgm:pt modelId="{AA64A251-0646-4232-B02D-13E019A2DE99}" type="sibTrans" cxnId="{1ECE1186-2FF0-4753-BE0A-B08B07E72158}">
      <dgm:prSet/>
      <dgm:spPr/>
      <dgm:t>
        <a:bodyPr/>
        <a:lstStyle/>
        <a:p>
          <a:endParaRPr lang="en-IN"/>
        </a:p>
      </dgm:t>
    </dgm:pt>
    <dgm:pt modelId="{822FC0F4-1FE3-4A35-95AF-CF9A8E33B63D}" type="pres">
      <dgm:prSet presAssocID="{A8C04409-3CD3-4CE7-8FE2-CCC8C8D1D291}" presName="composite" presStyleCnt="0">
        <dgm:presLayoutVars>
          <dgm:chMax val="1"/>
          <dgm:dir/>
          <dgm:resizeHandles val="exact"/>
        </dgm:presLayoutVars>
      </dgm:prSet>
      <dgm:spPr/>
      <dgm:t>
        <a:bodyPr/>
        <a:lstStyle/>
        <a:p>
          <a:endParaRPr lang="en-IN"/>
        </a:p>
      </dgm:t>
    </dgm:pt>
    <dgm:pt modelId="{818325D5-FD01-45A6-B930-6DEE1E3B3EC2}" type="pres">
      <dgm:prSet presAssocID="{45A6F01E-D211-479A-80C7-189CD973A740}" presName="roof" presStyleLbl="dkBgShp" presStyleIdx="0" presStyleCnt="2"/>
      <dgm:spPr/>
      <dgm:t>
        <a:bodyPr/>
        <a:lstStyle/>
        <a:p>
          <a:endParaRPr lang="en-IN"/>
        </a:p>
      </dgm:t>
    </dgm:pt>
    <dgm:pt modelId="{EAD3FC3C-FD7A-4A30-9CCC-94937159CB24}" type="pres">
      <dgm:prSet presAssocID="{45A6F01E-D211-479A-80C7-189CD973A740}" presName="pillars" presStyleCnt="0"/>
      <dgm:spPr/>
    </dgm:pt>
    <dgm:pt modelId="{DBA2695A-BA2D-4A57-B4C1-08422EEA5A3D}" type="pres">
      <dgm:prSet presAssocID="{45A6F01E-D211-479A-80C7-189CD973A740}" presName="pillar1" presStyleLbl="node1" presStyleIdx="0" presStyleCnt="3">
        <dgm:presLayoutVars>
          <dgm:bulletEnabled val="1"/>
        </dgm:presLayoutVars>
      </dgm:prSet>
      <dgm:spPr/>
      <dgm:t>
        <a:bodyPr/>
        <a:lstStyle/>
        <a:p>
          <a:endParaRPr lang="en-IN"/>
        </a:p>
      </dgm:t>
    </dgm:pt>
    <dgm:pt modelId="{9B3C6339-082F-4CFB-B504-BD36A51C92B8}" type="pres">
      <dgm:prSet presAssocID="{A2F29994-8E82-4995-8BCA-313108B055E8}" presName="pillarX" presStyleLbl="node1" presStyleIdx="1" presStyleCnt="3">
        <dgm:presLayoutVars>
          <dgm:bulletEnabled val="1"/>
        </dgm:presLayoutVars>
      </dgm:prSet>
      <dgm:spPr/>
      <dgm:t>
        <a:bodyPr/>
        <a:lstStyle/>
        <a:p>
          <a:endParaRPr lang="en-IN"/>
        </a:p>
      </dgm:t>
    </dgm:pt>
    <dgm:pt modelId="{92B65E50-3D04-4642-865A-17424FD7B23B}" type="pres">
      <dgm:prSet presAssocID="{EFB57849-08D2-4512-A406-31D04042B4F4}" presName="pillarX" presStyleLbl="node1" presStyleIdx="2" presStyleCnt="3">
        <dgm:presLayoutVars>
          <dgm:bulletEnabled val="1"/>
        </dgm:presLayoutVars>
      </dgm:prSet>
      <dgm:spPr/>
      <dgm:t>
        <a:bodyPr/>
        <a:lstStyle/>
        <a:p>
          <a:endParaRPr lang="en-IN"/>
        </a:p>
      </dgm:t>
    </dgm:pt>
    <dgm:pt modelId="{D1173352-3FB1-43F8-88F2-C8203F8009DB}" type="pres">
      <dgm:prSet presAssocID="{45A6F01E-D211-479A-80C7-189CD973A740}" presName="base" presStyleLbl="dkBgShp" presStyleIdx="1" presStyleCnt="2" custLinFactNeighborX="1852" custLinFactNeighborY="-21970"/>
      <dgm:spPr/>
    </dgm:pt>
  </dgm:ptLst>
  <dgm:cxnLst>
    <dgm:cxn modelId="{C81DEB68-9E53-47C4-B3F6-7D122B7A74EE}" srcId="{A8C04409-3CD3-4CE7-8FE2-CCC8C8D1D291}" destId="{F311E1D2-07A5-4A5D-866C-63AFBDD5C0CD}" srcOrd="1" destOrd="0" parTransId="{2DAF2B05-13EF-437F-97DF-DB1EE59374F9}" sibTransId="{4C46BAEF-61A5-490E-91EB-3FAA5087C237}"/>
    <dgm:cxn modelId="{3CE40FFB-AA2B-4B28-A7BF-B795B0741888}" type="presOf" srcId="{A8C04409-3CD3-4CE7-8FE2-CCC8C8D1D291}" destId="{822FC0F4-1FE3-4A35-95AF-CF9A8E33B63D}" srcOrd="0" destOrd="0" presId="urn:microsoft.com/office/officeart/2005/8/layout/hList3"/>
    <dgm:cxn modelId="{91C8679C-14FC-4E88-9531-93D5A2611E47}" type="presOf" srcId="{992017F3-67E1-474F-8C21-062699064E56}" destId="{DBA2695A-BA2D-4A57-B4C1-08422EEA5A3D}" srcOrd="0" destOrd="0" presId="urn:microsoft.com/office/officeart/2005/8/layout/hList3"/>
    <dgm:cxn modelId="{0BD23397-77C2-49FC-805E-4107EBBA1A48}" srcId="{45A6F01E-D211-479A-80C7-189CD973A740}" destId="{EFB57849-08D2-4512-A406-31D04042B4F4}" srcOrd="2" destOrd="0" parTransId="{4BB55480-33EC-4A47-801C-3F783CBB4F7F}" sibTransId="{611BA57E-728D-4E49-A5C9-1B68509520AD}"/>
    <dgm:cxn modelId="{2C1E2372-786C-4394-B03F-FABD637587A0}" srcId="{45A6F01E-D211-479A-80C7-189CD973A740}" destId="{A2F29994-8E82-4995-8BCA-313108B055E8}" srcOrd="1" destOrd="0" parTransId="{2D6D7573-C9DF-45FF-B725-F061CCD76AC9}" sibTransId="{B5484C94-D735-4994-857D-C9DD35E5DAAC}"/>
    <dgm:cxn modelId="{F9368B8E-E7F9-493A-89C2-4A45BBD8247A}" srcId="{A8C04409-3CD3-4CE7-8FE2-CCC8C8D1D291}" destId="{45A6F01E-D211-479A-80C7-189CD973A740}" srcOrd="0" destOrd="0" parTransId="{31C5226F-22EE-4E06-8A39-B2A9469744CF}" sibTransId="{158D742B-A9DD-4246-96FB-CD42BCFED456}"/>
    <dgm:cxn modelId="{C8C18404-DB39-4C81-ADD6-A0D9BD98C7FB}" type="presOf" srcId="{A2F29994-8E82-4995-8BCA-313108B055E8}" destId="{9B3C6339-082F-4CFB-B504-BD36A51C92B8}" srcOrd="0" destOrd="0" presId="urn:microsoft.com/office/officeart/2005/8/layout/hList3"/>
    <dgm:cxn modelId="{A6F20A7F-0740-47C6-85E1-D5AAF371D1D6}" type="presOf" srcId="{EFB57849-08D2-4512-A406-31D04042B4F4}" destId="{92B65E50-3D04-4642-865A-17424FD7B23B}" srcOrd="0" destOrd="0" presId="urn:microsoft.com/office/officeart/2005/8/layout/hList3"/>
    <dgm:cxn modelId="{B9127EA1-B67C-40A5-BEEC-3A077A9314BF}" srcId="{45A6F01E-D211-479A-80C7-189CD973A740}" destId="{992017F3-67E1-474F-8C21-062699064E56}" srcOrd="0" destOrd="0" parTransId="{5977948E-5EB8-4387-8F45-374BC4833011}" sibTransId="{CF3E2185-BB2A-4571-98A7-841E37C2E38A}"/>
    <dgm:cxn modelId="{16518F2E-3F91-4D13-AD13-B118EF7C189A}" type="presOf" srcId="{45A6F01E-D211-479A-80C7-189CD973A740}" destId="{818325D5-FD01-45A6-B930-6DEE1E3B3EC2}" srcOrd="0" destOrd="0" presId="urn:microsoft.com/office/officeart/2005/8/layout/hList3"/>
    <dgm:cxn modelId="{1ECE1186-2FF0-4753-BE0A-B08B07E72158}" srcId="{A8C04409-3CD3-4CE7-8FE2-CCC8C8D1D291}" destId="{D7AA9A57-6535-4128-B838-5FB56C10BCE0}" srcOrd="2" destOrd="0" parTransId="{614FAA55-F8AC-4819-9B0D-C5F54AC069C2}" sibTransId="{AA64A251-0646-4232-B02D-13E019A2DE99}"/>
    <dgm:cxn modelId="{7FC6A5C7-21CB-465B-B29B-0FAD5B7ED2E4}" type="presParOf" srcId="{822FC0F4-1FE3-4A35-95AF-CF9A8E33B63D}" destId="{818325D5-FD01-45A6-B930-6DEE1E3B3EC2}" srcOrd="0" destOrd="0" presId="urn:microsoft.com/office/officeart/2005/8/layout/hList3"/>
    <dgm:cxn modelId="{439BA18A-7D9B-4F45-B9D2-1AB217C74439}" type="presParOf" srcId="{822FC0F4-1FE3-4A35-95AF-CF9A8E33B63D}" destId="{EAD3FC3C-FD7A-4A30-9CCC-94937159CB24}" srcOrd="1" destOrd="0" presId="urn:microsoft.com/office/officeart/2005/8/layout/hList3"/>
    <dgm:cxn modelId="{69ECE9D4-4421-41D8-8F0B-B76C9BC6A4BE}" type="presParOf" srcId="{EAD3FC3C-FD7A-4A30-9CCC-94937159CB24}" destId="{DBA2695A-BA2D-4A57-B4C1-08422EEA5A3D}" srcOrd="0" destOrd="0" presId="urn:microsoft.com/office/officeart/2005/8/layout/hList3"/>
    <dgm:cxn modelId="{F6F8E4B2-F7B0-40BE-B344-0B9E98CA3390}" type="presParOf" srcId="{EAD3FC3C-FD7A-4A30-9CCC-94937159CB24}" destId="{9B3C6339-082F-4CFB-B504-BD36A51C92B8}" srcOrd="1" destOrd="0" presId="urn:microsoft.com/office/officeart/2005/8/layout/hList3"/>
    <dgm:cxn modelId="{0575F1F9-9A35-4717-A23A-E90289FD3A4B}" type="presParOf" srcId="{EAD3FC3C-FD7A-4A30-9CCC-94937159CB24}" destId="{92B65E50-3D04-4642-865A-17424FD7B23B}" srcOrd="2" destOrd="0" presId="urn:microsoft.com/office/officeart/2005/8/layout/hList3"/>
    <dgm:cxn modelId="{7878E515-6768-437E-8DE1-8DDBFE63F2B0}" type="presParOf" srcId="{822FC0F4-1FE3-4A35-95AF-CF9A8E33B63D}" destId="{D1173352-3FB1-43F8-88F2-C8203F8009D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B5756E-BC02-4E9E-861B-5D8CB7EB88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2BA10892-9196-4B93-9BC4-5BE74CD754DE}">
      <dgm:prSet phldrT="[Text]"/>
      <dgm:spPr/>
      <dgm:t>
        <a:bodyPr/>
        <a:lstStyle/>
        <a:p>
          <a:r>
            <a:rPr lang="en-IN" b="1" dirty="0" smtClean="0">
              <a:solidFill>
                <a:schemeClr val="tx1"/>
              </a:solidFill>
              <a:latin typeface="Algerian" panose="04020705040A02060702" pitchFamily="82" charset="0"/>
            </a:rPr>
            <a:t>Allopathic Management</a:t>
          </a:r>
          <a:endParaRPr lang="en-IN" b="1" dirty="0">
            <a:solidFill>
              <a:schemeClr val="tx1"/>
            </a:solidFill>
            <a:latin typeface="Algerian" panose="04020705040A02060702" pitchFamily="82" charset="0"/>
          </a:endParaRPr>
        </a:p>
      </dgm:t>
    </dgm:pt>
    <dgm:pt modelId="{496DB2E4-C567-4DCF-8E36-0A982EBCBDFC}" type="parTrans" cxnId="{E565FAA4-F646-4729-ADE2-4867BE406FBD}">
      <dgm:prSet/>
      <dgm:spPr/>
      <dgm:t>
        <a:bodyPr/>
        <a:lstStyle/>
        <a:p>
          <a:endParaRPr lang="en-IN"/>
        </a:p>
      </dgm:t>
    </dgm:pt>
    <dgm:pt modelId="{78AE59D5-E364-4A0D-BA40-B6D33AA51FA4}" type="sibTrans" cxnId="{E565FAA4-F646-4729-ADE2-4867BE406FBD}">
      <dgm:prSet/>
      <dgm:spPr/>
      <dgm:t>
        <a:bodyPr/>
        <a:lstStyle/>
        <a:p>
          <a:endParaRPr lang="en-IN"/>
        </a:p>
      </dgm:t>
    </dgm:pt>
    <dgm:pt modelId="{CC23C555-DB6B-480D-84D6-683EBA5F8280}">
      <dgm:prSet phldrT="[Text]"/>
      <dgm:spPr/>
      <dgm:t>
        <a:bodyPr/>
        <a:lstStyle/>
        <a:p>
          <a:r>
            <a:rPr lang="en-IN" b="1" dirty="0" smtClean="0">
              <a:solidFill>
                <a:schemeClr val="tx1"/>
              </a:solidFill>
              <a:latin typeface="Algerian" panose="04020705040A02060702" pitchFamily="82" charset="0"/>
            </a:rPr>
            <a:t>Homoeopathic Management</a:t>
          </a:r>
          <a:endParaRPr lang="en-IN" b="1" dirty="0">
            <a:solidFill>
              <a:schemeClr val="tx1"/>
            </a:solidFill>
            <a:latin typeface="Algerian" panose="04020705040A02060702" pitchFamily="82" charset="0"/>
          </a:endParaRPr>
        </a:p>
      </dgm:t>
    </dgm:pt>
    <dgm:pt modelId="{614334AE-A98D-4483-94AE-9BDE67758388}" type="parTrans" cxnId="{666A7AEC-FE49-4552-920E-C75CCC975182}">
      <dgm:prSet/>
      <dgm:spPr/>
      <dgm:t>
        <a:bodyPr/>
        <a:lstStyle/>
        <a:p>
          <a:endParaRPr lang="en-IN"/>
        </a:p>
      </dgm:t>
    </dgm:pt>
    <dgm:pt modelId="{F2111DDD-8901-4367-8DDB-2D073778DA63}" type="sibTrans" cxnId="{666A7AEC-FE49-4552-920E-C75CCC975182}">
      <dgm:prSet/>
      <dgm:spPr/>
      <dgm:t>
        <a:bodyPr/>
        <a:lstStyle/>
        <a:p>
          <a:endParaRPr lang="en-IN"/>
        </a:p>
      </dgm:t>
    </dgm:pt>
    <dgm:pt modelId="{626D4F8C-4321-4EC9-A3CB-ED22FE64CA58}">
      <dgm:prSet phldrT="[Text]"/>
      <dgm:spPr/>
      <dgm:t>
        <a:bodyPr/>
        <a:lstStyle/>
        <a:p>
          <a:r>
            <a:rPr lang="en-IN" b="1" dirty="0" smtClean="0">
              <a:solidFill>
                <a:schemeClr val="tx1"/>
              </a:solidFill>
              <a:latin typeface="Algerian" panose="04020705040A02060702" pitchFamily="82" charset="0"/>
            </a:rPr>
            <a:t>Natural Therapy &amp; Lifestyle Management</a:t>
          </a:r>
          <a:endParaRPr lang="en-IN" b="1" dirty="0">
            <a:solidFill>
              <a:schemeClr val="tx1"/>
            </a:solidFill>
            <a:latin typeface="Algerian" panose="04020705040A02060702" pitchFamily="82" charset="0"/>
          </a:endParaRPr>
        </a:p>
      </dgm:t>
    </dgm:pt>
    <dgm:pt modelId="{52F7D28A-A503-49B4-B132-5BDE8A940E75}" type="parTrans" cxnId="{61E670FD-FA0E-467D-981B-E4E3C90E68E6}">
      <dgm:prSet/>
      <dgm:spPr/>
      <dgm:t>
        <a:bodyPr/>
        <a:lstStyle/>
        <a:p>
          <a:endParaRPr lang="en-IN"/>
        </a:p>
      </dgm:t>
    </dgm:pt>
    <dgm:pt modelId="{CA352494-B73F-4D17-A480-4ED8CD968468}" type="sibTrans" cxnId="{61E670FD-FA0E-467D-981B-E4E3C90E68E6}">
      <dgm:prSet/>
      <dgm:spPr/>
      <dgm:t>
        <a:bodyPr/>
        <a:lstStyle/>
        <a:p>
          <a:endParaRPr lang="en-IN"/>
        </a:p>
      </dgm:t>
    </dgm:pt>
    <dgm:pt modelId="{8BDD5169-A98B-4BB2-80D8-AC588C130F33}" type="pres">
      <dgm:prSet presAssocID="{CEB5756E-BC02-4E9E-861B-5D8CB7EB889E}" presName="linear" presStyleCnt="0">
        <dgm:presLayoutVars>
          <dgm:dir/>
          <dgm:animLvl val="lvl"/>
          <dgm:resizeHandles val="exact"/>
        </dgm:presLayoutVars>
      </dgm:prSet>
      <dgm:spPr/>
      <dgm:t>
        <a:bodyPr/>
        <a:lstStyle/>
        <a:p>
          <a:endParaRPr lang="en-IN"/>
        </a:p>
      </dgm:t>
    </dgm:pt>
    <dgm:pt modelId="{7CEB1043-B4F3-4A1C-AA5C-7624BCF2EF2B}" type="pres">
      <dgm:prSet presAssocID="{2BA10892-9196-4B93-9BC4-5BE74CD754DE}" presName="parentLin" presStyleCnt="0"/>
      <dgm:spPr/>
    </dgm:pt>
    <dgm:pt modelId="{986C50BA-07E8-4E68-A9AB-E81F912555A1}" type="pres">
      <dgm:prSet presAssocID="{2BA10892-9196-4B93-9BC4-5BE74CD754DE}" presName="parentLeftMargin" presStyleLbl="node1" presStyleIdx="0" presStyleCnt="3"/>
      <dgm:spPr/>
      <dgm:t>
        <a:bodyPr/>
        <a:lstStyle/>
        <a:p>
          <a:endParaRPr lang="en-IN"/>
        </a:p>
      </dgm:t>
    </dgm:pt>
    <dgm:pt modelId="{FD4D21D4-A587-4F42-99F4-C42E3E86B471}" type="pres">
      <dgm:prSet presAssocID="{2BA10892-9196-4B93-9BC4-5BE74CD754DE}" presName="parentText" presStyleLbl="node1" presStyleIdx="0" presStyleCnt="3">
        <dgm:presLayoutVars>
          <dgm:chMax val="0"/>
          <dgm:bulletEnabled val="1"/>
        </dgm:presLayoutVars>
      </dgm:prSet>
      <dgm:spPr/>
      <dgm:t>
        <a:bodyPr/>
        <a:lstStyle/>
        <a:p>
          <a:endParaRPr lang="en-IN"/>
        </a:p>
      </dgm:t>
    </dgm:pt>
    <dgm:pt modelId="{3A664DC9-0EFC-40E1-A4A0-E39F117167C5}" type="pres">
      <dgm:prSet presAssocID="{2BA10892-9196-4B93-9BC4-5BE74CD754DE}" presName="negativeSpace" presStyleCnt="0"/>
      <dgm:spPr/>
    </dgm:pt>
    <dgm:pt modelId="{23609CDE-DE96-4A34-B4A5-25FCC4CEADDA}" type="pres">
      <dgm:prSet presAssocID="{2BA10892-9196-4B93-9BC4-5BE74CD754DE}" presName="childText" presStyleLbl="conFgAcc1" presStyleIdx="0" presStyleCnt="3">
        <dgm:presLayoutVars>
          <dgm:bulletEnabled val="1"/>
        </dgm:presLayoutVars>
      </dgm:prSet>
      <dgm:spPr/>
    </dgm:pt>
    <dgm:pt modelId="{83A0A64B-F4A4-4CAC-8D73-F680E75988C4}" type="pres">
      <dgm:prSet presAssocID="{78AE59D5-E364-4A0D-BA40-B6D33AA51FA4}" presName="spaceBetweenRectangles" presStyleCnt="0"/>
      <dgm:spPr/>
    </dgm:pt>
    <dgm:pt modelId="{DF76FCF4-5D10-4AC8-BD07-3A43E879A7D9}" type="pres">
      <dgm:prSet presAssocID="{CC23C555-DB6B-480D-84D6-683EBA5F8280}" presName="parentLin" presStyleCnt="0"/>
      <dgm:spPr/>
    </dgm:pt>
    <dgm:pt modelId="{5D46612B-8969-4B27-9226-798D44C3866D}" type="pres">
      <dgm:prSet presAssocID="{CC23C555-DB6B-480D-84D6-683EBA5F8280}" presName="parentLeftMargin" presStyleLbl="node1" presStyleIdx="0" presStyleCnt="3"/>
      <dgm:spPr/>
      <dgm:t>
        <a:bodyPr/>
        <a:lstStyle/>
        <a:p>
          <a:endParaRPr lang="en-IN"/>
        </a:p>
      </dgm:t>
    </dgm:pt>
    <dgm:pt modelId="{B4AA5054-8451-476A-9795-9B6521E9E0BA}" type="pres">
      <dgm:prSet presAssocID="{CC23C555-DB6B-480D-84D6-683EBA5F8280}" presName="parentText" presStyleLbl="node1" presStyleIdx="1" presStyleCnt="3">
        <dgm:presLayoutVars>
          <dgm:chMax val="0"/>
          <dgm:bulletEnabled val="1"/>
        </dgm:presLayoutVars>
      </dgm:prSet>
      <dgm:spPr/>
      <dgm:t>
        <a:bodyPr/>
        <a:lstStyle/>
        <a:p>
          <a:endParaRPr lang="en-IN"/>
        </a:p>
      </dgm:t>
    </dgm:pt>
    <dgm:pt modelId="{4181A5A2-3946-4267-9758-76C823604413}" type="pres">
      <dgm:prSet presAssocID="{CC23C555-DB6B-480D-84D6-683EBA5F8280}" presName="negativeSpace" presStyleCnt="0"/>
      <dgm:spPr/>
    </dgm:pt>
    <dgm:pt modelId="{53801FBD-A3A8-4242-BA6A-EE43DCECD26E}" type="pres">
      <dgm:prSet presAssocID="{CC23C555-DB6B-480D-84D6-683EBA5F8280}" presName="childText" presStyleLbl="conFgAcc1" presStyleIdx="1" presStyleCnt="3">
        <dgm:presLayoutVars>
          <dgm:bulletEnabled val="1"/>
        </dgm:presLayoutVars>
      </dgm:prSet>
      <dgm:spPr/>
    </dgm:pt>
    <dgm:pt modelId="{C0DE59D9-298F-48D7-8741-929ED5C53C72}" type="pres">
      <dgm:prSet presAssocID="{F2111DDD-8901-4367-8DDB-2D073778DA63}" presName="spaceBetweenRectangles" presStyleCnt="0"/>
      <dgm:spPr/>
    </dgm:pt>
    <dgm:pt modelId="{706E95B1-0B84-4B49-8FD8-336CE7E4C60A}" type="pres">
      <dgm:prSet presAssocID="{626D4F8C-4321-4EC9-A3CB-ED22FE64CA58}" presName="parentLin" presStyleCnt="0"/>
      <dgm:spPr/>
    </dgm:pt>
    <dgm:pt modelId="{7E36B7DA-E028-4E80-B23E-2B3ECDF591FD}" type="pres">
      <dgm:prSet presAssocID="{626D4F8C-4321-4EC9-A3CB-ED22FE64CA58}" presName="parentLeftMargin" presStyleLbl="node1" presStyleIdx="1" presStyleCnt="3"/>
      <dgm:spPr/>
      <dgm:t>
        <a:bodyPr/>
        <a:lstStyle/>
        <a:p>
          <a:endParaRPr lang="en-IN"/>
        </a:p>
      </dgm:t>
    </dgm:pt>
    <dgm:pt modelId="{2CC6C26F-4DC3-4EC2-B47A-381457132AA9}" type="pres">
      <dgm:prSet presAssocID="{626D4F8C-4321-4EC9-A3CB-ED22FE64CA58}" presName="parentText" presStyleLbl="node1" presStyleIdx="2" presStyleCnt="3">
        <dgm:presLayoutVars>
          <dgm:chMax val="0"/>
          <dgm:bulletEnabled val="1"/>
        </dgm:presLayoutVars>
      </dgm:prSet>
      <dgm:spPr/>
      <dgm:t>
        <a:bodyPr/>
        <a:lstStyle/>
        <a:p>
          <a:endParaRPr lang="en-IN"/>
        </a:p>
      </dgm:t>
    </dgm:pt>
    <dgm:pt modelId="{70C33E41-BAA1-4DE5-8521-5F5704B7A94F}" type="pres">
      <dgm:prSet presAssocID="{626D4F8C-4321-4EC9-A3CB-ED22FE64CA58}" presName="negativeSpace" presStyleCnt="0"/>
      <dgm:spPr/>
    </dgm:pt>
    <dgm:pt modelId="{9E64D091-97C7-4FB2-94B2-82DE3A4CFD65}" type="pres">
      <dgm:prSet presAssocID="{626D4F8C-4321-4EC9-A3CB-ED22FE64CA58}" presName="childText" presStyleLbl="conFgAcc1" presStyleIdx="2" presStyleCnt="3">
        <dgm:presLayoutVars>
          <dgm:bulletEnabled val="1"/>
        </dgm:presLayoutVars>
      </dgm:prSet>
      <dgm:spPr/>
    </dgm:pt>
  </dgm:ptLst>
  <dgm:cxnLst>
    <dgm:cxn modelId="{61E670FD-FA0E-467D-981B-E4E3C90E68E6}" srcId="{CEB5756E-BC02-4E9E-861B-5D8CB7EB889E}" destId="{626D4F8C-4321-4EC9-A3CB-ED22FE64CA58}" srcOrd="2" destOrd="0" parTransId="{52F7D28A-A503-49B4-B132-5BDE8A940E75}" sibTransId="{CA352494-B73F-4D17-A480-4ED8CD968468}"/>
    <dgm:cxn modelId="{D42F0667-7185-480B-A99E-33E20F182288}" type="presOf" srcId="{2BA10892-9196-4B93-9BC4-5BE74CD754DE}" destId="{FD4D21D4-A587-4F42-99F4-C42E3E86B471}" srcOrd="1" destOrd="0" presId="urn:microsoft.com/office/officeart/2005/8/layout/list1"/>
    <dgm:cxn modelId="{0D368F5E-2F91-4FF1-8C17-FCB7F1AF2641}" type="presOf" srcId="{CC23C555-DB6B-480D-84D6-683EBA5F8280}" destId="{B4AA5054-8451-476A-9795-9B6521E9E0BA}" srcOrd="1" destOrd="0" presId="urn:microsoft.com/office/officeart/2005/8/layout/list1"/>
    <dgm:cxn modelId="{0B6CC032-AE7D-4103-AC96-769806C1C43A}" type="presOf" srcId="{CEB5756E-BC02-4E9E-861B-5D8CB7EB889E}" destId="{8BDD5169-A98B-4BB2-80D8-AC588C130F33}" srcOrd="0" destOrd="0" presId="urn:microsoft.com/office/officeart/2005/8/layout/list1"/>
    <dgm:cxn modelId="{D5E594C6-5FA4-494D-A440-F0597D471481}" type="presOf" srcId="{2BA10892-9196-4B93-9BC4-5BE74CD754DE}" destId="{986C50BA-07E8-4E68-A9AB-E81F912555A1}" srcOrd="0" destOrd="0" presId="urn:microsoft.com/office/officeart/2005/8/layout/list1"/>
    <dgm:cxn modelId="{07748103-9B2C-495B-9C18-3A19F798B3B2}" type="presOf" srcId="{626D4F8C-4321-4EC9-A3CB-ED22FE64CA58}" destId="{2CC6C26F-4DC3-4EC2-B47A-381457132AA9}" srcOrd="1" destOrd="0" presId="urn:microsoft.com/office/officeart/2005/8/layout/list1"/>
    <dgm:cxn modelId="{52D54AED-DA6C-4D28-8306-D81E4331797C}" type="presOf" srcId="{626D4F8C-4321-4EC9-A3CB-ED22FE64CA58}" destId="{7E36B7DA-E028-4E80-B23E-2B3ECDF591FD}" srcOrd="0" destOrd="0" presId="urn:microsoft.com/office/officeart/2005/8/layout/list1"/>
    <dgm:cxn modelId="{666A7AEC-FE49-4552-920E-C75CCC975182}" srcId="{CEB5756E-BC02-4E9E-861B-5D8CB7EB889E}" destId="{CC23C555-DB6B-480D-84D6-683EBA5F8280}" srcOrd="1" destOrd="0" parTransId="{614334AE-A98D-4483-94AE-9BDE67758388}" sibTransId="{F2111DDD-8901-4367-8DDB-2D073778DA63}"/>
    <dgm:cxn modelId="{B054D11A-AE0F-4C34-89AF-08779E357C39}" type="presOf" srcId="{CC23C555-DB6B-480D-84D6-683EBA5F8280}" destId="{5D46612B-8969-4B27-9226-798D44C3866D}" srcOrd="0" destOrd="0" presId="urn:microsoft.com/office/officeart/2005/8/layout/list1"/>
    <dgm:cxn modelId="{E565FAA4-F646-4729-ADE2-4867BE406FBD}" srcId="{CEB5756E-BC02-4E9E-861B-5D8CB7EB889E}" destId="{2BA10892-9196-4B93-9BC4-5BE74CD754DE}" srcOrd="0" destOrd="0" parTransId="{496DB2E4-C567-4DCF-8E36-0A982EBCBDFC}" sibTransId="{78AE59D5-E364-4A0D-BA40-B6D33AA51FA4}"/>
    <dgm:cxn modelId="{CF420470-4C50-4E20-A4E0-552892279B04}" type="presParOf" srcId="{8BDD5169-A98B-4BB2-80D8-AC588C130F33}" destId="{7CEB1043-B4F3-4A1C-AA5C-7624BCF2EF2B}" srcOrd="0" destOrd="0" presId="urn:microsoft.com/office/officeart/2005/8/layout/list1"/>
    <dgm:cxn modelId="{7947D622-F706-4996-874A-73313CE10C62}" type="presParOf" srcId="{7CEB1043-B4F3-4A1C-AA5C-7624BCF2EF2B}" destId="{986C50BA-07E8-4E68-A9AB-E81F912555A1}" srcOrd="0" destOrd="0" presId="urn:microsoft.com/office/officeart/2005/8/layout/list1"/>
    <dgm:cxn modelId="{219660C1-B29B-4297-9FC6-62E1202F0599}" type="presParOf" srcId="{7CEB1043-B4F3-4A1C-AA5C-7624BCF2EF2B}" destId="{FD4D21D4-A587-4F42-99F4-C42E3E86B471}" srcOrd="1" destOrd="0" presId="urn:microsoft.com/office/officeart/2005/8/layout/list1"/>
    <dgm:cxn modelId="{068BEB46-FF1E-456D-8957-BD86123B2CDE}" type="presParOf" srcId="{8BDD5169-A98B-4BB2-80D8-AC588C130F33}" destId="{3A664DC9-0EFC-40E1-A4A0-E39F117167C5}" srcOrd="1" destOrd="0" presId="urn:microsoft.com/office/officeart/2005/8/layout/list1"/>
    <dgm:cxn modelId="{3C2A146A-F98C-4484-BC94-B47D4E243F26}" type="presParOf" srcId="{8BDD5169-A98B-4BB2-80D8-AC588C130F33}" destId="{23609CDE-DE96-4A34-B4A5-25FCC4CEADDA}" srcOrd="2" destOrd="0" presId="urn:microsoft.com/office/officeart/2005/8/layout/list1"/>
    <dgm:cxn modelId="{F97F02B5-B273-4483-B90C-01808B561E21}" type="presParOf" srcId="{8BDD5169-A98B-4BB2-80D8-AC588C130F33}" destId="{83A0A64B-F4A4-4CAC-8D73-F680E75988C4}" srcOrd="3" destOrd="0" presId="urn:microsoft.com/office/officeart/2005/8/layout/list1"/>
    <dgm:cxn modelId="{E83DBF17-94C2-48DA-BD4E-A17ADDDDF30B}" type="presParOf" srcId="{8BDD5169-A98B-4BB2-80D8-AC588C130F33}" destId="{DF76FCF4-5D10-4AC8-BD07-3A43E879A7D9}" srcOrd="4" destOrd="0" presId="urn:microsoft.com/office/officeart/2005/8/layout/list1"/>
    <dgm:cxn modelId="{F0851FD8-BA7D-44CB-BC1D-0BC93320F422}" type="presParOf" srcId="{DF76FCF4-5D10-4AC8-BD07-3A43E879A7D9}" destId="{5D46612B-8969-4B27-9226-798D44C3866D}" srcOrd="0" destOrd="0" presId="urn:microsoft.com/office/officeart/2005/8/layout/list1"/>
    <dgm:cxn modelId="{74C6467F-9054-45B3-AFA8-CBDAE98802CE}" type="presParOf" srcId="{DF76FCF4-5D10-4AC8-BD07-3A43E879A7D9}" destId="{B4AA5054-8451-476A-9795-9B6521E9E0BA}" srcOrd="1" destOrd="0" presId="urn:microsoft.com/office/officeart/2005/8/layout/list1"/>
    <dgm:cxn modelId="{C0D5FF5E-D6B2-4517-B53B-41C32F078D47}" type="presParOf" srcId="{8BDD5169-A98B-4BB2-80D8-AC588C130F33}" destId="{4181A5A2-3946-4267-9758-76C823604413}" srcOrd="5" destOrd="0" presId="urn:microsoft.com/office/officeart/2005/8/layout/list1"/>
    <dgm:cxn modelId="{308E6C6E-A61B-4953-95D6-3BE357E0735E}" type="presParOf" srcId="{8BDD5169-A98B-4BB2-80D8-AC588C130F33}" destId="{53801FBD-A3A8-4242-BA6A-EE43DCECD26E}" srcOrd="6" destOrd="0" presId="urn:microsoft.com/office/officeart/2005/8/layout/list1"/>
    <dgm:cxn modelId="{3CBA85C9-37AD-4D66-AF58-60FDA58C2753}" type="presParOf" srcId="{8BDD5169-A98B-4BB2-80D8-AC588C130F33}" destId="{C0DE59D9-298F-48D7-8741-929ED5C53C72}" srcOrd="7" destOrd="0" presId="urn:microsoft.com/office/officeart/2005/8/layout/list1"/>
    <dgm:cxn modelId="{C181C312-9D4C-444D-B3AD-02B8487A0916}" type="presParOf" srcId="{8BDD5169-A98B-4BB2-80D8-AC588C130F33}" destId="{706E95B1-0B84-4B49-8FD8-336CE7E4C60A}" srcOrd="8" destOrd="0" presId="urn:microsoft.com/office/officeart/2005/8/layout/list1"/>
    <dgm:cxn modelId="{BE09012B-582B-4581-A632-549D3A05BB95}" type="presParOf" srcId="{706E95B1-0B84-4B49-8FD8-336CE7E4C60A}" destId="{7E36B7DA-E028-4E80-B23E-2B3ECDF591FD}" srcOrd="0" destOrd="0" presId="urn:microsoft.com/office/officeart/2005/8/layout/list1"/>
    <dgm:cxn modelId="{03BA0CD4-D013-46D2-9685-01E16AB01DB9}" type="presParOf" srcId="{706E95B1-0B84-4B49-8FD8-336CE7E4C60A}" destId="{2CC6C26F-4DC3-4EC2-B47A-381457132AA9}" srcOrd="1" destOrd="0" presId="urn:microsoft.com/office/officeart/2005/8/layout/list1"/>
    <dgm:cxn modelId="{9123021E-2A71-4709-90AF-C4CC761E5485}" type="presParOf" srcId="{8BDD5169-A98B-4BB2-80D8-AC588C130F33}" destId="{70C33E41-BAA1-4DE5-8521-5F5704B7A94F}" srcOrd="9" destOrd="0" presId="urn:microsoft.com/office/officeart/2005/8/layout/list1"/>
    <dgm:cxn modelId="{05749597-7FC6-4E5F-B62B-CC5F08DC840F}" type="presParOf" srcId="{8BDD5169-A98B-4BB2-80D8-AC588C130F33}" destId="{9E64D091-97C7-4FB2-94B2-82DE3A4CFD6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0A681-2A75-425F-A86E-29E44F15A5B4}" type="datetimeFigureOut">
              <a:rPr lang="en-US" smtClean="0"/>
              <a:pPr/>
              <a:t>12/29/2019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91C7E-3792-45C6-B9CE-206C24E41835}" type="slidenum">
              <a:rPr lang="en-US" smtClean="0"/>
              <a:pPr/>
              <a:t>‹#›</a:t>
            </a:fld>
            <a:endParaRPr lang="en-US"/>
          </a:p>
        </p:txBody>
      </p:sp>
    </p:spTree>
    <p:extLst>
      <p:ext uri="{BB962C8B-B14F-4D97-AF65-F5344CB8AC3E}">
        <p14:creationId xmlns:p14="http://schemas.microsoft.com/office/powerpoint/2010/main" val="193568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EB91C7E-3792-45C6-B9CE-206C24E41835}" type="slidenum">
              <a:rPr lang="en-US" smtClean="0"/>
              <a:pPr/>
              <a:t>24</a:t>
            </a:fld>
            <a:endParaRPr lang="en-US"/>
          </a:p>
        </p:txBody>
      </p:sp>
    </p:spTree>
    <p:extLst>
      <p:ext uri="{BB962C8B-B14F-4D97-AF65-F5344CB8AC3E}">
        <p14:creationId xmlns:p14="http://schemas.microsoft.com/office/powerpoint/2010/main" val="366000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EB91C7E-3792-45C6-B9CE-206C24E41835}" type="slidenum">
              <a:rPr lang="en-US" smtClean="0"/>
              <a:pPr/>
              <a:t>59</a:t>
            </a:fld>
            <a:endParaRPr lang="en-US"/>
          </a:p>
        </p:txBody>
      </p:sp>
    </p:spTree>
    <p:extLst>
      <p:ext uri="{BB962C8B-B14F-4D97-AF65-F5344CB8AC3E}">
        <p14:creationId xmlns:p14="http://schemas.microsoft.com/office/powerpoint/2010/main" val="201355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91C7E-3792-45C6-B9CE-206C24E41835}" type="slidenum">
              <a:rPr lang="en-US" smtClean="0"/>
              <a:pPr/>
              <a:t>64</a:t>
            </a:fld>
            <a:endParaRPr lang="en-US"/>
          </a:p>
        </p:txBody>
      </p:sp>
    </p:spTree>
    <p:extLst>
      <p:ext uri="{BB962C8B-B14F-4D97-AF65-F5344CB8AC3E}">
        <p14:creationId xmlns:p14="http://schemas.microsoft.com/office/powerpoint/2010/main" val="303844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91C7E-3792-45C6-B9CE-206C24E41835}" type="slidenum">
              <a:rPr lang="en-US" smtClean="0"/>
              <a:pPr/>
              <a:t>65</a:t>
            </a:fld>
            <a:endParaRPr lang="en-US"/>
          </a:p>
        </p:txBody>
      </p:sp>
    </p:spTree>
    <p:extLst>
      <p:ext uri="{BB962C8B-B14F-4D97-AF65-F5344CB8AC3E}">
        <p14:creationId xmlns:p14="http://schemas.microsoft.com/office/powerpoint/2010/main" val="1646059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420905E-165F-445E-ABF9-2C1553D10507}" type="datetimeFigureOut">
              <a:rPr lang="en-US" smtClean="0"/>
              <a:pPr/>
              <a:t>12/29/2019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19FD27-ED78-4953-9163-03FA4D5480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19FD27-ED78-4953-9163-03FA4D5480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19FD27-ED78-4953-9163-03FA4D5480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19FD27-ED78-4953-9163-03FA4D54809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19FD27-ED78-4953-9163-03FA4D54809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19FD27-ED78-4953-9163-03FA4D54809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C19FD27-ED78-4953-9163-03FA4D5480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C19FD27-ED78-4953-9163-03FA4D54809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420905E-165F-445E-ABF9-2C1553D10507}" type="datetimeFigureOut">
              <a:rPr lang="en-US" smtClean="0"/>
              <a:pPr/>
              <a:t>12/29/2019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C19FD27-ED78-4953-9163-03FA4D5480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420905E-165F-445E-ABF9-2C1553D10507}" type="datetimeFigureOut">
              <a:rPr lang="en-US" smtClean="0"/>
              <a:pPr/>
              <a:t>12/29/2019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19FD27-ED78-4953-9163-03FA4D5480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420905E-165F-445E-ABF9-2C1553D10507}" type="datetimeFigureOut">
              <a:rPr lang="en-US" smtClean="0"/>
              <a:pPr/>
              <a:t>12/29/2019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19FD27-ED78-4953-9163-03FA4D54809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420905E-165F-445E-ABF9-2C1553D10507}" type="datetimeFigureOut">
              <a:rPr lang="en-US" smtClean="0"/>
              <a:pPr/>
              <a:t>12/29/2019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19FD27-ED78-4953-9163-03FA4D5480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nehakayath1308@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14600"/>
            <a:ext cx="9144000" cy="2514600"/>
          </a:xfrm>
        </p:spPr>
        <p:txBody>
          <a:bodyPr>
            <a:normAutofit/>
          </a:bodyPr>
          <a:lstStyle/>
          <a:p>
            <a:pPr algn="l"/>
            <a:r>
              <a:rPr lang="en-IN" sz="1400" dirty="0" smtClean="0"/>
              <a:t>                                     </a:t>
            </a:r>
            <a:r>
              <a:rPr lang="en-IN" sz="1600" dirty="0" err="1" smtClean="0">
                <a:solidFill>
                  <a:schemeClr val="tx1"/>
                </a:solidFill>
                <a:latin typeface="Arial Black" panose="020B0A04020102020204" pitchFamily="34" charset="0"/>
              </a:rPr>
              <a:t>Dr</a:t>
            </a:r>
            <a:r>
              <a:rPr lang="en-IN" sz="1600" dirty="0" err="1">
                <a:solidFill>
                  <a:schemeClr val="tx1"/>
                </a:solidFill>
                <a:latin typeface="Arial Black" panose="020B0A04020102020204" pitchFamily="34" charset="0"/>
              </a:rPr>
              <a:t>.</a:t>
            </a:r>
            <a:r>
              <a:rPr lang="en-IN" sz="1600" dirty="0">
                <a:solidFill>
                  <a:schemeClr val="tx1"/>
                </a:solidFill>
                <a:latin typeface="Arial Black" panose="020B0A04020102020204" pitchFamily="34" charset="0"/>
              </a:rPr>
              <a:t> Neha </a:t>
            </a:r>
            <a:r>
              <a:rPr lang="en-IN" sz="1600" dirty="0" err="1">
                <a:solidFill>
                  <a:schemeClr val="tx1"/>
                </a:solidFill>
                <a:latin typeface="Arial Black" panose="020B0A04020102020204" pitchFamily="34" charset="0"/>
              </a:rPr>
              <a:t>Kayath</a:t>
            </a:r>
            <a:r>
              <a:rPr lang="en-IN" sz="1600" dirty="0">
                <a:solidFill>
                  <a:schemeClr val="tx1"/>
                </a:solidFill>
                <a:latin typeface="Arial Black" panose="020B0A04020102020204" pitchFamily="34" charset="0"/>
              </a:rPr>
              <a:t>, M.D.(</a:t>
            </a:r>
            <a:r>
              <a:rPr lang="en-IN" sz="1600" dirty="0" err="1">
                <a:solidFill>
                  <a:schemeClr val="tx1"/>
                </a:solidFill>
                <a:latin typeface="Arial Black" panose="020B0A04020102020204" pitchFamily="34" charset="0"/>
              </a:rPr>
              <a:t>Hom</a:t>
            </a:r>
            <a:r>
              <a:rPr lang="en-IN" sz="1600" dirty="0" smtClean="0">
                <a:solidFill>
                  <a:schemeClr val="tx1"/>
                </a:solidFill>
                <a:latin typeface="Arial Black" panose="020B0A04020102020204" pitchFamily="34" charset="0"/>
              </a:rPr>
              <a:t>.) </a:t>
            </a:r>
            <a:r>
              <a:rPr lang="en-IN" sz="1600" dirty="0" smtClean="0">
                <a:solidFill>
                  <a:schemeClr val="tx1"/>
                </a:solidFill>
                <a:latin typeface="Arial Black" panose="020B0A04020102020204" pitchFamily="34" charset="0"/>
              </a:rPr>
              <a:t>Repertory</a:t>
            </a:r>
          </a:p>
          <a:p>
            <a:pPr algn="l"/>
            <a:r>
              <a:rPr lang="en-IN" sz="1600" dirty="0" smtClean="0">
                <a:solidFill>
                  <a:schemeClr val="tx1"/>
                </a:solidFill>
                <a:latin typeface="Arial Black" panose="020B0A04020102020204" pitchFamily="34" charset="0"/>
              </a:rPr>
              <a:t>    </a:t>
            </a:r>
            <a:r>
              <a:rPr lang="en-IN" sz="1600" dirty="0" err="1" smtClean="0">
                <a:solidFill>
                  <a:schemeClr val="tx1"/>
                </a:solidFill>
                <a:latin typeface="Arial Black" panose="020B0A04020102020204" pitchFamily="34" charset="0"/>
              </a:rPr>
              <a:t>Dr</a:t>
            </a:r>
            <a:r>
              <a:rPr lang="en-IN" sz="1600" dirty="0" err="1" smtClean="0">
                <a:solidFill>
                  <a:schemeClr val="tx1"/>
                </a:solidFill>
                <a:latin typeface="Arial Black" panose="020B0A04020102020204" pitchFamily="34" charset="0"/>
              </a:rPr>
              <a:t>.</a:t>
            </a:r>
            <a:r>
              <a:rPr lang="en-IN" sz="1600" dirty="0" smtClean="0">
                <a:solidFill>
                  <a:schemeClr val="tx1"/>
                </a:solidFill>
                <a:latin typeface="Arial Black" panose="020B0A04020102020204" pitchFamily="34" charset="0"/>
              </a:rPr>
              <a:t> MPKHMCH &amp; R.C, </a:t>
            </a:r>
            <a:r>
              <a:rPr lang="en-IN" sz="1600" dirty="0" smtClean="0">
                <a:solidFill>
                  <a:schemeClr val="tx1"/>
                </a:solidFill>
                <a:latin typeface="Arial Black" panose="020B0A04020102020204" pitchFamily="34" charset="0"/>
              </a:rPr>
              <a:t>Constituent</a:t>
            </a:r>
            <a:r>
              <a:rPr lang="en-IN" sz="1600" dirty="0">
                <a:solidFill>
                  <a:schemeClr val="tx1"/>
                </a:solidFill>
                <a:latin typeface="Arial Black" panose="020B0A04020102020204" pitchFamily="34" charset="0"/>
              </a:rPr>
              <a:t> </a:t>
            </a:r>
            <a:r>
              <a:rPr lang="en-IN" sz="1600" dirty="0" smtClean="0">
                <a:solidFill>
                  <a:schemeClr val="tx1"/>
                </a:solidFill>
                <a:latin typeface="Arial Black" panose="020B0A04020102020204" pitchFamily="34" charset="0"/>
              </a:rPr>
              <a:t>College </a:t>
            </a:r>
            <a:r>
              <a:rPr lang="en-IN" sz="1600" dirty="0" smtClean="0">
                <a:solidFill>
                  <a:schemeClr val="tx1"/>
                </a:solidFill>
                <a:latin typeface="Arial Black" panose="020B0A04020102020204" pitchFamily="34" charset="0"/>
              </a:rPr>
              <a:t>of Homoeopathy University </a:t>
            </a:r>
            <a:r>
              <a:rPr lang="en-IN" sz="1600" dirty="0" err="1" smtClean="0">
                <a:solidFill>
                  <a:schemeClr val="tx1"/>
                </a:solidFill>
                <a:latin typeface="Arial Black" panose="020B0A04020102020204" pitchFamily="34" charset="0"/>
              </a:rPr>
              <a:t>Saipura</a:t>
            </a:r>
            <a:r>
              <a:rPr lang="en-IN" sz="1600" dirty="0" smtClean="0">
                <a:solidFill>
                  <a:schemeClr val="tx1"/>
                </a:solidFill>
                <a:latin typeface="Arial Black" panose="020B0A04020102020204" pitchFamily="34" charset="0"/>
              </a:rPr>
              <a:t>, </a:t>
            </a:r>
          </a:p>
          <a:p>
            <a:pPr algn="l"/>
            <a:r>
              <a:rPr lang="en-IN" sz="1600" dirty="0">
                <a:solidFill>
                  <a:schemeClr val="tx1"/>
                </a:solidFill>
                <a:latin typeface="Arial Black" panose="020B0A04020102020204" pitchFamily="34" charset="0"/>
              </a:rPr>
              <a:t> </a:t>
            </a:r>
            <a:r>
              <a:rPr lang="en-IN" sz="1600" dirty="0" smtClean="0">
                <a:solidFill>
                  <a:schemeClr val="tx1"/>
                </a:solidFill>
                <a:latin typeface="Arial Black" panose="020B0A04020102020204" pitchFamily="34" charset="0"/>
              </a:rPr>
              <a:t>  </a:t>
            </a:r>
            <a:r>
              <a:rPr lang="en-IN" sz="1600" dirty="0" err="1" smtClean="0">
                <a:solidFill>
                  <a:schemeClr val="tx1"/>
                </a:solidFill>
                <a:latin typeface="Arial Black" panose="020B0A04020102020204" pitchFamily="34" charset="0"/>
              </a:rPr>
              <a:t>Sanganer</a:t>
            </a:r>
            <a:r>
              <a:rPr lang="en-IN" sz="1600" dirty="0" smtClean="0">
                <a:solidFill>
                  <a:schemeClr val="tx1"/>
                </a:solidFill>
                <a:latin typeface="Arial Black" panose="020B0A04020102020204" pitchFamily="34" charset="0"/>
              </a:rPr>
              <a:t>, Jaipur.</a:t>
            </a:r>
            <a:r>
              <a:rPr lang="en-IN" sz="1600" dirty="0" smtClean="0">
                <a:solidFill>
                  <a:schemeClr val="tx1"/>
                </a:solidFill>
                <a:latin typeface="Arial Black" panose="020B0A04020102020204" pitchFamily="34" charset="0"/>
              </a:rPr>
              <a:t>  </a:t>
            </a:r>
            <a:endParaRPr lang="en-IN" sz="1600" dirty="0" smtClean="0">
              <a:solidFill>
                <a:schemeClr val="tx1"/>
              </a:solidFill>
              <a:latin typeface="Arial Black" panose="020B0A04020102020204" pitchFamily="34" charset="0"/>
            </a:endParaRPr>
          </a:p>
          <a:p>
            <a:pPr algn="l"/>
            <a:r>
              <a:rPr lang="en-IN" sz="1600" smtClean="0">
                <a:solidFill>
                  <a:schemeClr val="tx1"/>
                </a:solidFill>
                <a:latin typeface="Arial Black" panose="020B0A04020102020204" pitchFamily="34" charset="0"/>
              </a:rPr>
              <a:t>   Mail- </a:t>
            </a:r>
            <a:r>
              <a:rPr lang="en-IN" sz="1600" dirty="0" smtClean="0">
                <a:solidFill>
                  <a:schemeClr val="tx1"/>
                </a:solidFill>
                <a:latin typeface="Arial Black" panose="020B0A04020102020204" pitchFamily="34" charset="0"/>
                <a:hlinkClick r:id="rId2"/>
              </a:rPr>
              <a:t>nehakayath1308@gmail.com</a:t>
            </a:r>
            <a:r>
              <a:rPr lang="en-IN" sz="1600" dirty="0" smtClean="0">
                <a:solidFill>
                  <a:schemeClr val="tx1"/>
                </a:solidFill>
                <a:latin typeface="Arial Black" panose="020B0A04020102020204" pitchFamily="34" charset="0"/>
              </a:rPr>
              <a:t>.   </a:t>
            </a:r>
            <a:r>
              <a:rPr lang="en-IN" sz="1600" dirty="0" smtClean="0">
                <a:solidFill>
                  <a:schemeClr val="tx1"/>
                </a:solidFill>
                <a:latin typeface="Arial Black" panose="020B0A04020102020204" pitchFamily="34" charset="0"/>
              </a:rPr>
              <a:t>Ph.- 7737624322</a:t>
            </a:r>
            <a:endParaRPr lang="en-IN" sz="1600" dirty="0">
              <a:solidFill>
                <a:schemeClr val="tx1"/>
              </a:solidFill>
              <a:latin typeface="Arial Black" panose="020B0A040201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52402"/>
            <a:ext cx="3352800" cy="19811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70733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2214721"/>
              </p:ext>
            </p:extLst>
          </p:nvPr>
        </p:nvGraphicFramePr>
        <p:xfrm>
          <a:off x="533400" y="9906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854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915400" cy="4525963"/>
          </a:xfrm>
        </p:spPr>
        <p:txBody>
          <a:bodyPr/>
          <a:lstStyle/>
          <a:p>
            <a:pPr lvl="0">
              <a:buClr>
                <a:srgbClr val="FE8637"/>
              </a:buClr>
              <a:buFont typeface="Wingdings" panose="05000000000000000000" pitchFamily="2" charset="2"/>
              <a:buChar char="Ø"/>
            </a:pPr>
            <a:r>
              <a:rPr lang="en-US" sz="2800" b="1" dirty="0">
                <a:solidFill>
                  <a:srgbClr val="C00000"/>
                </a:solidFill>
                <a:latin typeface="Times New Roman" pitchFamily="18" charset="0"/>
                <a:cs typeface="Times New Roman" pitchFamily="18" charset="0"/>
              </a:rPr>
              <a:t>Primary </a:t>
            </a:r>
            <a:r>
              <a:rPr lang="en-US" sz="2800" b="1" dirty="0" smtClean="0">
                <a:solidFill>
                  <a:srgbClr val="C00000"/>
                </a:solidFill>
                <a:latin typeface="Times New Roman" pitchFamily="18" charset="0"/>
                <a:cs typeface="Times New Roman" pitchFamily="18" charset="0"/>
              </a:rPr>
              <a:t>Dysmenorrhoea</a:t>
            </a:r>
            <a:r>
              <a:rPr lang="en-US" sz="2800" dirty="0" smtClean="0">
                <a:solidFill>
                  <a:srgbClr val="C00000"/>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usually begins 6 to </a:t>
            </a:r>
            <a:r>
              <a:rPr lang="en-US" sz="2800" dirty="0" smtClean="0">
                <a:solidFill>
                  <a:prstClr val="black"/>
                </a:solidFill>
                <a:latin typeface="Times New Roman" pitchFamily="18" charset="0"/>
                <a:cs typeface="Times New Roman" pitchFamily="18" charset="0"/>
              </a:rPr>
              <a:t>12 months after </a:t>
            </a:r>
            <a:r>
              <a:rPr lang="en-US" sz="2800" dirty="0">
                <a:solidFill>
                  <a:prstClr val="black"/>
                </a:solidFill>
                <a:latin typeface="Times New Roman" pitchFamily="18" charset="0"/>
                <a:cs typeface="Times New Roman" pitchFamily="18" charset="0"/>
              </a:rPr>
              <a:t>menarche, almost invariably coinciding with the onset of ovulatory cycles. </a:t>
            </a:r>
          </a:p>
          <a:p>
            <a:pPr lvl="0">
              <a:buClr>
                <a:srgbClr val="FE8637"/>
              </a:buClr>
              <a:buFont typeface="Wingdings" panose="05000000000000000000" pitchFamily="2" charset="2"/>
              <a:buChar char="Ø"/>
            </a:pPr>
            <a:r>
              <a:rPr lang="en-US" sz="2800" dirty="0">
                <a:solidFill>
                  <a:prstClr val="black"/>
                </a:solidFill>
                <a:latin typeface="Times New Roman" pitchFamily="18" charset="0"/>
                <a:cs typeface="Times New Roman" pitchFamily="18" charset="0"/>
              </a:rPr>
              <a:t>It is one where there is no identifiable </a:t>
            </a:r>
            <a:r>
              <a:rPr lang="en-US" sz="2800" b="1" dirty="0">
                <a:solidFill>
                  <a:prstClr val="black"/>
                </a:solidFill>
                <a:latin typeface="Times New Roman" pitchFamily="18" charset="0"/>
                <a:cs typeface="Times New Roman" pitchFamily="18" charset="0"/>
              </a:rPr>
              <a:t>pelvic pathology.</a:t>
            </a:r>
          </a:p>
          <a:p>
            <a:pPr lvl="0" algn="just">
              <a:buClr>
                <a:srgbClr val="FE8637"/>
              </a:buClr>
              <a:buNone/>
            </a:pPr>
            <a:endParaRPr lang="en-US" sz="2800" b="1" dirty="0">
              <a:solidFill>
                <a:srgbClr val="002060"/>
              </a:solidFill>
              <a:latin typeface="Times New Roman" pitchFamily="18" charset="0"/>
              <a:cs typeface="Times New Roman" pitchFamily="18" charset="0"/>
            </a:endParaRPr>
          </a:p>
          <a:p>
            <a:pPr lvl="0" algn="just">
              <a:buClr>
                <a:srgbClr val="FE8637"/>
              </a:buClr>
              <a:buNone/>
            </a:pPr>
            <a:r>
              <a:rPr lang="en-US" sz="2800" b="1" dirty="0">
                <a:solidFill>
                  <a:srgbClr val="C00000"/>
                </a:solidFill>
                <a:latin typeface="Algerian" panose="04020705040A02060702" pitchFamily="82" charset="0"/>
                <a:cs typeface="Simplified Arabic" panose="02020603050405020304" pitchFamily="18" charset="-78"/>
              </a:rPr>
              <a:t>Incidence : </a:t>
            </a:r>
          </a:p>
          <a:p>
            <a:pPr lvl="0" algn="just">
              <a:buClr>
                <a:srgbClr val="FE8637"/>
              </a:buClr>
              <a:buFont typeface="Wingdings" panose="05000000000000000000" pitchFamily="2" charset="2"/>
              <a:buChar char="Ø"/>
            </a:pPr>
            <a:r>
              <a:rPr lang="en-US" sz="2800" dirty="0">
                <a:solidFill>
                  <a:prstClr val="black"/>
                </a:solidFill>
                <a:latin typeface="Times New Roman" pitchFamily="18" charset="0"/>
                <a:cs typeface="Times New Roman" pitchFamily="18" charset="0"/>
              </a:rPr>
              <a:t>The incidence of </a:t>
            </a:r>
            <a:r>
              <a:rPr lang="en-US" sz="2800" dirty="0" smtClean="0">
                <a:solidFill>
                  <a:prstClr val="black"/>
                </a:solidFill>
                <a:latin typeface="Times New Roman" pitchFamily="18" charset="0"/>
                <a:cs typeface="Times New Roman" pitchFamily="18" charset="0"/>
              </a:rPr>
              <a:t>Primary Dysmenorrhoea </a:t>
            </a:r>
            <a:r>
              <a:rPr lang="en-US" sz="2800" dirty="0">
                <a:solidFill>
                  <a:prstClr val="black"/>
                </a:solidFill>
                <a:latin typeface="Times New Roman" pitchFamily="18" charset="0"/>
                <a:cs typeface="Times New Roman" pitchFamily="18" charset="0"/>
              </a:rPr>
              <a:t>of sufficient magnitude with incapacitation is about 15- 20% . </a:t>
            </a:r>
          </a:p>
          <a:p>
            <a:endParaRPr lang="en-IN" dirty="0"/>
          </a:p>
        </p:txBody>
      </p:sp>
      <p:sp>
        <p:nvSpPr>
          <p:cNvPr id="3" name="Title 2"/>
          <p:cNvSpPr>
            <a:spLocks noGrp="1"/>
          </p:cNvSpPr>
          <p:nvPr>
            <p:ph type="title"/>
          </p:nvPr>
        </p:nvSpPr>
        <p:spPr>
          <a:solidFill>
            <a:schemeClr val="tx1"/>
          </a:solidFill>
        </p:spPr>
        <p:txBody>
          <a:bodyPr>
            <a:normAutofit/>
          </a:bodyPr>
          <a:lstStyle/>
          <a:p>
            <a:r>
              <a:rPr lang="en-IN" sz="4800" dirty="0" smtClean="0">
                <a:solidFill>
                  <a:srgbClr val="FF0000"/>
                </a:solidFill>
                <a:latin typeface="Berlin Sans FB" panose="020E0602020502020306" pitchFamily="34" charset="0"/>
              </a:rPr>
              <a:t>PRIMARY DYSMENORRHEA</a:t>
            </a:r>
            <a:endParaRPr lang="en-IN" sz="48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1322987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905000"/>
            <a:ext cx="8229600" cy="3962400"/>
          </a:xfrm>
        </p:spPr>
      </p:pic>
      <p:sp>
        <p:nvSpPr>
          <p:cNvPr id="3" name="Title 2"/>
          <p:cNvSpPr>
            <a:spLocks noGrp="1"/>
          </p:cNvSpPr>
          <p:nvPr>
            <p:ph type="title"/>
          </p:nvPr>
        </p:nvSpPr>
        <p:spPr>
          <a:solidFill>
            <a:schemeClr val="tx1"/>
          </a:solidFill>
        </p:spPr>
        <p:txBody>
          <a:bodyPr/>
          <a:lstStyle/>
          <a:p>
            <a:r>
              <a:rPr lang="en-IN" dirty="0" smtClean="0"/>
              <a:t>       </a:t>
            </a:r>
            <a:r>
              <a:rPr lang="en-IN" sz="4800" dirty="0" smtClean="0">
                <a:solidFill>
                  <a:srgbClr val="FF0000"/>
                </a:solidFill>
                <a:latin typeface="Berlin Sans FB" panose="020E0602020502020306" pitchFamily="34" charset="0"/>
              </a:rPr>
              <a:t>Normal Menstruation</a:t>
            </a:r>
            <a:endParaRPr lang="en-IN" sz="48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730544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514600"/>
            <a:ext cx="6271146" cy="3962400"/>
          </a:xfrm>
        </p:spPr>
      </p:pic>
      <p:sp>
        <p:nvSpPr>
          <p:cNvPr id="3" name="Title 2"/>
          <p:cNvSpPr>
            <a:spLocks noGrp="1"/>
          </p:cNvSpPr>
          <p:nvPr>
            <p:ph type="title"/>
          </p:nvPr>
        </p:nvSpPr>
        <p:spPr>
          <a:solidFill>
            <a:schemeClr val="tx1"/>
          </a:solidFill>
        </p:spPr>
        <p:txBody>
          <a:bodyPr/>
          <a:lstStyle/>
          <a:p>
            <a:r>
              <a:rPr lang="en-IN" dirty="0" smtClean="0"/>
              <a:t>       </a:t>
            </a:r>
            <a:r>
              <a:rPr lang="en-IN" sz="6000" dirty="0" smtClean="0">
                <a:solidFill>
                  <a:srgbClr val="FF0000"/>
                </a:solidFill>
                <a:latin typeface="Berlin Sans FB" panose="020E0602020502020306" pitchFamily="34" charset="0"/>
              </a:rPr>
              <a:t>Pathophysiology</a:t>
            </a:r>
            <a:endParaRPr lang="en-IN" sz="6000" dirty="0">
              <a:solidFill>
                <a:srgbClr val="FF0000"/>
              </a:solidFill>
              <a:latin typeface="Berlin Sans FB" panose="020E06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0200"/>
            <a:ext cx="4648200" cy="1628775"/>
          </a:xfrm>
          <a:prstGeom prst="rect">
            <a:avLst/>
          </a:prstGeom>
        </p:spPr>
      </p:pic>
    </p:spTree>
    <p:extLst>
      <p:ext uri="{BB962C8B-B14F-4D97-AF65-F5344CB8AC3E}">
        <p14:creationId xmlns:p14="http://schemas.microsoft.com/office/powerpoint/2010/main" val="165342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55" y="1371600"/>
            <a:ext cx="8705088" cy="4419600"/>
          </a:xfrm>
        </p:spPr>
        <p:txBody>
          <a:bodyPr>
            <a:normAutofit fontScale="92500" lnSpcReduction="20000"/>
          </a:bodyPr>
          <a:lstStyle/>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buFont typeface="Wingdings" panose="05000000000000000000" pitchFamily="2" charset="2"/>
              <a:buChar char="Ø"/>
            </a:pP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1" dirty="0" smtClean="0">
                <a:latin typeface="Aharoni" panose="02010803020104030203" pitchFamily="2" charset="-79"/>
                <a:cs typeface="Aharoni" panose="02010803020104030203" pitchFamily="2" charset="-79"/>
              </a:rPr>
              <a:t>Mostly confined to adolescents.</a:t>
            </a:r>
          </a:p>
          <a:p>
            <a:pPr algn="just">
              <a:buFont typeface="Wingdings" panose="05000000000000000000" pitchFamily="2" charset="2"/>
              <a:buChar char="Ø"/>
            </a:pPr>
            <a:r>
              <a:rPr lang="en-US" sz="1800" b="1" dirty="0" smtClean="0">
                <a:latin typeface="Aharoni" panose="02010803020104030203" pitchFamily="2" charset="-79"/>
                <a:cs typeface="Aharoni" panose="02010803020104030203" pitchFamily="2" charset="-79"/>
              </a:rPr>
              <a:t>Almost  always  confined to ovulatory cycles.</a:t>
            </a:r>
          </a:p>
          <a:p>
            <a:pPr algn="just">
              <a:buFont typeface="Wingdings" panose="05000000000000000000" pitchFamily="2" charset="2"/>
              <a:buChar char="Ø"/>
            </a:pPr>
            <a:r>
              <a:rPr lang="en-US" sz="1800" b="1" dirty="0" smtClean="0">
                <a:latin typeface="Aharoni" panose="02010803020104030203" pitchFamily="2" charset="-79"/>
                <a:cs typeface="Aharoni" panose="02010803020104030203" pitchFamily="2" charset="-79"/>
              </a:rPr>
              <a:t>Psychosomatic factors of tension and anxiety during adolescence; lower the pain threshold. </a:t>
            </a:r>
          </a:p>
          <a:p>
            <a:pPr algn="just">
              <a:buFont typeface="Wingdings" panose="05000000000000000000" pitchFamily="2" charset="2"/>
              <a:buChar char="Ø"/>
            </a:pPr>
            <a:r>
              <a:rPr lang="en-US" sz="1800" b="1" dirty="0" smtClean="0">
                <a:latin typeface="Aharoni" panose="02010803020104030203" pitchFamily="2" charset="-79"/>
                <a:cs typeface="Aharoni" panose="02010803020104030203" pitchFamily="2" charset="-79"/>
              </a:rPr>
              <a:t>Abnormal anatomical and functional aspect of myometrium.</a:t>
            </a:r>
          </a:p>
          <a:p>
            <a:pPr algn="just">
              <a:buFont typeface="Wingdings" panose="05000000000000000000" pitchFamily="2" charset="2"/>
              <a:buChar char="Ø"/>
            </a:pPr>
            <a:r>
              <a:rPr lang="en-US" sz="1800" b="1" dirty="0" smtClean="0">
                <a:latin typeface="Aharoni" panose="02010803020104030203" pitchFamily="2" charset="-79"/>
                <a:cs typeface="Aharoni" panose="02010803020104030203" pitchFamily="2" charset="-79"/>
              </a:rPr>
              <a:t>Uterine myometrial hyperactivity has been observed in cases with </a:t>
            </a:r>
            <a:r>
              <a:rPr lang="en-US" sz="1800" b="1" dirty="0">
                <a:latin typeface="Aharoni" panose="02010803020104030203" pitchFamily="2" charset="-79"/>
                <a:cs typeface="Aharoni" panose="02010803020104030203" pitchFamily="2" charset="-79"/>
              </a:rPr>
              <a:t>P</a:t>
            </a:r>
            <a:r>
              <a:rPr lang="en-US" sz="1800" b="1" dirty="0" smtClean="0">
                <a:latin typeface="Aharoni" panose="02010803020104030203" pitchFamily="2" charset="-79"/>
                <a:cs typeface="Aharoni" panose="02010803020104030203" pitchFamily="2" charset="-79"/>
              </a:rPr>
              <a:t>rimary </a:t>
            </a:r>
            <a:r>
              <a:rPr lang="en-US" sz="1800" b="1" dirty="0">
                <a:latin typeface="Aharoni" panose="02010803020104030203" pitchFamily="2" charset="-79"/>
                <a:cs typeface="Aharoni" panose="02010803020104030203" pitchFamily="2" charset="-79"/>
              </a:rPr>
              <a:t>D</a:t>
            </a:r>
            <a:r>
              <a:rPr lang="en-US" sz="1800" b="1" dirty="0" smtClean="0">
                <a:latin typeface="Aharoni" panose="02010803020104030203" pitchFamily="2" charset="-79"/>
                <a:cs typeface="Aharoni" panose="02010803020104030203" pitchFamily="2" charset="-79"/>
              </a:rPr>
              <a:t>ysmenorrhoea.</a:t>
            </a:r>
          </a:p>
          <a:p>
            <a:pPr algn="just">
              <a:buFont typeface="Wingdings" panose="05000000000000000000" pitchFamily="2" charset="2"/>
              <a:buChar char="Ø"/>
            </a:pPr>
            <a:r>
              <a:rPr lang="en-US" sz="1800" b="1" dirty="0" smtClean="0">
                <a:latin typeface="Aharoni" panose="02010803020104030203" pitchFamily="2" charset="-79"/>
                <a:cs typeface="Aharoni" panose="02010803020104030203" pitchFamily="2" charset="-79"/>
              </a:rPr>
              <a:t>Imbalance in the autonomic nervous control of uterine muscle</a:t>
            </a:r>
            <a:r>
              <a:rPr lang="en-US" sz="1800" dirty="0" smtClean="0">
                <a:latin typeface="Times New Roman" pitchFamily="18" charset="0"/>
                <a:cs typeface="Times New Roman" pitchFamily="18" charset="0"/>
              </a:rPr>
              <a:t>.</a:t>
            </a:r>
          </a:p>
        </p:txBody>
      </p:sp>
      <p:sp>
        <p:nvSpPr>
          <p:cNvPr id="2" name="Title 1"/>
          <p:cNvSpPr>
            <a:spLocks noGrp="1"/>
          </p:cNvSpPr>
          <p:nvPr>
            <p:ph type="title"/>
          </p:nvPr>
        </p:nvSpPr>
        <p:spPr>
          <a:xfrm>
            <a:off x="152400" y="274638"/>
            <a:ext cx="8781288" cy="944562"/>
          </a:xfrm>
          <a:solidFill>
            <a:schemeClr val="tx1"/>
          </a:solidFill>
        </p:spPr>
        <p:txBody>
          <a:bodyPr>
            <a:normAutofit fontScale="90000"/>
          </a:bodyPr>
          <a:lstStyle/>
          <a:p>
            <a:r>
              <a:rPr lang="en-US" b="1" dirty="0" smtClean="0"/>
              <a:t>                 </a:t>
            </a:r>
            <a:br>
              <a:rPr lang="en-US" b="1" dirty="0" smtClean="0"/>
            </a:br>
            <a:r>
              <a:rPr lang="en-US" b="1" dirty="0" smtClean="0"/>
              <a:t/>
            </a:r>
            <a:br>
              <a:rPr lang="en-US" b="1" dirty="0" smtClean="0"/>
            </a:br>
            <a:r>
              <a:rPr lang="en-US" b="1" dirty="0" smtClean="0"/>
              <a:t>            </a:t>
            </a:r>
            <a:br>
              <a:rPr lang="en-US" b="1" dirty="0" smtClean="0"/>
            </a:br>
            <a:r>
              <a:rPr lang="en-US" dirty="0"/>
              <a:t> </a:t>
            </a:r>
            <a:r>
              <a:rPr lang="en-US" dirty="0" smtClean="0"/>
              <a:t>           </a:t>
            </a:r>
            <a:r>
              <a:rPr lang="en-US" sz="6000" dirty="0" smtClean="0">
                <a:solidFill>
                  <a:srgbClr val="FF0000"/>
                </a:solidFill>
                <a:latin typeface="Berlin Sans FB" panose="020E0602020502020306" pitchFamily="34" charset="0"/>
              </a:rPr>
              <a:t>CAUSE OF PAIN </a:t>
            </a:r>
            <a:r>
              <a:rPr lang="en-US" sz="6000" dirty="0" smtClean="0">
                <a:solidFill>
                  <a:srgbClr val="FF0000"/>
                </a:solidFill>
              </a:rPr>
              <a:t/>
            </a:r>
            <a:br>
              <a:rPr lang="en-US" sz="6000" dirty="0" smtClean="0">
                <a:solidFill>
                  <a:srgbClr val="FF0000"/>
                </a:solidFill>
              </a:rPr>
            </a:br>
            <a:r>
              <a:rPr lang="en-US" sz="6000" dirty="0" smtClean="0">
                <a:solidFill>
                  <a:srgbClr val="FF0000"/>
                </a:solidFill>
              </a:rPr>
              <a:t/>
            </a:r>
            <a:br>
              <a:rPr lang="en-US" sz="6000" dirty="0" smtClean="0">
                <a:solidFill>
                  <a:srgbClr val="FF0000"/>
                </a:solidFill>
              </a:rPr>
            </a:br>
            <a:endParaRPr lang="en-US" sz="6000" dirty="0">
              <a:solidFill>
                <a:srgbClr val="FF0000"/>
              </a:solidFill>
            </a:endParaRPr>
          </a:p>
        </p:txBody>
      </p:sp>
      <p:pic>
        <p:nvPicPr>
          <p:cNvPr id="4" name="Picture 3"/>
          <p:cNvPicPr>
            <a:picLocks noChangeAspect="1"/>
          </p:cNvPicPr>
          <p:nvPr/>
        </p:nvPicPr>
        <p:blipFill rotWithShape="1">
          <a:blip r:embed="rId2"/>
          <a:srcRect t="15406" b="43081"/>
          <a:stretch/>
        </p:blipFill>
        <p:spPr>
          <a:xfrm>
            <a:off x="457200" y="1371600"/>
            <a:ext cx="8001000" cy="1828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smtClean="0"/>
              <a:t>          </a:t>
            </a:r>
          </a:p>
          <a:p>
            <a:r>
              <a:rPr lang="en-US" dirty="0" smtClean="0"/>
              <a:t>Lack of exercise.</a:t>
            </a:r>
          </a:p>
          <a:p>
            <a:pPr marL="109728" indent="0">
              <a:buNone/>
            </a:pPr>
            <a:r>
              <a:rPr lang="en-US" dirty="0" smtClean="0"/>
              <a:t> </a:t>
            </a:r>
          </a:p>
          <a:p>
            <a:r>
              <a:rPr lang="en-US" dirty="0" smtClean="0"/>
              <a:t>Psychological or social stress. </a:t>
            </a:r>
          </a:p>
          <a:p>
            <a:endParaRPr lang="en-US" dirty="0" smtClean="0"/>
          </a:p>
          <a:p>
            <a:r>
              <a:rPr lang="en-US" dirty="0" smtClean="0"/>
              <a:t>Smoking.</a:t>
            </a:r>
          </a:p>
          <a:p>
            <a:pPr marL="109728" indent="0">
              <a:buNone/>
            </a:pPr>
            <a:r>
              <a:rPr lang="en-US" dirty="0" smtClean="0"/>
              <a:t> </a:t>
            </a:r>
          </a:p>
          <a:p>
            <a:r>
              <a:rPr lang="en-US" dirty="0" smtClean="0"/>
              <a:t>Drinking alcohol.</a:t>
            </a:r>
          </a:p>
          <a:p>
            <a:pPr marL="109728" indent="0">
              <a:buNone/>
            </a:pPr>
            <a:endParaRPr lang="en-US" dirty="0" smtClean="0"/>
          </a:p>
          <a:p>
            <a:r>
              <a:rPr lang="en-US" dirty="0" smtClean="0"/>
              <a:t>Being overweight.</a:t>
            </a:r>
          </a:p>
          <a:p>
            <a:endParaRPr lang="en-US" dirty="0"/>
          </a:p>
        </p:txBody>
      </p:sp>
      <p:sp>
        <p:nvSpPr>
          <p:cNvPr id="4" name="Title 3"/>
          <p:cNvSpPr>
            <a:spLocks noGrp="1"/>
          </p:cNvSpPr>
          <p:nvPr>
            <p:ph type="title"/>
          </p:nvPr>
        </p:nvSpPr>
        <p:spPr>
          <a:solidFill>
            <a:schemeClr val="tx1"/>
          </a:solidFill>
        </p:spPr>
        <p:txBody>
          <a:bodyPr>
            <a:normAutofit fontScale="90000"/>
          </a:bodyPr>
          <a:lstStyle/>
          <a:p>
            <a:r>
              <a:rPr lang="en-US" dirty="0" smtClean="0">
                <a:solidFill>
                  <a:srgbClr val="FF0000"/>
                </a:solidFill>
                <a:latin typeface="Berlin Sans FB" panose="020E0602020502020306" pitchFamily="34" charset="0"/>
              </a:rPr>
              <a:t/>
            </a:r>
            <a:br>
              <a:rPr lang="en-US" dirty="0" smtClean="0">
                <a:solidFill>
                  <a:srgbClr val="FF0000"/>
                </a:solidFill>
                <a:latin typeface="Berlin Sans FB" panose="020E0602020502020306" pitchFamily="34" charset="0"/>
              </a:rPr>
            </a:br>
            <a:r>
              <a:rPr lang="en-US" dirty="0">
                <a:solidFill>
                  <a:srgbClr val="FF0000"/>
                </a:solidFill>
                <a:latin typeface="Berlin Sans FB" panose="020E0602020502020306" pitchFamily="34" charset="0"/>
              </a:rPr>
              <a:t> </a:t>
            </a:r>
            <a:r>
              <a:rPr lang="en-US" dirty="0" smtClean="0">
                <a:solidFill>
                  <a:srgbClr val="FF0000"/>
                </a:solidFill>
                <a:latin typeface="Berlin Sans FB" panose="020E0602020502020306" pitchFamily="34" charset="0"/>
              </a:rPr>
              <a:t>     </a:t>
            </a:r>
            <a:r>
              <a:rPr lang="en-US" sz="4900" dirty="0" smtClean="0">
                <a:solidFill>
                  <a:srgbClr val="FF0000"/>
                </a:solidFill>
                <a:latin typeface="Berlin Sans FB" panose="020E0602020502020306" pitchFamily="34" charset="0"/>
              </a:rPr>
              <a:t>OTHER </a:t>
            </a:r>
            <a:r>
              <a:rPr lang="en-US" sz="4900" dirty="0">
                <a:solidFill>
                  <a:srgbClr val="FF0000"/>
                </a:solidFill>
                <a:latin typeface="Berlin Sans FB" panose="020E0602020502020306" pitchFamily="34" charset="0"/>
              </a:rPr>
              <a:t>FACTORS </a:t>
            </a:r>
            <a:r>
              <a:rPr lang="en-US" sz="4900" dirty="0" smtClean="0">
                <a:solidFill>
                  <a:srgbClr val="FF0000"/>
                </a:solidFill>
                <a:latin typeface="Berlin Sans FB" panose="020E0602020502020306" pitchFamily="34" charset="0"/>
              </a:rPr>
              <a:t>OF PAIN</a:t>
            </a:r>
            <a:r>
              <a:rPr lang="en-US" sz="4900" dirty="0"/>
              <a:t/>
            </a:r>
            <a:br>
              <a:rPr lang="en-US" sz="4900" dirty="0"/>
            </a:br>
            <a:endParaRPr lang="en-IN" sz="4900" dirty="0"/>
          </a:p>
        </p:txBody>
      </p:sp>
      <p:pic>
        <p:nvPicPr>
          <p:cNvPr id="1026" name="Picture 2" descr="Image result for lack of exercise in fem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209" y="1674400"/>
            <a:ext cx="2721591" cy="1864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sychological or social st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3732403"/>
            <a:ext cx="2819400" cy="1493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734050" y="5334000"/>
            <a:ext cx="3028950" cy="14592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686800" cy="5016691"/>
          </a:xfrm>
        </p:spPr>
        <p:txBody>
          <a:bodyPr>
            <a:normAutofit/>
          </a:bodyPr>
          <a:lstStyle/>
          <a:p>
            <a:r>
              <a:rPr lang="en-US" sz="2400" dirty="0" smtClean="0">
                <a:latin typeface="Aharoni" panose="02010803020104030203" pitchFamily="2" charset="-79"/>
                <a:cs typeface="Aharoni" panose="02010803020104030203" pitchFamily="2" charset="-79"/>
              </a:rPr>
              <a:t>The pain is often intense, cramping, crippling and severely incapacitating so that it causes a major disruption of social activities.</a:t>
            </a:r>
          </a:p>
          <a:p>
            <a:pPr>
              <a:buNone/>
            </a:pPr>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The pain begins a few hours before or just with the onset of menstruation.</a:t>
            </a:r>
          </a:p>
          <a:p>
            <a:pPr>
              <a:buNone/>
            </a:pPr>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The severity of pain usually lasts for few hours, may extend to 24 hours but seldom persists beyond 48 hours.</a:t>
            </a:r>
          </a:p>
          <a:p>
            <a:pPr>
              <a:buNone/>
            </a:pPr>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The pain is spasmodic and confined to lower abdomen; may radiate to the back and medial aspect of thighs.</a:t>
            </a:r>
            <a:endParaRPr lang="en-US" sz="2400" dirty="0">
              <a:latin typeface="Aharoni" panose="02010803020104030203" pitchFamily="2" charset="-79"/>
              <a:cs typeface="Aharoni" panose="02010803020104030203" pitchFamily="2" charset="-79"/>
            </a:endParaRPr>
          </a:p>
        </p:txBody>
      </p:sp>
      <p:sp>
        <p:nvSpPr>
          <p:cNvPr id="3" name="Title 2"/>
          <p:cNvSpPr>
            <a:spLocks noGrp="1"/>
          </p:cNvSpPr>
          <p:nvPr>
            <p:ph type="title"/>
          </p:nvPr>
        </p:nvSpPr>
        <p:spPr>
          <a:xfrm>
            <a:off x="152400" y="274638"/>
            <a:ext cx="8534400" cy="639762"/>
          </a:xfrm>
          <a:solidFill>
            <a:schemeClr val="tx1"/>
          </a:solidFill>
        </p:spPr>
        <p:txBody>
          <a:bodyPr>
            <a:normAutofit fontScale="90000"/>
          </a:bodyPr>
          <a:lstStyle/>
          <a:p>
            <a:r>
              <a:rPr lang="en-US" sz="4000" i="1" dirty="0" smtClean="0">
                <a:solidFill>
                  <a:srgbClr val="FF0000"/>
                </a:solidFill>
              </a:rPr>
              <a:t>           </a:t>
            </a:r>
            <a:r>
              <a:rPr lang="en-US" sz="4400" i="1" dirty="0" smtClean="0">
                <a:solidFill>
                  <a:srgbClr val="FF0000"/>
                </a:solidFill>
                <a:latin typeface="Berlin Sans FB" panose="020E0602020502020306" pitchFamily="34" charset="0"/>
              </a:rPr>
              <a:t>CLINICAL FEATURES  </a:t>
            </a:r>
            <a:endParaRPr lang="en-US" sz="4400" dirty="0">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419600"/>
          </a:xfrm>
        </p:spPr>
        <p:txBody>
          <a:bodyPr>
            <a:normAutofit/>
          </a:bodyPr>
          <a:lstStyle/>
          <a:p>
            <a:r>
              <a:rPr lang="en-US" sz="2800" dirty="0" smtClean="0">
                <a:latin typeface="Berlin Sans FB" panose="020E0602020502020306" pitchFamily="34" charset="0"/>
                <a:cs typeface="Times New Roman" pitchFamily="18" charset="0"/>
              </a:rPr>
              <a:t>Nausea and vomiting.</a:t>
            </a:r>
          </a:p>
          <a:p>
            <a:pPr>
              <a:buNone/>
            </a:pPr>
            <a:r>
              <a:rPr lang="en-US" sz="2800" dirty="0" smtClean="0">
                <a:latin typeface="Berlin Sans FB" panose="020E0602020502020306" pitchFamily="34" charset="0"/>
                <a:cs typeface="Times New Roman" pitchFamily="18" charset="0"/>
              </a:rPr>
              <a:t>                                    </a:t>
            </a:r>
          </a:p>
          <a:p>
            <a:r>
              <a:rPr lang="en-US" sz="2800" dirty="0" smtClean="0">
                <a:latin typeface="Berlin Sans FB" panose="020E0602020502020306" pitchFamily="34" charset="0"/>
                <a:cs typeface="Times New Roman" pitchFamily="18" charset="0"/>
              </a:rPr>
              <a:t>Diarrhea.</a:t>
            </a:r>
          </a:p>
          <a:p>
            <a:pPr>
              <a:buNone/>
            </a:pPr>
            <a:r>
              <a:rPr lang="en-US" sz="2800" dirty="0" smtClean="0">
                <a:latin typeface="Berlin Sans FB" panose="020E0602020502020306" pitchFamily="34" charset="0"/>
                <a:cs typeface="Times New Roman" pitchFamily="18" charset="0"/>
              </a:rPr>
              <a:t>                                   </a:t>
            </a:r>
          </a:p>
          <a:p>
            <a:r>
              <a:rPr lang="en-US" sz="2800" dirty="0" smtClean="0">
                <a:latin typeface="Berlin Sans FB" panose="020E0602020502020306" pitchFamily="34" charset="0"/>
                <a:cs typeface="Times New Roman" pitchFamily="18" charset="0"/>
              </a:rPr>
              <a:t>Headache.</a:t>
            </a:r>
          </a:p>
          <a:p>
            <a:pPr>
              <a:buNone/>
            </a:pPr>
            <a:r>
              <a:rPr lang="en-US" sz="2800" dirty="0" smtClean="0">
                <a:latin typeface="Berlin Sans FB" panose="020E0602020502020306" pitchFamily="34" charset="0"/>
                <a:cs typeface="Times New Roman" pitchFamily="18" charset="0"/>
              </a:rPr>
              <a:t>                                    </a:t>
            </a:r>
          </a:p>
          <a:p>
            <a:r>
              <a:rPr lang="en-US" sz="2800" dirty="0" smtClean="0">
                <a:latin typeface="Berlin Sans FB" panose="020E0602020502020306" pitchFamily="34" charset="0"/>
                <a:cs typeface="Times New Roman" pitchFamily="18" charset="0"/>
              </a:rPr>
              <a:t>Fainting &amp; fatigue.</a:t>
            </a:r>
          </a:p>
          <a:p>
            <a:pPr>
              <a:buNone/>
            </a:pPr>
            <a:endParaRPr lang="en-US" sz="2800" dirty="0" smtClean="0">
              <a:latin typeface="Berlin Sans FB" panose="020E0602020502020306" pitchFamily="34" charset="0"/>
              <a:cs typeface="Times New Roman" pitchFamily="18" charset="0"/>
            </a:endParaRPr>
          </a:p>
          <a:p>
            <a:r>
              <a:rPr lang="en-US" sz="2800" dirty="0" smtClean="0">
                <a:latin typeface="Berlin Sans FB" panose="020E0602020502020306" pitchFamily="34" charset="0"/>
                <a:cs typeface="Times New Roman" pitchFamily="18" charset="0"/>
              </a:rPr>
              <a:t>Tachycardia</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a:p>
        </p:txBody>
      </p:sp>
      <p:sp>
        <p:nvSpPr>
          <p:cNvPr id="4" name="Title 3"/>
          <p:cNvSpPr>
            <a:spLocks noGrp="1"/>
          </p:cNvSpPr>
          <p:nvPr>
            <p:ph type="title"/>
          </p:nvPr>
        </p:nvSpPr>
        <p:spPr>
          <a:solidFill>
            <a:schemeClr val="tx1"/>
          </a:solidFill>
        </p:spPr>
        <p:txBody>
          <a:bodyPr>
            <a:normAutofit fontScale="90000"/>
          </a:bodyPr>
          <a:lstStyle/>
          <a:p>
            <a:pPr marL="365760" lvl="0" indent="-256032">
              <a:spcBef>
                <a:spcPts val="400"/>
              </a:spcBef>
            </a:pPr>
            <a:r>
              <a:rPr lang="en-US" sz="2800" dirty="0" smtClean="0">
                <a:solidFill>
                  <a:prstClr val="black"/>
                </a:solidFill>
                <a:effectLst/>
                <a:latin typeface="Times New Roman" pitchFamily="18" charset="0"/>
                <a:ea typeface="+mn-ea"/>
                <a:cs typeface="Times New Roman" pitchFamily="18" charset="0"/>
              </a:rPr>
              <a:t/>
            </a:r>
            <a:br>
              <a:rPr lang="en-US" sz="2800" dirty="0" smtClean="0">
                <a:solidFill>
                  <a:prstClr val="black"/>
                </a:solidFill>
                <a:effectLst/>
                <a:latin typeface="Times New Roman" pitchFamily="18" charset="0"/>
                <a:ea typeface="+mn-ea"/>
                <a:cs typeface="Times New Roman" pitchFamily="18" charset="0"/>
              </a:rPr>
            </a:br>
            <a:r>
              <a:rPr lang="en-US" sz="2800" dirty="0">
                <a:solidFill>
                  <a:prstClr val="black"/>
                </a:solidFill>
                <a:effectLst/>
                <a:latin typeface="Times New Roman" pitchFamily="18" charset="0"/>
                <a:ea typeface="+mn-ea"/>
                <a:cs typeface="Times New Roman" pitchFamily="18" charset="0"/>
              </a:rPr>
              <a:t/>
            </a:r>
            <a:br>
              <a:rPr lang="en-US" sz="2800" dirty="0">
                <a:solidFill>
                  <a:prstClr val="black"/>
                </a:solidFill>
                <a:effectLst/>
                <a:latin typeface="Times New Roman" pitchFamily="18" charset="0"/>
                <a:ea typeface="+mn-ea"/>
                <a:cs typeface="Times New Roman" pitchFamily="18" charset="0"/>
              </a:rPr>
            </a:br>
            <a:r>
              <a:rPr lang="en-US" sz="4400" dirty="0">
                <a:solidFill>
                  <a:srgbClr val="FF0000"/>
                </a:solidFill>
                <a:effectLst/>
                <a:latin typeface="Berlin Sans FB" panose="020E0602020502020306" pitchFamily="34" charset="0"/>
                <a:cs typeface="Times New Roman" pitchFamily="18" charset="0"/>
              </a:rPr>
              <a:t>A</a:t>
            </a:r>
            <a:r>
              <a:rPr lang="en-US" sz="4400" dirty="0" smtClean="0">
                <a:solidFill>
                  <a:srgbClr val="FF0000"/>
                </a:solidFill>
                <a:effectLst/>
                <a:latin typeface="Berlin Sans FB" panose="020E0602020502020306" pitchFamily="34" charset="0"/>
                <a:cs typeface="Times New Roman" pitchFamily="18" charset="0"/>
              </a:rPr>
              <a:t>ssociated </a:t>
            </a:r>
            <a:r>
              <a:rPr lang="en-US" sz="4400" dirty="0" smtClean="0">
                <a:solidFill>
                  <a:srgbClr val="FF0000"/>
                </a:solidFill>
                <a:effectLst/>
                <a:latin typeface="Berlin Sans FB" panose="020E0602020502020306" pitchFamily="34" charset="0"/>
                <a:ea typeface="+mn-ea"/>
                <a:cs typeface="Times New Roman" pitchFamily="18" charset="0"/>
              </a:rPr>
              <a:t>Systemic discomfort</a:t>
            </a:r>
            <a:r>
              <a:rPr lang="en-US" sz="2400" b="0" dirty="0">
                <a:solidFill>
                  <a:prstClr val="black"/>
                </a:solidFill>
                <a:effectLst/>
                <a:latin typeface="Times New Roman" pitchFamily="18" charset="0"/>
                <a:ea typeface="+mn-ea"/>
                <a:cs typeface="Times New Roman" pitchFamily="18" charset="0"/>
              </a:rPr>
              <a:t/>
            </a:r>
            <a:br>
              <a:rPr lang="en-US" sz="2400" b="0" dirty="0">
                <a:solidFill>
                  <a:prstClr val="black"/>
                </a:solidFill>
                <a:effectLst/>
                <a:latin typeface="Times New Roman" pitchFamily="18" charset="0"/>
                <a:ea typeface="+mn-ea"/>
                <a:cs typeface="Times New Roman" pitchFamily="18" charset="0"/>
              </a:rPr>
            </a:br>
            <a:r>
              <a:rPr lang="en-US" sz="2400" b="0" dirty="0">
                <a:solidFill>
                  <a:prstClr val="black"/>
                </a:solidFill>
                <a:effectLst/>
                <a:latin typeface="Times New Roman" pitchFamily="18" charset="0"/>
                <a:ea typeface="+mn-ea"/>
                <a:cs typeface="Times New Roman" pitchFamily="18" charset="0"/>
              </a:rPr>
              <a:t>   </a:t>
            </a:r>
            <a:br>
              <a:rPr lang="en-US" sz="2400" b="0" dirty="0">
                <a:solidFill>
                  <a:prstClr val="black"/>
                </a:solidFill>
                <a:effectLst/>
                <a:latin typeface="Times New Roman" pitchFamily="18" charset="0"/>
                <a:ea typeface="+mn-ea"/>
                <a:cs typeface="Times New Roman" pitchFamily="18" charset="0"/>
              </a:rPr>
            </a:br>
            <a:endParaRPr lang="en-IN" dirty="0"/>
          </a:p>
        </p:txBody>
      </p:sp>
      <p:pic>
        <p:nvPicPr>
          <p:cNvPr id="3" name="Picture 2"/>
          <p:cNvPicPr>
            <a:picLocks noChangeAspect="1"/>
          </p:cNvPicPr>
          <p:nvPr/>
        </p:nvPicPr>
        <p:blipFill>
          <a:blip r:embed="rId2"/>
          <a:stretch>
            <a:fillRect/>
          </a:stretch>
        </p:blipFill>
        <p:spPr>
          <a:xfrm>
            <a:off x="4114800" y="2362200"/>
            <a:ext cx="4572000" cy="3505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4282" y="122238"/>
            <a:ext cx="8701118" cy="1020746"/>
          </a:xfrm>
          <a:solidFill>
            <a:schemeClr val="tx1"/>
          </a:solidFill>
        </p:spPr>
        <p:txBody>
          <a:bodyPr/>
          <a:lstStyle/>
          <a:p>
            <a:pPr eaLnBrk="1" hangingPunct="1"/>
            <a:r>
              <a:rPr lang="en-US" dirty="0" smtClean="0">
                <a:solidFill>
                  <a:srgbClr val="FF0000"/>
                </a:solidFill>
              </a:rPr>
              <a:t>  </a:t>
            </a:r>
            <a:r>
              <a:rPr lang="en-US" dirty="0" smtClean="0">
                <a:solidFill>
                  <a:srgbClr val="FF0000"/>
                </a:solidFill>
                <a:latin typeface="Berlin Sans FB" panose="020E0602020502020306" pitchFamily="34" charset="0"/>
              </a:rPr>
              <a:t>SECONDARY DYSMENORRHOEA</a:t>
            </a:r>
          </a:p>
        </p:txBody>
      </p:sp>
      <p:sp>
        <p:nvSpPr>
          <p:cNvPr id="9219" name="Rectangle 3"/>
          <p:cNvSpPr>
            <a:spLocks noGrp="1" noChangeArrowheads="1"/>
          </p:cNvSpPr>
          <p:nvPr>
            <p:ph type="body" idx="1"/>
          </p:nvPr>
        </p:nvSpPr>
        <p:spPr>
          <a:xfrm>
            <a:off x="214282" y="1676400"/>
            <a:ext cx="8715436" cy="4267200"/>
          </a:xfrm>
        </p:spPr>
        <p:txBody>
          <a:bodyPr>
            <a:normAutofit/>
          </a:bodyPr>
          <a:lstStyle/>
          <a:p>
            <a:pPr algn="l" rtl="0" eaLnBrk="1" hangingPunct="1">
              <a:lnSpc>
                <a:spcPct val="90000"/>
              </a:lnSpc>
            </a:pPr>
            <a:r>
              <a:rPr lang="en-US" sz="2800" b="1" dirty="0" smtClean="0">
                <a:solidFill>
                  <a:schemeClr val="accent1"/>
                </a:solidFill>
                <a:latin typeface="Times New Roman" pitchFamily="18" charset="0"/>
                <a:cs typeface="Times New Roman" pitchFamily="18" charset="0"/>
              </a:rPr>
              <a:t>Secondary dysmenorrhoea</a:t>
            </a:r>
            <a:r>
              <a:rPr lang="en-US" sz="2800" dirty="0" smtClean="0">
                <a:latin typeface="Times New Roman" pitchFamily="18" charset="0"/>
                <a:cs typeface="Times New Roman" pitchFamily="18" charset="0"/>
              </a:rPr>
              <a:t> is caused by organic pelvic pathology and it usually has its onset many years after the menarche.</a:t>
            </a:r>
          </a:p>
          <a:p>
            <a:pPr algn="l" rtl="0" eaLnBrk="1" hangingPunct="1">
              <a:lnSpc>
                <a:spcPct val="90000"/>
              </a:lnSpc>
              <a:buNone/>
            </a:pPr>
            <a:endParaRPr lang="en-US" sz="2800" dirty="0" smtClean="0">
              <a:latin typeface="Times New Roman" pitchFamily="18" charset="0"/>
              <a:cs typeface="Times New Roman" pitchFamily="18" charset="0"/>
            </a:endParaRPr>
          </a:p>
          <a:p>
            <a:pPr algn="l" rtl="0" eaLnBrk="1" hangingPunct="1">
              <a:lnSpc>
                <a:spcPct val="90000"/>
              </a:lnSpc>
            </a:pPr>
            <a:r>
              <a:rPr lang="en-US" sz="2800" dirty="0" smtClean="0">
                <a:latin typeface="Times New Roman" pitchFamily="18" charset="0"/>
                <a:cs typeface="Times New Roman" pitchFamily="18" charset="0"/>
              </a:rPr>
              <a:t>Any woman who develops secondary dysmenorrhoea should be considered to have organic pathology in the pelvis until proved otherwise.</a:t>
            </a:r>
          </a:p>
          <a:p>
            <a:pPr algn="l" rtl="0" eaLnBrk="1" hangingPunct="1">
              <a:lnSpc>
                <a:spcPct val="90000"/>
              </a:lnSpc>
              <a:buNone/>
            </a:pPr>
            <a:endParaRPr lang="en-US" sz="2800" dirty="0" smtClean="0">
              <a:latin typeface="Times New Roman" pitchFamily="18" charset="0"/>
              <a:cs typeface="Times New Roman" pitchFamily="18" charset="0"/>
            </a:endParaRPr>
          </a:p>
        </p:txBody>
      </p:sp>
      <p:pic>
        <p:nvPicPr>
          <p:cNvPr id="2" name="Picture 1"/>
          <p:cNvPicPr>
            <a:picLocks noChangeAspect="1"/>
          </p:cNvPicPr>
          <p:nvPr/>
        </p:nvPicPr>
        <p:blipFill rotWithShape="1">
          <a:blip r:embed="rId2"/>
          <a:srcRect r="45098"/>
          <a:stretch/>
        </p:blipFill>
        <p:spPr>
          <a:xfrm>
            <a:off x="5410200" y="4343400"/>
            <a:ext cx="3352800" cy="23622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1902861"/>
              </p:ext>
            </p:extLst>
          </p:nvPr>
        </p:nvGraphicFramePr>
        <p:xfrm>
          <a:off x="377588" y="3076624"/>
          <a:ext cx="8389961" cy="3628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IN" sz="5400" dirty="0" smtClean="0">
                <a:solidFill>
                  <a:srgbClr val="FF0000"/>
                </a:solidFill>
                <a:latin typeface="Berlin Sans FB" panose="020E0602020502020306" pitchFamily="34" charset="0"/>
              </a:rPr>
              <a:t>      CAUSES Of PAIN</a:t>
            </a:r>
            <a:endParaRPr lang="en-IN" sz="5400" dirty="0">
              <a:solidFill>
                <a:srgbClr val="FF0000"/>
              </a:solidFill>
              <a:latin typeface="Berlin Sans FB" panose="020E0602020502020306" pitchFamily="34" charset="0"/>
            </a:endParaRPr>
          </a:p>
        </p:txBody>
      </p:sp>
      <p:sp>
        <p:nvSpPr>
          <p:cNvPr id="5" name="Rectangle 4"/>
          <p:cNvSpPr/>
          <p:nvPr/>
        </p:nvSpPr>
        <p:spPr>
          <a:xfrm>
            <a:off x="377588" y="1577717"/>
            <a:ext cx="8388824" cy="1338828"/>
          </a:xfrm>
          <a:prstGeom prst="rect">
            <a:avLst/>
          </a:prstGeom>
        </p:spPr>
        <p:txBody>
          <a:bodyPr wrap="square">
            <a:spAutoFit/>
          </a:bodyPr>
          <a:lstStyle/>
          <a:p>
            <a:pPr marL="285750" lvl="0" indent="-285750">
              <a:lnSpc>
                <a:spcPct val="90000"/>
              </a:lnSpc>
              <a:buClr>
                <a:srgbClr val="FE8637"/>
              </a:buClr>
              <a:buFont typeface="Wingdings" panose="05000000000000000000" pitchFamily="2" charset="2"/>
              <a:buChar char="Ø"/>
            </a:pPr>
            <a:r>
              <a:rPr lang="en-US" dirty="0">
                <a:latin typeface="Aharoni" panose="02010803020104030203" pitchFamily="2" charset="-79"/>
                <a:cs typeface="Aharoni" panose="02010803020104030203" pitchFamily="2" charset="-79"/>
              </a:rPr>
              <a:t>The pain may be related to increasing tension in the pelvic tissues due to pre – menstrual pelvic congestion or increased vascularity in the pelvic organs.</a:t>
            </a:r>
            <a:r>
              <a:rPr lang="en-US" dirty="0">
                <a:solidFill>
                  <a:prstClr val="black"/>
                </a:solidFill>
                <a:latin typeface="Aharoni" panose="02010803020104030203" pitchFamily="2" charset="-79"/>
                <a:cs typeface="Aharoni" panose="02010803020104030203" pitchFamily="2" charset="-79"/>
              </a:rPr>
              <a:t> </a:t>
            </a:r>
          </a:p>
          <a:p>
            <a:pPr marL="285750" lvl="0" indent="-285750">
              <a:lnSpc>
                <a:spcPct val="90000"/>
              </a:lnSpc>
              <a:buClr>
                <a:srgbClr val="FE8637"/>
              </a:buClr>
              <a:buFont typeface="Wingdings" panose="05000000000000000000" pitchFamily="2" charset="2"/>
              <a:buChar char="Ø"/>
            </a:pPr>
            <a:r>
              <a:rPr lang="en-US" dirty="0">
                <a:solidFill>
                  <a:prstClr val="black"/>
                </a:solidFill>
                <a:latin typeface="Aharoni" panose="02010803020104030203" pitchFamily="2" charset="-79"/>
                <a:cs typeface="Aharoni" panose="02010803020104030203" pitchFamily="2" charset="-79"/>
              </a:rPr>
              <a:t>Pelvic examination is particularly important in this situation and, if the findings are negative, laparoscopy is indicated</a:t>
            </a:r>
            <a:r>
              <a:rPr lang="en-US"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08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8"/>
            <a:ext cx="8077200" cy="4525963"/>
          </a:xfrm>
        </p:spPr>
        <p:txBody>
          <a:bodyPr/>
          <a:lstStyle/>
          <a:p>
            <a:endParaRPr lang="en-IN" dirty="0" smtClean="0"/>
          </a:p>
          <a:p>
            <a:endParaRPr lang="en-IN" dirty="0"/>
          </a:p>
          <a:p>
            <a:endParaRPr lang="en-IN" dirty="0" smtClean="0"/>
          </a:p>
          <a:p>
            <a:pPr marL="109728" indent="0">
              <a:buNone/>
            </a:pPr>
            <a:endParaRPr lang="en-IN" sz="3600" b="1" dirty="0">
              <a:solidFill>
                <a:srgbClr val="FF0000"/>
              </a:solidFill>
              <a:latin typeface="Algerian" panose="04020705040A02060702" pitchFamily="82" charset="0"/>
            </a:endParaRPr>
          </a:p>
          <a:p>
            <a:pPr marL="109728" indent="0">
              <a:buNone/>
            </a:pPr>
            <a:r>
              <a:rPr lang="en-IN" sz="3600" b="1" dirty="0" smtClean="0">
                <a:solidFill>
                  <a:srgbClr val="FF0000"/>
                </a:solidFill>
                <a:latin typeface="Algerian" panose="04020705040A02060702" pitchFamily="82" charset="0"/>
              </a:rPr>
              <a:t>DYSMENORRHEA: “Leading Cause       of School </a:t>
            </a:r>
            <a:r>
              <a:rPr lang="en-IN" sz="3600" b="1" dirty="0" err="1" smtClean="0">
                <a:solidFill>
                  <a:srgbClr val="FF0000"/>
                </a:solidFill>
                <a:latin typeface="Algerian" panose="04020705040A02060702" pitchFamily="82" charset="0"/>
              </a:rPr>
              <a:t>Abseentism</a:t>
            </a:r>
            <a:r>
              <a:rPr lang="en-IN" sz="3600" b="1" dirty="0" smtClean="0">
                <a:solidFill>
                  <a:srgbClr val="FF0000"/>
                </a:solidFill>
                <a:latin typeface="Algerian" panose="04020705040A02060702" pitchFamily="82" charset="0"/>
              </a:rPr>
              <a:t>.”</a:t>
            </a:r>
            <a:endParaRPr lang="en-IN" sz="3600" b="1" dirty="0">
              <a:solidFill>
                <a:srgbClr val="FF0000"/>
              </a:solidFill>
              <a:latin typeface="Algerian" panose="04020705040A02060702" pitchFamily="82" charset="0"/>
            </a:endParaRPr>
          </a:p>
        </p:txBody>
      </p:sp>
      <p:sp>
        <p:nvSpPr>
          <p:cNvPr id="3" name="Title 2"/>
          <p:cNvSpPr>
            <a:spLocks noGrp="1"/>
          </p:cNvSpPr>
          <p:nvPr>
            <p:ph type="title"/>
          </p:nvPr>
        </p:nvSpPr>
        <p:spPr>
          <a:solidFill>
            <a:schemeClr val="tx1"/>
          </a:solidFill>
        </p:spPr>
        <p:txBody>
          <a:bodyPr/>
          <a:lstStyle/>
          <a:p>
            <a:r>
              <a:rPr lang="en-IN" dirty="0" smtClean="0">
                <a:solidFill>
                  <a:schemeClr val="accent1"/>
                </a:solidFill>
                <a:latin typeface="Berlin Sans FB" panose="020E0602020502020306" pitchFamily="34" charset="0"/>
              </a:rPr>
              <a:t>    </a:t>
            </a:r>
            <a:r>
              <a:rPr lang="en-IN" sz="4800" dirty="0" smtClean="0">
                <a:solidFill>
                  <a:schemeClr val="accent1"/>
                </a:solidFill>
                <a:latin typeface="Berlin Sans FB" panose="020E0602020502020306" pitchFamily="34" charset="0"/>
              </a:rPr>
              <a:t>TITLE OF PRESENTATION</a:t>
            </a:r>
            <a:endParaRPr lang="en-IN" sz="4800" dirty="0">
              <a:solidFill>
                <a:schemeClr val="accent1"/>
              </a:solidFill>
              <a:latin typeface="Berlin Sans FB" panose="020E0602020502020306" pitchFamily="34" charset="0"/>
            </a:endParaRPr>
          </a:p>
        </p:txBody>
      </p:sp>
      <p:pic>
        <p:nvPicPr>
          <p:cNvPr id="4" name="Picture 3"/>
          <p:cNvPicPr>
            <a:picLocks noChangeAspect="1"/>
          </p:cNvPicPr>
          <p:nvPr/>
        </p:nvPicPr>
        <p:blipFill>
          <a:blip r:embed="rId2"/>
          <a:stretch>
            <a:fillRect/>
          </a:stretch>
        </p:blipFill>
        <p:spPr>
          <a:xfrm>
            <a:off x="4572000" y="4830740"/>
            <a:ext cx="4191000" cy="1752600"/>
          </a:xfrm>
          <a:prstGeom prst="rect">
            <a:avLst/>
          </a:prstGeom>
        </p:spPr>
      </p:pic>
      <p:pic>
        <p:nvPicPr>
          <p:cNvPr id="5" name="Picture 4"/>
          <p:cNvPicPr>
            <a:picLocks noChangeAspect="1"/>
          </p:cNvPicPr>
          <p:nvPr/>
        </p:nvPicPr>
        <p:blipFill rotWithShape="1">
          <a:blip r:embed="rId3"/>
          <a:srcRect l="1" r="-6195" b="30769"/>
          <a:stretch/>
        </p:blipFill>
        <p:spPr>
          <a:xfrm>
            <a:off x="386366" y="1600200"/>
            <a:ext cx="9144000" cy="1371600"/>
          </a:xfrm>
          <a:prstGeom prst="rect">
            <a:avLst/>
          </a:prstGeom>
        </p:spPr>
      </p:pic>
    </p:spTree>
    <p:extLst>
      <p:ext uri="{BB962C8B-B14F-4D97-AF65-F5344CB8AC3E}">
        <p14:creationId xmlns:p14="http://schemas.microsoft.com/office/powerpoint/2010/main" val="510153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0376" y="1905000"/>
            <a:ext cx="8229600" cy="4525963"/>
          </a:xfrm>
        </p:spPr>
        <p:txBody>
          <a:bodyPr/>
          <a:lstStyle/>
          <a:p>
            <a:r>
              <a:rPr lang="en-US" dirty="0" smtClean="0"/>
              <a:t>The mechanism of pain in Secondary </a:t>
            </a:r>
            <a:r>
              <a:rPr lang="en-US" dirty="0"/>
              <a:t>D</a:t>
            </a:r>
            <a:r>
              <a:rPr lang="en-US" dirty="0" smtClean="0"/>
              <a:t>ysmenorrhoea is due to pelvic congestion which is more marked in the </a:t>
            </a:r>
            <a:r>
              <a:rPr lang="en-US" b="1" dirty="0" smtClean="0"/>
              <a:t>premenstrual period. </a:t>
            </a:r>
          </a:p>
          <a:p>
            <a:endParaRPr lang="en-US" dirty="0" smtClean="0"/>
          </a:p>
          <a:p>
            <a:r>
              <a:rPr lang="en-US" dirty="0" smtClean="0"/>
              <a:t>Pain increases in its severity as menstruation approaches and is relieved by the onset of menstrual flow, due to the diminution of pelvic congestion.</a:t>
            </a:r>
          </a:p>
          <a:p>
            <a:endParaRPr lang="en-US" dirty="0" smtClean="0"/>
          </a:p>
        </p:txBody>
      </p:sp>
      <p:sp>
        <p:nvSpPr>
          <p:cNvPr id="10242" name="Rectangle 2"/>
          <p:cNvSpPr>
            <a:spLocks noGrp="1" noChangeArrowheads="1"/>
          </p:cNvSpPr>
          <p:nvPr>
            <p:ph type="title"/>
          </p:nvPr>
        </p:nvSpPr>
        <p:spPr>
          <a:solidFill>
            <a:schemeClr val="tx1"/>
          </a:solidFill>
        </p:spPr>
        <p:txBody>
          <a:bodyPr>
            <a:noAutofit/>
          </a:bodyPr>
          <a:lstStyle/>
          <a:p>
            <a:r>
              <a:rPr lang="en-US" sz="4000" dirty="0" smtClean="0">
                <a:solidFill>
                  <a:srgbClr val="FF0000"/>
                </a:solidFill>
                <a:latin typeface="Berlin Sans FB" panose="020E0602020502020306" pitchFamily="34" charset="0"/>
              </a:rPr>
              <a:t>    </a:t>
            </a:r>
            <a:br>
              <a:rPr lang="en-US" sz="4000" dirty="0" smtClean="0">
                <a:solidFill>
                  <a:srgbClr val="FF0000"/>
                </a:solidFill>
                <a:latin typeface="Berlin Sans FB" panose="020E0602020502020306" pitchFamily="34" charset="0"/>
              </a:rPr>
            </a:br>
            <a:r>
              <a:rPr lang="en-US" sz="4000" dirty="0" smtClean="0">
                <a:solidFill>
                  <a:srgbClr val="FF0000"/>
                </a:solidFill>
                <a:latin typeface="Berlin Sans FB" panose="020E0602020502020306" pitchFamily="34" charset="0"/>
              </a:rPr>
              <a:t>     PATHOPHYSIOLOGY OF </a:t>
            </a:r>
            <a:br>
              <a:rPr lang="en-US" sz="4000" dirty="0" smtClean="0">
                <a:solidFill>
                  <a:srgbClr val="FF0000"/>
                </a:solidFill>
                <a:latin typeface="Berlin Sans FB" panose="020E0602020502020306" pitchFamily="34" charset="0"/>
              </a:rPr>
            </a:br>
            <a:r>
              <a:rPr lang="en-US" sz="4000" dirty="0" smtClean="0">
                <a:solidFill>
                  <a:srgbClr val="FF0000"/>
                </a:solidFill>
                <a:latin typeface="Berlin Sans FB" panose="020E0602020502020306" pitchFamily="34" charset="0"/>
              </a:rPr>
              <a:t>SECONDARY DYSMENORRHOEA</a:t>
            </a:r>
            <a:br>
              <a:rPr lang="en-US" sz="4000" dirty="0" smtClean="0">
                <a:solidFill>
                  <a:srgbClr val="FF0000"/>
                </a:solidFill>
                <a:latin typeface="Berlin Sans FB" panose="020E0602020502020306" pitchFamily="34" charset="0"/>
              </a:rPr>
            </a:br>
            <a:endParaRPr lang="en-US" sz="4000" dirty="0" smtClean="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973" y="1219200"/>
            <a:ext cx="8686800" cy="5016691"/>
          </a:xfrm>
        </p:spPr>
        <p:txBody>
          <a:bodyPr>
            <a:normAutofit/>
          </a:bodyPr>
          <a:lstStyle/>
          <a:p>
            <a:pPr algn="just"/>
            <a:r>
              <a:rPr lang="en-US" sz="2400" dirty="0" smtClean="0">
                <a:latin typeface="Sitka Text" panose="02000505000000020004" pitchFamily="2" charset="0"/>
                <a:cs typeface="Times New Roman" pitchFamily="18" charset="0"/>
              </a:rPr>
              <a:t>The pain is dull, situated in the back and in front without any radiation.</a:t>
            </a:r>
          </a:p>
          <a:p>
            <a:pPr algn="just">
              <a:buNone/>
            </a:pPr>
            <a:endParaRPr lang="en-US" sz="2400" dirty="0" smtClean="0">
              <a:latin typeface="Sitka Text" panose="02000505000000020004" pitchFamily="2" charset="0"/>
              <a:cs typeface="Times New Roman" pitchFamily="18" charset="0"/>
            </a:endParaRPr>
          </a:p>
          <a:p>
            <a:pPr algn="just"/>
            <a:r>
              <a:rPr lang="en-US" sz="2400" dirty="0" smtClean="0">
                <a:latin typeface="Sitka Text" panose="02000505000000020004" pitchFamily="2" charset="0"/>
                <a:cs typeface="Times New Roman" pitchFamily="18" charset="0"/>
              </a:rPr>
              <a:t>It usually appears 3-5 days prior to the period and relieves with the start of bleeding.</a:t>
            </a:r>
          </a:p>
          <a:p>
            <a:pPr algn="just">
              <a:buNone/>
            </a:pPr>
            <a:endParaRPr lang="en-US" sz="2400" dirty="0" smtClean="0">
              <a:latin typeface="Sitka Text" panose="02000505000000020004" pitchFamily="2" charset="0"/>
              <a:cs typeface="Times New Roman" pitchFamily="18" charset="0"/>
            </a:endParaRPr>
          </a:p>
          <a:p>
            <a:pPr algn="just"/>
            <a:r>
              <a:rPr lang="en-US" sz="2400" dirty="0" smtClean="0">
                <a:latin typeface="Sitka Text" panose="02000505000000020004" pitchFamily="2" charset="0"/>
                <a:cs typeface="Times New Roman" pitchFamily="18" charset="0"/>
              </a:rPr>
              <a:t>The onset and duration of pain depends on the pathology producing the pain.</a:t>
            </a:r>
          </a:p>
          <a:p>
            <a:pPr algn="just">
              <a:buNone/>
            </a:pPr>
            <a:endParaRPr lang="en-US" sz="2400" dirty="0" smtClean="0">
              <a:latin typeface="Sitka Text" panose="02000505000000020004" pitchFamily="2" charset="0"/>
              <a:cs typeface="Times New Roman" pitchFamily="18" charset="0"/>
            </a:endParaRPr>
          </a:p>
          <a:p>
            <a:pPr algn="just"/>
            <a:r>
              <a:rPr lang="en-US" sz="2400" dirty="0" smtClean="0">
                <a:latin typeface="Sitka Text" panose="02000505000000020004" pitchFamily="2" charset="0"/>
                <a:cs typeface="Times New Roman" pitchFamily="18" charset="0"/>
              </a:rPr>
              <a:t>The patients may have got some discomfort even in between periods. There are symptoms of associated pelvic pathology.  </a:t>
            </a:r>
            <a:endParaRPr lang="en-US" sz="2400" dirty="0">
              <a:latin typeface="Sitka Text" panose="02000505000000020004" pitchFamily="2" charset="0"/>
              <a:cs typeface="Times New Roman" pitchFamily="18" charset="0"/>
            </a:endParaRPr>
          </a:p>
        </p:txBody>
      </p:sp>
      <p:sp>
        <p:nvSpPr>
          <p:cNvPr id="3" name="Title 2"/>
          <p:cNvSpPr>
            <a:spLocks noGrp="1"/>
          </p:cNvSpPr>
          <p:nvPr>
            <p:ph type="title"/>
          </p:nvPr>
        </p:nvSpPr>
        <p:spPr>
          <a:xfrm>
            <a:off x="228600" y="274638"/>
            <a:ext cx="8458200" cy="639762"/>
          </a:xfrm>
          <a:solidFill>
            <a:schemeClr val="tx1"/>
          </a:solidFill>
        </p:spPr>
        <p:txBody>
          <a:bodyPr>
            <a:normAutofit fontScale="90000"/>
          </a:bodyPr>
          <a:lstStyle/>
          <a:p>
            <a:r>
              <a:rPr lang="en-US" sz="4400" i="1" dirty="0" smtClean="0">
                <a:solidFill>
                  <a:srgbClr val="FF0000"/>
                </a:solidFill>
              </a:rPr>
              <a:t>          </a:t>
            </a:r>
            <a:r>
              <a:rPr lang="en-US" sz="5300" dirty="0" smtClean="0">
                <a:solidFill>
                  <a:srgbClr val="FF0000"/>
                </a:solidFill>
                <a:latin typeface="Berlin Sans FB" panose="020E0602020502020306" pitchFamily="34" charset="0"/>
              </a:rPr>
              <a:t>CLINICAL FEATURES </a:t>
            </a:r>
            <a:endParaRPr lang="en-US" sz="5300" dirty="0">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609012"/>
              </p:ext>
            </p:extLst>
          </p:nvPr>
        </p:nvGraphicFramePr>
        <p:xfrm>
          <a:off x="462887" y="1066801"/>
          <a:ext cx="8452513" cy="4810044"/>
        </p:xfrm>
        <a:graphic>
          <a:graphicData uri="http://schemas.openxmlformats.org/drawingml/2006/table">
            <a:tbl>
              <a:tblPr firstRow="1" bandRow="1">
                <a:tableStyleId>{5C22544A-7EE6-4342-B048-85BDC9FD1C3A}</a:tableStyleId>
              </a:tblPr>
              <a:tblGrid>
                <a:gridCol w="2743200"/>
                <a:gridCol w="2743200"/>
                <a:gridCol w="2966113"/>
              </a:tblGrid>
              <a:tr h="878124">
                <a:tc>
                  <a:txBody>
                    <a:bodyPr/>
                    <a:lstStyle/>
                    <a:p>
                      <a:r>
                        <a:rPr lang="en-IN" dirty="0" smtClean="0"/>
                        <a:t>     </a:t>
                      </a:r>
                      <a:r>
                        <a:rPr lang="en-IN" dirty="0" smtClean="0">
                          <a:solidFill>
                            <a:schemeClr val="tx1"/>
                          </a:solidFill>
                        </a:rPr>
                        <a:t>SPASMODIC</a:t>
                      </a:r>
                      <a:r>
                        <a:rPr lang="en-IN" baseline="0" dirty="0" smtClean="0">
                          <a:solidFill>
                            <a:schemeClr val="tx1"/>
                          </a:solidFill>
                        </a:rPr>
                        <a:t>                    DYSMENORRHEA</a:t>
                      </a:r>
                      <a:endParaRPr lang="en-IN" dirty="0">
                        <a:solidFill>
                          <a:schemeClr val="tx1"/>
                        </a:solidFill>
                      </a:endParaRPr>
                    </a:p>
                  </a:txBody>
                  <a:tcPr/>
                </a:tc>
                <a:tc>
                  <a:txBody>
                    <a:bodyPr/>
                    <a:lstStyle/>
                    <a:p>
                      <a:r>
                        <a:rPr lang="en-IN" dirty="0" smtClean="0"/>
                        <a:t>     </a:t>
                      </a:r>
                      <a:r>
                        <a:rPr lang="en-IN" dirty="0" smtClean="0">
                          <a:solidFill>
                            <a:schemeClr val="tx1"/>
                          </a:solidFill>
                        </a:rPr>
                        <a:t>CONGESTIVE</a:t>
                      </a:r>
                    </a:p>
                    <a:p>
                      <a:r>
                        <a:rPr lang="en-IN" dirty="0" smtClean="0">
                          <a:solidFill>
                            <a:schemeClr val="tx1"/>
                          </a:solidFill>
                        </a:rPr>
                        <a:t>DYSMENORRHEA</a:t>
                      </a:r>
                      <a:endParaRPr lang="en-IN" dirty="0">
                        <a:solidFill>
                          <a:schemeClr val="tx1"/>
                        </a:solidFill>
                      </a:endParaRPr>
                    </a:p>
                  </a:txBody>
                  <a:tcPr/>
                </a:tc>
                <a:tc>
                  <a:txBody>
                    <a:bodyPr/>
                    <a:lstStyle/>
                    <a:p>
                      <a:r>
                        <a:rPr lang="en-IN" dirty="0" smtClean="0"/>
                        <a:t>  </a:t>
                      </a:r>
                      <a:r>
                        <a:rPr lang="en-IN" dirty="0" smtClean="0">
                          <a:solidFill>
                            <a:schemeClr val="tx1"/>
                          </a:solidFill>
                        </a:rPr>
                        <a:t>MEMBRANOUS DYSMENORRHEA</a:t>
                      </a:r>
                      <a:endParaRPr lang="en-IN" dirty="0">
                        <a:solidFill>
                          <a:schemeClr val="tx1"/>
                        </a:solidFill>
                      </a:endParaRPr>
                    </a:p>
                  </a:txBody>
                  <a:tcPr/>
                </a:tc>
              </a:tr>
              <a:tr h="38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1"/>
                          </a:solidFill>
                          <a:latin typeface="Times New Roman" pitchFamily="18" charset="0"/>
                          <a:cs typeface="Times New Roman" pitchFamily="18" charset="0"/>
                        </a:rPr>
                        <a:t> </a:t>
                      </a:r>
                      <a:r>
                        <a:rPr lang="en-US" dirty="0" smtClean="0">
                          <a:latin typeface="Times New Roman" pitchFamily="18" charset="0"/>
                          <a:cs typeface="Times New Roman" pitchFamily="18" charset="0"/>
                        </a:rPr>
                        <a:t>It is the most prevalent and manifests as cramping pains, generally most pronounced on the first and second day of menstruation.</a:t>
                      </a:r>
                      <a:endParaRPr lang="en-US" i="1" dirty="0" smtClean="0">
                        <a:solidFill>
                          <a:schemeClr val="accent1"/>
                        </a:solidFill>
                        <a:latin typeface="Times New Roman" pitchFamily="18" charset="0"/>
                        <a:cs typeface="Times New Roman" pitchFamily="18" charset="0"/>
                      </a:endParaRPr>
                    </a:p>
                    <a:p>
                      <a:endParaRPr lang="en-IN" dirty="0"/>
                    </a:p>
                  </a:txBody>
                  <a:tcPr/>
                </a:tc>
                <a:tc>
                  <a:txBody>
                    <a:bodyPr/>
                    <a:lstStyle/>
                    <a:p>
                      <a:pPr>
                        <a:buNone/>
                      </a:pPr>
                      <a:r>
                        <a:rPr lang="en-US" dirty="0" smtClean="0">
                          <a:latin typeface="Times New Roman" pitchFamily="18" charset="0"/>
                          <a:cs typeface="Times New Roman" pitchFamily="18" charset="0"/>
                        </a:rPr>
                        <a:t>Manifests as increasing pelvic discomfort and pelvic pain a few days before menses begin. </a:t>
                      </a:r>
                    </a:p>
                    <a:p>
                      <a:pPr>
                        <a:buNone/>
                      </a:pPr>
                      <a:r>
                        <a:rPr lang="en-US" dirty="0" smtClean="0">
                          <a:latin typeface="Times New Roman" pitchFamily="18" charset="0"/>
                          <a:cs typeface="Times New Roman" pitchFamily="18" charset="0"/>
                        </a:rPr>
                        <a:t>There after the patient rapidly experiences relief in her symptoms.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variety is commonly seen in pelvic inflammatory disease or pelvic endometriosis and fibroids.  </a:t>
                      </a:r>
                      <a:endParaRPr lang="en-US" i="1" dirty="0" smtClean="0">
                        <a:solidFill>
                          <a:schemeClr val="accent1"/>
                        </a:solidFill>
                        <a:latin typeface="Times New Roman" pitchFamily="18" charset="0"/>
                        <a:cs typeface="Times New Roman" pitchFamily="18" charset="0"/>
                      </a:endParaRPr>
                    </a:p>
                    <a:p>
                      <a:pPr>
                        <a:buNone/>
                      </a:pPr>
                      <a:endParaRPr lang="en-US" i="1" dirty="0" smtClean="0">
                        <a:solidFill>
                          <a:schemeClr val="accent1"/>
                        </a:solidFill>
                        <a:latin typeface="Times New Roman" pitchFamily="18" charset="0"/>
                        <a:cs typeface="Times New Roman" pitchFamily="18" charset="0"/>
                      </a:endParaRPr>
                    </a:p>
                    <a:p>
                      <a:endParaRPr lang="en-IN" dirty="0"/>
                    </a:p>
                  </a:txBody>
                  <a:tcPr/>
                </a:tc>
                <a:tc>
                  <a:txBody>
                    <a:bodyPr/>
                    <a:lstStyle/>
                    <a:p>
                      <a:pPr>
                        <a:buFont typeface="Wingdings" pitchFamily="2" charset="2"/>
                        <a:buChar char="§"/>
                      </a:pPr>
                      <a:r>
                        <a:rPr lang="en-US" sz="1800" dirty="0" smtClean="0">
                          <a:latin typeface="Times New Roman" pitchFamily="18" charset="0"/>
                          <a:cs typeface="Times New Roman" pitchFamily="18" charset="0"/>
                        </a:rPr>
                        <a:t>Is a special group in which the endometrium is shed as a cast at the time of menstruation. </a:t>
                      </a:r>
                    </a:p>
                    <a:p>
                      <a:pPr>
                        <a:buFont typeface="Wingdings" pitchFamily="2" charset="2"/>
                        <a:buChar char="§"/>
                      </a:pPr>
                      <a:r>
                        <a:rPr lang="en-US" sz="1800" dirty="0" smtClean="0">
                          <a:latin typeface="Times New Roman" pitchFamily="18" charset="0"/>
                          <a:cs typeface="Times New Roman" pitchFamily="18" charset="0"/>
                        </a:rPr>
                        <a:t>The passage of the cast is accompanied by painful uterine cramps.</a:t>
                      </a:r>
                    </a:p>
                    <a:p>
                      <a:pPr>
                        <a:buNone/>
                      </a:pPr>
                      <a:endParaRPr lang="en-US" dirty="0" smtClean="0"/>
                    </a:p>
                    <a:p>
                      <a:endParaRPr lang="en-IN" dirty="0"/>
                    </a:p>
                  </a:txBody>
                  <a:tcPr/>
                </a:tc>
              </a:tr>
            </a:tbl>
          </a:graphicData>
        </a:graphic>
      </p:graphicFrame>
      <p:sp>
        <p:nvSpPr>
          <p:cNvPr id="3" name="Title 2"/>
          <p:cNvSpPr>
            <a:spLocks noGrp="1"/>
          </p:cNvSpPr>
          <p:nvPr>
            <p:ph type="title"/>
          </p:nvPr>
        </p:nvSpPr>
        <p:spPr>
          <a:xfrm>
            <a:off x="574343" y="76200"/>
            <a:ext cx="8229600" cy="838200"/>
          </a:xfrm>
          <a:solidFill>
            <a:schemeClr val="tx1"/>
          </a:solidFill>
        </p:spPr>
        <p:txBody>
          <a:bodyPr/>
          <a:lstStyle/>
          <a:p>
            <a:r>
              <a:rPr lang="en-IN" dirty="0" smtClean="0"/>
              <a:t>  </a:t>
            </a:r>
            <a:r>
              <a:rPr lang="en-IN" sz="4800" dirty="0" smtClean="0">
                <a:solidFill>
                  <a:srgbClr val="FF0000"/>
                </a:solidFill>
                <a:latin typeface="Berlin Sans FB" panose="020E0602020502020306" pitchFamily="34" charset="0"/>
              </a:rPr>
              <a:t>Varieties of Dysmenorrhea</a:t>
            </a:r>
            <a:endParaRPr lang="en-IN" sz="48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1487350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IN" dirty="0" smtClean="0"/>
          </a:p>
          <a:p>
            <a:r>
              <a:rPr lang="en-IN" sz="2000" dirty="0" smtClean="0">
                <a:latin typeface="Arial Rounded MT Bold" panose="020F0704030504030204" pitchFamily="34" charset="0"/>
              </a:rPr>
              <a:t>Pain</a:t>
            </a:r>
          </a:p>
          <a:p>
            <a:pPr>
              <a:buFont typeface="Arial" panose="020B0604020202020204" pitchFamily="34" charset="0"/>
              <a:buChar char="•"/>
            </a:pPr>
            <a:r>
              <a:rPr lang="en-IN" sz="2000" dirty="0" smtClean="0">
                <a:latin typeface="Arial Rounded MT Bold" panose="020F0704030504030204" pitchFamily="34" charset="0"/>
              </a:rPr>
              <a:t>        </a:t>
            </a:r>
            <a:r>
              <a:rPr lang="en-IN" sz="1600" dirty="0" smtClean="0">
                <a:latin typeface="Sitka Text" panose="02000505000000020004" pitchFamily="2" charset="0"/>
              </a:rPr>
              <a:t>Time </a:t>
            </a:r>
          </a:p>
          <a:p>
            <a:pPr>
              <a:buFont typeface="Arial" panose="020B0604020202020204" pitchFamily="34" charset="0"/>
              <a:buChar char="•"/>
            </a:pPr>
            <a:r>
              <a:rPr lang="en-IN" sz="1600" dirty="0" smtClean="0">
                <a:latin typeface="Sitka Text" panose="02000505000000020004" pitchFamily="2" charset="0"/>
              </a:rPr>
              <a:t>         Location</a:t>
            </a:r>
          </a:p>
          <a:p>
            <a:pPr>
              <a:buFont typeface="Arial" panose="020B0604020202020204" pitchFamily="34" charset="0"/>
              <a:buChar char="•"/>
            </a:pPr>
            <a:r>
              <a:rPr lang="en-IN" sz="1600" dirty="0" smtClean="0">
                <a:latin typeface="Sitka Text" panose="02000505000000020004" pitchFamily="2" charset="0"/>
              </a:rPr>
              <a:t>         Degree </a:t>
            </a:r>
          </a:p>
          <a:p>
            <a:r>
              <a:rPr lang="en-IN" sz="2000" dirty="0" smtClean="0">
                <a:latin typeface="Arial Rounded MT Bold" panose="020F0704030504030204" pitchFamily="34" charset="0"/>
              </a:rPr>
              <a:t>Menses</a:t>
            </a:r>
          </a:p>
          <a:p>
            <a:pPr>
              <a:buFont typeface="Arial" panose="020B0604020202020204" pitchFamily="34" charset="0"/>
              <a:buChar char="•"/>
            </a:pPr>
            <a:r>
              <a:rPr lang="en-IN" sz="1600" dirty="0" smtClean="0">
                <a:latin typeface="Arial Rounded MT Bold" panose="020F0704030504030204" pitchFamily="34" charset="0"/>
              </a:rPr>
              <a:t>        </a:t>
            </a:r>
            <a:r>
              <a:rPr lang="en-IN" sz="1600" dirty="0" smtClean="0">
                <a:latin typeface="Sitka Text" panose="02000505000000020004" pitchFamily="2" charset="0"/>
              </a:rPr>
              <a:t>Quantity</a:t>
            </a:r>
          </a:p>
          <a:p>
            <a:pPr>
              <a:buFont typeface="Arial" panose="020B0604020202020204" pitchFamily="34" charset="0"/>
              <a:buChar char="•"/>
            </a:pPr>
            <a:r>
              <a:rPr lang="en-IN" sz="1600" dirty="0" smtClean="0">
                <a:latin typeface="Sitka Text" panose="02000505000000020004" pitchFamily="2" charset="0"/>
              </a:rPr>
              <a:t>        Colour</a:t>
            </a:r>
          </a:p>
          <a:p>
            <a:pPr>
              <a:buFont typeface="Arial" panose="020B0604020202020204" pitchFamily="34" charset="0"/>
              <a:buChar char="•"/>
            </a:pPr>
            <a:r>
              <a:rPr lang="en-IN" sz="1600" dirty="0">
                <a:latin typeface="Sitka Text" panose="02000505000000020004" pitchFamily="2" charset="0"/>
              </a:rPr>
              <a:t> </a:t>
            </a:r>
            <a:r>
              <a:rPr lang="en-IN" sz="1600" dirty="0" smtClean="0">
                <a:latin typeface="Sitka Text" panose="02000505000000020004" pitchFamily="2" charset="0"/>
              </a:rPr>
              <a:t>       Texture</a:t>
            </a:r>
            <a:r>
              <a:rPr lang="en-IE" sz="1700" dirty="0" smtClean="0">
                <a:solidFill>
                  <a:prstClr val="black"/>
                </a:solidFill>
                <a:latin typeface="Sitka Text" panose="02000505000000020004" pitchFamily="2" charset="0"/>
              </a:rPr>
              <a:t> </a:t>
            </a:r>
          </a:p>
          <a:p>
            <a:pPr lvl="0">
              <a:buClr>
                <a:srgbClr val="FE8637"/>
              </a:buClr>
              <a:buFont typeface="Wingdings" panose="05000000000000000000" pitchFamily="2" charset="2"/>
              <a:buChar char="Ø"/>
            </a:pPr>
            <a:r>
              <a:rPr lang="en-IE" sz="2000" dirty="0" smtClean="0">
                <a:solidFill>
                  <a:prstClr val="black"/>
                </a:solidFill>
                <a:latin typeface="Arial Rounded MT Bold" panose="020F0704030504030204" pitchFamily="34" charset="0"/>
              </a:rPr>
              <a:t>Disruption </a:t>
            </a:r>
            <a:r>
              <a:rPr lang="en-IE" sz="2000" dirty="0">
                <a:solidFill>
                  <a:prstClr val="black"/>
                </a:solidFill>
                <a:latin typeface="Arial Rounded MT Bold" panose="020F0704030504030204" pitchFamily="34" charset="0"/>
              </a:rPr>
              <a:t>in life-style.</a:t>
            </a:r>
          </a:p>
          <a:p>
            <a:pPr lvl="0">
              <a:buClr>
                <a:srgbClr val="FE8637"/>
              </a:buClr>
              <a:buFont typeface="Wingdings" panose="05000000000000000000" pitchFamily="2" charset="2"/>
              <a:buChar char="Ø"/>
            </a:pPr>
            <a:endParaRPr lang="en-IE" sz="2000" dirty="0">
              <a:solidFill>
                <a:prstClr val="black"/>
              </a:solidFill>
              <a:latin typeface="Arial Rounded MT Bold" panose="020F0704030504030204" pitchFamily="34" charset="0"/>
            </a:endParaRPr>
          </a:p>
          <a:p>
            <a:pPr lvl="0">
              <a:buClr>
                <a:srgbClr val="FE8637"/>
              </a:buClr>
              <a:buFont typeface="Wingdings" panose="05000000000000000000" pitchFamily="2" charset="2"/>
              <a:buChar char="Ø"/>
            </a:pPr>
            <a:r>
              <a:rPr lang="en-IE" sz="2000" dirty="0">
                <a:solidFill>
                  <a:prstClr val="black"/>
                </a:solidFill>
                <a:latin typeface="Arial Rounded MT Bold" panose="020F0704030504030204" pitchFamily="34" charset="0"/>
              </a:rPr>
              <a:t>Previous </a:t>
            </a:r>
            <a:r>
              <a:rPr lang="en-IE" sz="2000" dirty="0" smtClean="0">
                <a:solidFill>
                  <a:prstClr val="black"/>
                </a:solidFill>
                <a:latin typeface="Arial Rounded MT Bold" panose="020F0704030504030204" pitchFamily="34" charset="0"/>
              </a:rPr>
              <a:t>obs. </a:t>
            </a:r>
            <a:r>
              <a:rPr lang="en-IE" sz="2000" dirty="0">
                <a:solidFill>
                  <a:prstClr val="black"/>
                </a:solidFill>
                <a:latin typeface="Arial Rounded MT Bold" panose="020F0704030504030204" pitchFamily="34" charset="0"/>
              </a:rPr>
              <a:t>&amp; </a:t>
            </a:r>
            <a:r>
              <a:rPr lang="en-IE" sz="2000" dirty="0" err="1" smtClean="0">
                <a:solidFill>
                  <a:prstClr val="black"/>
                </a:solidFill>
                <a:latin typeface="Arial Rounded MT Bold" panose="020F0704030504030204" pitchFamily="34" charset="0"/>
              </a:rPr>
              <a:t>gynae</a:t>
            </a:r>
            <a:r>
              <a:rPr lang="en-IE" sz="2000" dirty="0" smtClean="0">
                <a:solidFill>
                  <a:prstClr val="black"/>
                </a:solidFill>
                <a:latin typeface="Arial Rounded MT Bold" panose="020F0704030504030204" pitchFamily="34" charset="0"/>
              </a:rPr>
              <a:t>. </a:t>
            </a:r>
            <a:r>
              <a:rPr lang="en-IE" sz="2000" dirty="0">
                <a:solidFill>
                  <a:prstClr val="black"/>
                </a:solidFill>
                <a:latin typeface="Arial Rounded MT Bold" panose="020F0704030504030204" pitchFamily="34" charset="0"/>
              </a:rPr>
              <a:t>history.</a:t>
            </a:r>
          </a:p>
          <a:p>
            <a:pPr lvl="0">
              <a:buClr>
                <a:srgbClr val="FE8637"/>
              </a:buClr>
              <a:buFont typeface="Wingdings" panose="05000000000000000000" pitchFamily="2" charset="2"/>
              <a:buChar char="Ø"/>
            </a:pPr>
            <a:endParaRPr lang="en-IE" sz="2000" dirty="0">
              <a:solidFill>
                <a:prstClr val="black"/>
              </a:solidFill>
              <a:latin typeface="Arial Rounded MT Bold" panose="020F0704030504030204" pitchFamily="34" charset="0"/>
            </a:endParaRPr>
          </a:p>
          <a:p>
            <a:pPr lvl="0">
              <a:buClr>
                <a:srgbClr val="FE8637"/>
              </a:buClr>
              <a:buFont typeface="Wingdings" panose="05000000000000000000" pitchFamily="2" charset="2"/>
              <a:buChar char="Ø"/>
            </a:pPr>
            <a:r>
              <a:rPr lang="en-IE" sz="2000" dirty="0">
                <a:solidFill>
                  <a:prstClr val="black"/>
                </a:solidFill>
                <a:latin typeface="Arial Rounded MT Bold" panose="020F0704030504030204" pitchFamily="34" charset="0"/>
              </a:rPr>
              <a:t>Contraceptive methods</a:t>
            </a:r>
            <a:endParaRPr lang="en-IN" sz="2000" dirty="0" smtClean="0">
              <a:latin typeface="Arial Rounded MT Bold" panose="020F0704030504030204" pitchFamily="34" charset="0"/>
            </a:endParaRPr>
          </a:p>
          <a:p>
            <a:pPr>
              <a:buFont typeface="Arial" panose="020B0604020202020204" pitchFamily="34" charset="0"/>
              <a:buChar char="•"/>
            </a:pPr>
            <a:endParaRPr lang="en-IN" sz="1600" dirty="0">
              <a:latin typeface="Arial Rounded MT Bold" panose="020F0704030504030204" pitchFamily="34" charset="0"/>
            </a:endParaRPr>
          </a:p>
          <a:p>
            <a:pPr>
              <a:buFont typeface="Arial" panose="020B0604020202020204" pitchFamily="34" charset="0"/>
              <a:buChar char="•"/>
            </a:pPr>
            <a:endParaRPr lang="en-IN" sz="1600" dirty="0">
              <a:latin typeface="Arial Rounded MT Bold" panose="020F0704030504030204" pitchFamily="34" charset="0"/>
            </a:endParaRPr>
          </a:p>
        </p:txBody>
      </p:sp>
      <p:sp>
        <p:nvSpPr>
          <p:cNvPr id="3" name="Title 2"/>
          <p:cNvSpPr>
            <a:spLocks noGrp="1"/>
          </p:cNvSpPr>
          <p:nvPr>
            <p:ph type="title"/>
          </p:nvPr>
        </p:nvSpPr>
        <p:spPr>
          <a:solidFill>
            <a:schemeClr val="tx1"/>
          </a:solidFill>
        </p:spPr>
        <p:txBody>
          <a:bodyPr>
            <a:normAutofit fontScale="90000"/>
          </a:bodyPr>
          <a:lstStyle/>
          <a:p>
            <a:r>
              <a:rPr lang="en-US" sz="5400" dirty="0" smtClean="0">
                <a:solidFill>
                  <a:srgbClr val="FF0000"/>
                </a:solidFill>
                <a:latin typeface="Berlin Sans FB" panose="020E0602020502020306" pitchFamily="34" charset="0"/>
              </a:rPr>
              <a:t>   </a:t>
            </a:r>
            <a:br>
              <a:rPr lang="en-US" sz="5400" dirty="0" smtClean="0">
                <a:solidFill>
                  <a:srgbClr val="FF0000"/>
                </a:solidFill>
                <a:latin typeface="Berlin Sans FB" panose="020E0602020502020306" pitchFamily="34" charset="0"/>
              </a:rPr>
            </a:br>
            <a:r>
              <a:rPr lang="en-US" sz="5400" dirty="0">
                <a:solidFill>
                  <a:srgbClr val="FF0000"/>
                </a:solidFill>
                <a:latin typeface="Berlin Sans FB" panose="020E0602020502020306" pitchFamily="34" charset="0"/>
              </a:rPr>
              <a:t> </a:t>
            </a:r>
            <a:r>
              <a:rPr lang="en-US" sz="5400" dirty="0" smtClean="0">
                <a:solidFill>
                  <a:srgbClr val="FF0000"/>
                </a:solidFill>
                <a:latin typeface="Berlin Sans FB" panose="020E0602020502020306" pitchFamily="34" charset="0"/>
              </a:rPr>
              <a:t>     HISTORY </a:t>
            </a:r>
            <a:r>
              <a:rPr lang="en-US" sz="5400" dirty="0">
                <a:solidFill>
                  <a:srgbClr val="FF0000"/>
                </a:solidFill>
                <a:latin typeface="Berlin Sans FB" panose="020E0602020502020306" pitchFamily="34" charset="0"/>
              </a:rPr>
              <a:t>TAKING</a:t>
            </a:r>
            <a:br>
              <a:rPr lang="en-US" sz="5400" dirty="0">
                <a:solidFill>
                  <a:srgbClr val="FF0000"/>
                </a:solidFill>
                <a:latin typeface="Berlin Sans FB" panose="020E0602020502020306" pitchFamily="34" charset="0"/>
              </a:rPr>
            </a:br>
            <a:endParaRPr lang="en-IN" dirty="0"/>
          </a:p>
        </p:txBody>
      </p:sp>
      <p:pic>
        <p:nvPicPr>
          <p:cNvPr id="4" name="Picture 3"/>
          <p:cNvPicPr>
            <a:picLocks noChangeAspect="1"/>
          </p:cNvPicPr>
          <p:nvPr/>
        </p:nvPicPr>
        <p:blipFill>
          <a:blip r:embed="rId2"/>
          <a:stretch>
            <a:fillRect/>
          </a:stretch>
        </p:blipFill>
        <p:spPr>
          <a:xfrm>
            <a:off x="5562600" y="1692181"/>
            <a:ext cx="2895600" cy="1847850"/>
          </a:xfrm>
          <a:prstGeom prst="rect">
            <a:avLst/>
          </a:prstGeom>
        </p:spPr>
      </p:pic>
      <p:pic>
        <p:nvPicPr>
          <p:cNvPr id="5" name="Picture 2" descr="Image result for HISTORY TAKING IN DYSMENORRH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83421"/>
            <a:ext cx="304800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95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705088" cy="4572000"/>
          </a:xfrm>
        </p:spPr>
        <p:txBody>
          <a:bodyPr>
            <a:normAutofit/>
          </a:bodyPr>
          <a:lstStyle/>
          <a:p>
            <a:r>
              <a:rPr lang="en-IE" sz="2000" dirty="0" smtClean="0">
                <a:solidFill>
                  <a:srgbClr val="C00000"/>
                </a:solidFill>
                <a:latin typeface="Aharoni" panose="02010803020104030203" pitchFamily="2" charset="-79"/>
                <a:cs typeface="Aharoni" panose="02010803020104030203" pitchFamily="2" charset="-79"/>
              </a:rPr>
              <a:t>Vaginal exam not essential in young female with Primary </a:t>
            </a:r>
            <a:r>
              <a:rPr lang="en-IE" sz="2000" dirty="0">
                <a:solidFill>
                  <a:srgbClr val="C00000"/>
                </a:solidFill>
                <a:latin typeface="Aharoni" panose="02010803020104030203" pitchFamily="2" charset="-79"/>
                <a:cs typeface="Aharoni" panose="02010803020104030203" pitchFamily="2" charset="-79"/>
              </a:rPr>
              <a:t>D</a:t>
            </a:r>
            <a:r>
              <a:rPr lang="en-IE" sz="2000" dirty="0" smtClean="0">
                <a:solidFill>
                  <a:srgbClr val="C00000"/>
                </a:solidFill>
                <a:latin typeface="Aharoni" panose="02010803020104030203" pitchFamily="2" charset="-79"/>
                <a:cs typeface="Aharoni" panose="02010803020104030203" pitchFamily="2" charset="-79"/>
              </a:rPr>
              <a:t>ysmenorrhea.</a:t>
            </a:r>
          </a:p>
          <a:p>
            <a:pPr>
              <a:buNone/>
            </a:pPr>
            <a:endParaRPr lang="en-IE" sz="2000" dirty="0" smtClean="0">
              <a:solidFill>
                <a:srgbClr val="C00000"/>
              </a:solidFill>
              <a:latin typeface="Aharoni" panose="02010803020104030203" pitchFamily="2" charset="-79"/>
              <a:cs typeface="Aharoni" panose="02010803020104030203" pitchFamily="2" charset="-79"/>
            </a:endParaRPr>
          </a:p>
          <a:p>
            <a:r>
              <a:rPr lang="en-IE" sz="2000" dirty="0" smtClean="0">
                <a:latin typeface="Aharoni" panose="02010803020104030203" pitchFamily="2" charset="-79"/>
                <a:cs typeface="Aharoni" panose="02010803020104030203" pitchFamily="2" charset="-79"/>
              </a:rPr>
              <a:t>Vagina –</a:t>
            </a:r>
            <a:r>
              <a:rPr lang="en-IE" altLang="zh-CN" sz="2000" dirty="0" smtClean="0">
                <a:latin typeface="Aharoni" panose="02010803020104030203" pitchFamily="2" charset="-79"/>
                <a:cs typeface="Aharoni" panose="02010803020104030203" pitchFamily="2" charset="-79"/>
              </a:rPr>
              <a:t> </a:t>
            </a:r>
            <a:r>
              <a:rPr lang="en-IE" sz="2000" dirty="0" smtClean="0">
                <a:latin typeface="Aharoni" panose="02010803020104030203" pitchFamily="2" charset="-79"/>
                <a:cs typeface="Aharoni" panose="02010803020104030203" pitchFamily="2" charset="-79"/>
              </a:rPr>
              <a:t>septum</a:t>
            </a:r>
          </a:p>
          <a:p>
            <a:pPr>
              <a:buNone/>
            </a:pPr>
            <a:endParaRPr lang="en-IE" altLang="zh-CN" sz="2000" dirty="0" smtClean="0">
              <a:latin typeface="Aharoni" panose="02010803020104030203" pitchFamily="2" charset="-79"/>
              <a:cs typeface="Aharoni" panose="02010803020104030203" pitchFamily="2" charset="-79"/>
            </a:endParaRPr>
          </a:p>
          <a:p>
            <a:r>
              <a:rPr lang="en-IE" altLang="zh-CN" sz="2000" dirty="0" smtClean="0">
                <a:latin typeface="Aharoni" panose="02010803020104030203" pitchFamily="2" charset="-79"/>
                <a:cs typeface="Aharoni" panose="02010803020104030203" pitchFamily="2" charset="-79"/>
              </a:rPr>
              <a:t>cervical - </a:t>
            </a:r>
            <a:r>
              <a:rPr lang="en-IE" sz="2000" dirty="0" smtClean="0">
                <a:latin typeface="Aharoni" panose="02010803020104030203" pitchFamily="2" charset="-79"/>
                <a:cs typeface="Aharoni" panose="02010803020104030203" pitchFamily="2" charset="-79"/>
              </a:rPr>
              <a:t> </a:t>
            </a:r>
            <a:r>
              <a:rPr lang="en-IE" altLang="zh-CN" sz="2000" dirty="0" smtClean="0">
                <a:latin typeface="Aharoni" panose="02010803020104030203" pitchFamily="2" charset="-79"/>
                <a:cs typeface="Aharoni" panose="02010803020104030203" pitchFamily="2" charset="-79"/>
              </a:rPr>
              <a:t>moving </a:t>
            </a:r>
            <a:r>
              <a:rPr lang="en-IE" sz="2000" dirty="0" smtClean="0">
                <a:latin typeface="Aharoni" panose="02010803020104030203" pitchFamily="2" charset="-79"/>
                <a:cs typeface="Aharoni" panose="02010803020104030203" pitchFamily="2" charset="-79"/>
              </a:rPr>
              <a:t>tenderness</a:t>
            </a:r>
          </a:p>
          <a:p>
            <a:pPr>
              <a:buNone/>
            </a:pPr>
            <a:endParaRPr lang="en-IE" sz="2000" dirty="0" smtClean="0">
              <a:latin typeface="Aharoni" panose="02010803020104030203" pitchFamily="2" charset="-79"/>
              <a:cs typeface="Aharoni" panose="02010803020104030203" pitchFamily="2" charset="-79"/>
            </a:endParaRPr>
          </a:p>
          <a:p>
            <a:r>
              <a:rPr lang="en-IE" sz="2000" dirty="0" smtClean="0">
                <a:latin typeface="Aharoni" panose="02010803020104030203" pitchFamily="2" charset="-79"/>
                <a:cs typeface="Aharoni" panose="02010803020104030203" pitchFamily="2" charset="-79"/>
              </a:rPr>
              <a:t>Uterus- size / mobility/ position/</a:t>
            </a:r>
          </a:p>
          <a:p>
            <a:pPr marL="109728" indent="0">
              <a:buNone/>
            </a:pPr>
            <a:r>
              <a:rPr lang="en-IE" sz="2000" dirty="0">
                <a:latin typeface="Aharoni" panose="02010803020104030203" pitchFamily="2" charset="-79"/>
                <a:cs typeface="Aharoni" panose="02010803020104030203" pitchFamily="2" charset="-79"/>
              </a:rPr>
              <a:t> </a:t>
            </a:r>
            <a:r>
              <a:rPr lang="en-IE" sz="2000" dirty="0" smtClean="0">
                <a:latin typeface="Aharoni" panose="02010803020104030203" pitchFamily="2" charset="-79"/>
                <a:cs typeface="Aharoni" panose="02010803020104030203" pitchFamily="2" charset="-79"/>
              </a:rPr>
              <a:t>               tenderness.</a:t>
            </a:r>
          </a:p>
          <a:p>
            <a:pPr>
              <a:buNone/>
            </a:pPr>
            <a:endParaRPr lang="en-IE" sz="2000" dirty="0" smtClean="0">
              <a:latin typeface="Aharoni" panose="02010803020104030203" pitchFamily="2" charset="-79"/>
              <a:cs typeface="Aharoni" panose="02010803020104030203" pitchFamily="2" charset="-79"/>
            </a:endParaRPr>
          </a:p>
          <a:p>
            <a:r>
              <a:rPr lang="en-IE" sz="2000" dirty="0" err="1" smtClean="0">
                <a:latin typeface="Aharoni" panose="02010803020104030203" pitchFamily="2" charset="-79"/>
                <a:cs typeface="Aharoni" panose="02010803020104030203" pitchFamily="2" charset="-79"/>
              </a:rPr>
              <a:t>Adnexa</a:t>
            </a:r>
            <a:r>
              <a:rPr lang="en-IE" sz="2000" dirty="0" smtClean="0">
                <a:latin typeface="Aharoni" panose="02010803020104030203" pitchFamily="2" charset="-79"/>
                <a:cs typeface="Aharoni" panose="02010803020104030203" pitchFamily="2" charset="-79"/>
              </a:rPr>
              <a:t> –tenderness/</a:t>
            </a:r>
            <a:r>
              <a:rPr lang="en-US" sz="2000" dirty="0" smtClean="0">
                <a:latin typeface="Aharoni" panose="02010803020104030203" pitchFamily="2" charset="-79"/>
                <a:cs typeface="Aharoni" panose="02010803020104030203" pitchFamily="2" charset="-79"/>
              </a:rPr>
              <a:t>enlargement</a:t>
            </a:r>
            <a:endParaRPr lang="en-US" sz="2000" dirty="0">
              <a:latin typeface="Aharoni" panose="02010803020104030203" pitchFamily="2" charset="-79"/>
              <a:cs typeface="Aharoni" panose="02010803020104030203" pitchFamily="2" charset="-79"/>
            </a:endParaRPr>
          </a:p>
        </p:txBody>
      </p:sp>
      <p:sp>
        <p:nvSpPr>
          <p:cNvPr id="2" name="Title 1"/>
          <p:cNvSpPr>
            <a:spLocks noGrp="1"/>
          </p:cNvSpPr>
          <p:nvPr>
            <p:ph type="title"/>
          </p:nvPr>
        </p:nvSpPr>
        <p:spPr>
          <a:solidFill>
            <a:schemeClr val="tx1"/>
          </a:solidFill>
        </p:spPr>
        <p:txBody>
          <a:bodyPr/>
          <a:lstStyle/>
          <a:p>
            <a:r>
              <a:rPr lang="en-IE" dirty="0" smtClean="0"/>
              <a:t>         </a:t>
            </a:r>
            <a:r>
              <a:rPr lang="en-IE" sz="6000" dirty="0" smtClean="0">
                <a:solidFill>
                  <a:srgbClr val="FF0000"/>
                </a:solidFill>
                <a:latin typeface="Berlin Sans FB" panose="020E0602020502020306" pitchFamily="34" charset="0"/>
              </a:rPr>
              <a:t>EXAMINATION</a:t>
            </a:r>
            <a:endParaRPr lang="en-US" sz="6000" dirty="0">
              <a:solidFill>
                <a:srgbClr val="FF0000"/>
              </a:solidFill>
              <a:latin typeface="Berlin Sans FB" panose="020E0602020502020306" pitchFamily="34" charset="0"/>
            </a:endParaRPr>
          </a:p>
        </p:txBody>
      </p:sp>
      <p:pic>
        <p:nvPicPr>
          <p:cNvPr id="4" name="Picture 4" descr="gynpalpation_1"/>
          <p:cNvPicPr>
            <a:picLocks noChangeAspect="1" noChangeArrowheads="1"/>
          </p:cNvPicPr>
          <p:nvPr/>
        </p:nvPicPr>
        <p:blipFill>
          <a:blip r:embed="rId3"/>
          <a:srcRect/>
          <a:stretch>
            <a:fillRect/>
          </a:stretch>
        </p:blipFill>
        <p:spPr bwMode="auto">
          <a:xfrm>
            <a:off x="5181600" y="2590800"/>
            <a:ext cx="3749675"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534400" cy="4784725"/>
          </a:xfrm>
        </p:spPr>
        <p:txBody>
          <a:bodyPr>
            <a:normAutofit lnSpcReduction="10000"/>
          </a:bodyPr>
          <a:lstStyle/>
          <a:p>
            <a:pPr marL="0" indent="0">
              <a:buNone/>
            </a:pPr>
            <a:r>
              <a:rPr lang="en-AU" sz="2000" b="1" dirty="0">
                <a:solidFill>
                  <a:srgbClr val="C00000"/>
                </a:solidFill>
                <a:latin typeface="Algerian" panose="04020705040A02060702" pitchFamily="82" charset="0"/>
                <a:cs typeface="Times New Roman" panose="02020603050405020304" pitchFamily="18" charset="0"/>
              </a:rPr>
              <a:t>A medical assessments should include:</a:t>
            </a:r>
          </a:p>
          <a:p>
            <a:pPr>
              <a:buFont typeface="Wingdings" pitchFamily="2" charset="2"/>
              <a:buChar char="Ø"/>
            </a:pPr>
            <a:r>
              <a:rPr lang="en-AU" sz="2000" dirty="0">
                <a:latin typeface="Times New Roman" panose="02020603050405020304" pitchFamily="18" charset="0"/>
                <a:cs typeface="Times New Roman" panose="02020603050405020304" pitchFamily="18" charset="0"/>
              </a:rPr>
              <a:t>Patient </a:t>
            </a:r>
            <a:r>
              <a:rPr lang="en-AU" sz="2000" dirty="0" smtClean="0">
                <a:latin typeface="Times New Roman" panose="02020603050405020304" pitchFamily="18" charset="0"/>
                <a:cs typeface="Times New Roman" panose="02020603050405020304" pitchFamily="18" charset="0"/>
              </a:rPr>
              <a:t>history.</a:t>
            </a:r>
            <a:endParaRPr lang="en-AU" sz="2000" dirty="0">
              <a:latin typeface="Times New Roman" panose="02020603050405020304" pitchFamily="18" charset="0"/>
              <a:cs typeface="Times New Roman" panose="02020603050405020304" pitchFamily="18" charset="0"/>
            </a:endParaRPr>
          </a:p>
          <a:p>
            <a:pPr>
              <a:buFont typeface="Wingdings" pitchFamily="2" charset="2"/>
              <a:buChar char="Ø"/>
            </a:pPr>
            <a:r>
              <a:rPr lang="en-AU" sz="2000" dirty="0">
                <a:latin typeface="Times New Roman" panose="02020603050405020304" pitchFamily="18" charset="0"/>
                <a:cs typeface="Times New Roman" panose="02020603050405020304" pitchFamily="18" charset="0"/>
              </a:rPr>
              <a:t>Physical </a:t>
            </a:r>
            <a:r>
              <a:rPr lang="en-AU" sz="2000" dirty="0" smtClean="0">
                <a:latin typeface="Times New Roman" panose="02020603050405020304" pitchFamily="18" charset="0"/>
                <a:cs typeface="Times New Roman" panose="02020603050405020304" pitchFamily="18" charset="0"/>
              </a:rPr>
              <a:t>examination.</a:t>
            </a:r>
            <a:endParaRPr lang="en-AU" sz="2000" dirty="0">
              <a:latin typeface="Times New Roman" panose="02020603050405020304" pitchFamily="18" charset="0"/>
              <a:cs typeface="Times New Roman" panose="02020603050405020304" pitchFamily="18" charset="0"/>
            </a:endParaRPr>
          </a:p>
          <a:p>
            <a:pPr>
              <a:buFont typeface="Wingdings" pitchFamily="2" charset="2"/>
              <a:buChar char="Ø"/>
            </a:pPr>
            <a:endParaRPr lang="en-AU" sz="2000" dirty="0">
              <a:latin typeface="Times New Roman" panose="02020603050405020304" pitchFamily="18" charset="0"/>
              <a:cs typeface="Times New Roman" panose="02020603050405020304" pitchFamily="18" charset="0"/>
            </a:endParaRPr>
          </a:p>
          <a:p>
            <a:pPr marL="0" indent="0">
              <a:buNone/>
            </a:pPr>
            <a:r>
              <a:rPr lang="en-AU" sz="2000" b="1" dirty="0">
                <a:solidFill>
                  <a:srgbClr val="C00000"/>
                </a:solidFill>
                <a:latin typeface="Algerian" panose="04020705040A02060702" pitchFamily="82" charset="0"/>
                <a:cs typeface="Times New Roman" panose="02020603050405020304" pitchFamily="18" charset="0"/>
              </a:rPr>
              <a:t>Primary Dysmenorrhea </a:t>
            </a:r>
          </a:p>
          <a:p>
            <a:pPr marL="685800" lvl="1">
              <a:lnSpc>
                <a:spcPct val="80000"/>
              </a:lnSpc>
              <a:buFont typeface="Arial" pitchFamily="34" charset="0"/>
              <a:buChar char="•"/>
            </a:pPr>
            <a:r>
              <a:rPr lang="en-US" sz="2000" dirty="0">
                <a:latin typeface="Times New Roman" panose="02020603050405020304" pitchFamily="18" charset="0"/>
                <a:cs typeface="Times New Roman" panose="02020603050405020304" pitchFamily="18" charset="0"/>
              </a:rPr>
              <a:t>cramping pain with menstruation and the physical examination is completely </a:t>
            </a:r>
            <a:r>
              <a:rPr lang="en-US" sz="2000" dirty="0" smtClean="0">
                <a:latin typeface="Times New Roman" panose="02020603050405020304" pitchFamily="18" charset="0"/>
                <a:cs typeface="Times New Roman" panose="02020603050405020304" pitchFamily="18" charset="0"/>
              </a:rPr>
              <a:t>normal.</a:t>
            </a:r>
            <a:endParaRPr lang="en-US" sz="2000" dirty="0">
              <a:latin typeface="Times New Roman" panose="02020603050405020304" pitchFamily="18" charset="0"/>
              <a:cs typeface="Times New Roman" panose="02020603050405020304" pitchFamily="18" charset="0"/>
            </a:endParaRPr>
          </a:p>
          <a:p>
            <a:pPr marL="0" indent="0">
              <a:lnSpc>
                <a:spcPct val="80000"/>
              </a:lnSpc>
              <a:buNone/>
            </a:pPr>
            <a:endParaRPr lang="en-US" sz="2000" dirty="0">
              <a:latin typeface="Times New Roman" panose="02020603050405020304" pitchFamily="18" charset="0"/>
              <a:cs typeface="Times New Roman" panose="02020603050405020304" pitchFamily="18" charset="0"/>
            </a:endParaRPr>
          </a:p>
          <a:p>
            <a:pPr marL="0" indent="0">
              <a:lnSpc>
                <a:spcPct val="80000"/>
              </a:lnSpc>
              <a:buNone/>
            </a:pPr>
            <a:r>
              <a:rPr lang="en-AU" sz="2000" b="1" dirty="0">
                <a:solidFill>
                  <a:srgbClr val="C00000"/>
                </a:solidFill>
                <a:latin typeface="Algerian" panose="04020705040A02060702" pitchFamily="82" charset="0"/>
                <a:cs typeface="Times New Roman" panose="02020603050405020304" pitchFamily="18" charset="0"/>
              </a:rPr>
              <a:t>Secondary dysmenorrhea</a:t>
            </a:r>
          </a:p>
          <a:p>
            <a:pPr marL="342900" lvl="0" indent="-342900" defTabSz="457200">
              <a:spcBef>
                <a:spcPts val="0"/>
              </a:spcBef>
              <a:buClrTx/>
              <a:buSzTx/>
              <a:buFont typeface="Arial" panose="020B0604020202020204" pitchFamily="34" charset="0"/>
              <a:buChar char="•"/>
            </a:pPr>
            <a:r>
              <a:rPr lang="en-AU" sz="2000" dirty="0">
                <a:solidFill>
                  <a:prstClr val="black"/>
                </a:solidFill>
                <a:latin typeface="Times New Roman" panose="02020603050405020304" pitchFamily="18" charset="0"/>
                <a:cs typeface="Times New Roman" panose="02020603050405020304" pitchFamily="18" charset="0"/>
              </a:rPr>
              <a:t>the history discloses cramping pain starting after 25 years old with pelvic </a:t>
            </a:r>
            <a:r>
              <a:rPr lang="en-AU" sz="2000" dirty="0" smtClean="0">
                <a:solidFill>
                  <a:prstClr val="black"/>
                </a:solidFill>
                <a:latin typeface="Times New Roman" panose="02020603050405020304" pitchFamily="18" charset="0"/>
                <a:cs typeface="Times New Roman" panose="02020603050405020304" pitchFamily="18" charset="0"/>
              </a:rPr>
              <a:t>abnormality.</a:t>
            </a:r>
            <a:endParaRPr lang="en-AU" sz="2000" dirty="0">
              <a:solidFill>
                <a:prstClr val="black"/>
              </a:solidFill>
              <a:latin typeface="Times New Roman" panose="02020603050405020304" pitchFamily="18" charset="0"/>
              <a:cs typeface="Times New Roman" panose="02020603050405020304" pitchFamily="18" charset="0"/>
            </a:endParaRPr>
          </a:p>
          <a:p>
            <a:pPr marL="342900" lvl="0" indent="-342900" defTabSz="457200">
              <a:spcBef>
                <a:spcPts val="0"/>
              </a:spcBef>
              <a:buClrTx/>
              <a:buSzTx/>
              <a:buFont typeface="Arial" panose="020B0604020202020204" pitchFamily="34" charset="0"/>
              <a:buChar char="•"/>
            </a:pPr>
            <a:r>
              <a:rPr lang="en-AU" sz="2000" dirty="0">
                <a:solidFill>
                  <a:prstClr val="black"/>
                </a:solidFill>
                <a:latin typeface="Times New Roman" panose="02020603050405020304" pitchFamily="18" charset="0"/>
                <a:cs typeface="Times New Roman" panose="02020603050405020304" pitchFamily="18" charset="0"/>
              </a:rPr>
              <a:t>history of </a:t>
            </a:r>
            <a:r>
              <a:rPr lang="en-AU" sz="2000" dirty="0" smtClean="0">
                <a:solidFill>
                  <a:prstClr val="black"/>
                </a:solidFill>
                <a:latin typeface="Times New Roman" panose="02020603050405020304" pitchFamily="18" charset="0"/>
                <a:cs typeface="Times New Roman" panose="02020603050405020304" pitchFamily="18" charset="0"/>
              </a:rPr>
              <a:t>infertility.</a:t>
            </a:r>
            <a:endParaRPr lang="en-AU" sz="2000" dirty="0">
              <a:solidFill>
                <a:prstClr val="black"/>
              </a:solidFill>
              <a:latin typeface="Times New Roman" panose="02020603050405020304" pitchFamily="18" charset="0"/>
              <a:cs typeface="Times New Roman" panose="02020603050405020304" pitchFamily="18" charset="0"/>
            </a:endParaRPr>
          </a:p>
          <a:p>
            <a:pPr marL="342900" lvl="0" indent="-342900" defTabSz="457200">
              <a:spcBef>
                <a:spcPts val="0"/>
              </a:spcBef>
              <a:buClrTx/>
              <a:buSzTx/>
              <a:buFont typeface="Arial" panose="020B0604020202020204" pitchFamily="34" charset="0"/>
              <a:buChar char="•"/>
            </a:pPr>
            <a:r>
              <a:rPr lang="en-AU" sz="2000" dirty="0">
                <a:solidFill>
                  <a:prstClr val="black"/>
                </a:solidFill>
                <a:latin typeface="Times New Roman" panose="02020603050405020304" pitchFamily="18" charset="0"/>
                <a:cs typeface="Times New Roman" panose="02020603050405020304" pitchFamily="18" charset="0"/>
              </a:rPr>
              <a:t>heavy menstrual </a:t>
            </a:r>
            <a:r>
              <a:rPr lang="en-AU" sz="2000" dirty="0" smtClean="0">
                <a:solidFill>
                  <a:prstClr val="black"/>
                </a:solidFill>
                <a:latin typeface="Times New Roman" panose="02020603050405020304" pitchFamily="18" charset="0"/>
                <a:cs typeface="Times New Roman" panose="02020603050405020304" pitchFamily="18" charset="0"/>
              </a:rPr>
              <a:t>flow.</a:t>
            </a:r>
            <a:endParaRPr lang="en-AU" sz="2000" dirty="0">
              <a:solidFill>
                <a:prstClr val="black"/>
              </a:solidFill>
              <a:latin typeface="Times New Roman" panose="02020603050405020304" pitchFamily="18" charset="0"/>
              <a:cs typeface="Times New Roman" panose="02020603050405020304" pitchFamily="18" charset="0"/>
            </a:endParaRPr>
          </a:p>
          <a:p>
            <a:pPr marL="342900" lvl="0" indent="-342900" defTabSz="457200">
              <a:spcBef>
                <a:spcPts val="0"/>
              </a:spcBef>
              <a:buClrTx/>
              <a:buSzTx/>
              <a:buFont typeface="Arial" panose="020B0604020202020204" pitchFamily="34" charset="0"/>
              <a:buChar char="•"/>
            </a:pPr>
            <a:r>
              <a:rPr lang="en-AU" sz="2000" dirty="0">
                <a:solidFill>
                  <a:prstClr val="black"/>
                </a:solidFill>
                <a:latin typeface="Times New Roman" panose="02020603050405020304" pitchFamily="18" charset="0"/>
                <a:cs typeface="Times New Roman" panose="02020603050405020304" pitchFamily="18" charset="0"/>
              </a:rPr>
              <a:t>irregular </a:t>
            </a:r>
            <a:r>
              <a:rPr lang="en-AU" sz="2000" dirty="0" smtClean="0">
                <a:solidFill>
                  <a:prstClr val="black"/>
                </a:solidFill>
                <a:latin typeface="Times New Roman" panose="02020603050405020304" pitchFamily="18" charset="0"/>
                <a:cs typeface="Times New Roman" panose="02020603050405020304" pitchFamily="18" charset="0"/>
              </a:rPr>
              <a:t>cycles.</a:t>
            </a:r>
            <a:endParaRPr lang="en-AU" sz="2000" dirty="0">
              <a:solidFill>
                <a:prstClr val="black"/>
              </a:solidFill>
              <a:latin typeface="Times New Roman" panose="02020603050405020304" pitchFamily="18" charset="0"/>
              <a:cs typeface="Times New Roman" panose="02020603050405020304" pitchFamily="18" charset="0"/>
            </a:endParaRPr>
          </a:p>
          <a:p>
            <a:pPr marL="342900" lvl="0" indent="-342900" defTabSz="457200">
              <a:spcBef>
                <a:spcPts val="0"/>
              </a:spcBef>
              <a:buClrTx/>
              <a:buSzTx/>
              <a:buFont typeface="Arial" panose="020B0604020202020204" pitchFamily="34" charset="0"/>
              <a:buChar char="•"/>
            </a:pPr>
            <a:r>
              <a:rPr lang="en-AU" sz="2000" dirty="0">
                <a:solidFill>
                  <a:prstClr val="black"/>
                </a:solidFill>
                <a:latin typeface="Times New Roman" panose="02020603050405020304" pitchFamily="18" charset="0"/>
                <a:cs typeface="Times New Roman" panose="02020603050405020304" pitchFamily="18" charset="0"/>
              </a:rPr>
              <a:t>little or no response to NSAIDs </a:t>
            </a:r>
          </a:p>
          <a:p>
            <a:pPr marL="342900" lvl="0" indent="-342900" defTabSz="457200">
              <a:spcBef>
                <a:spcPts val="0"/>
              </a:spcBef>
              <a:buClrTx/>
              <a:buSzTx/>
              <a:buFont typeface="Arial" panose="020B0604020202020204" pitchFamily="34" charset="0"/>
              <a:buChar char="•"/>
            </a:pPr>
            <a:r>
              <a:rPr lang="en-AU" sz="2000" dirty="0">
                <a:solidFill>
                  <a:prstClr val="black"/>
                </a:solidFill>
                <a:latin typeface="Times New Roman" panose="02020603050405020304" pitchFamily="18" charset="0"/>
                <a:cs typeface="Times New Roman" panose="02020603050405020304" pitchFamily="18" charset="0"/>
              </a:rPr>
              <a:t>detailed sexual history to asses for inflammation or </a:t>
            </a:r>
            <a:r>
              <a:rPr lang="en-AU" sz="2000" dirty="0" smtClean="0">
                <a:solidFill>
                  <a:prstClr val="black"/>
                </a:solidFill>
                <a:latin typeface="Times New Roman" panose="02020603050405020304" pitchFamily="18" charset="0"/>
                <a:cs typeface="Times New Roman" panose="02020603050405020304" pitchFamily="18" charset="0"/>
              </a:rPr>
              <a:t>scaring.</a:t>
            </a:r>
            <a:endParaRPr lang="en-AU" sz="2000" dirty="0">
              <a:solidFill>
                <a:prstClr val="black"/>
              </a:solidFill>
              <a:latin typeface="Times New Roman" panose="02020603050405020304" pitchFamily="18" charset="0"/>
              <a:cs typeface="Times New Roman" panose="02020603050405020304" pitchFamily="18" charset="0"/>
            </a:endParaRPr>
          </a:p>
          <a:p>
            <a:pPr marL="342900" lvl="0" indent="-342900" defTabSz="457200">
              <a:spcBef>
                <a:spcPts val="0"/>
              </a:spcBef>
              <a:buClrTx/>
              <a:buSzTx/>
              <a:buFont typeface="Arial" panose="020B0604020202020204" pitchFamily="34" charset="0"/>
              <a:buChar char="•"/>
            </a:pPr>
            <a:endParaRPr lang="en-AU" sz="2000" dirty="0">
              <a:solidFill>
                <a:prstClr val="black"/>
              </a:solidFill>
              <a:latin typeface="Times New Roman" panose="02020603050405020304" pitchFamily="18" charset="0"/>
              <a:cs typeface="Times New Roman" panose="02020603050405020304" pitchFamily="18" charset="0"/>
            </a:endParaRPr>
          </a:p>
          <a:p>
            <a:pPr marL="457200" lvl="1" indent="0">
              <a:lnSpc>
                <a:spcPct val="80000"/>
              </a:lnSpc>
              <a:buNone/>
            </a:pPr>
            <a:endParaRPr lang="en-US" sz="1800" dirty="0"/>
          </a:p>
          <a:p>
            <a:pPr marL="57150" indent="0">
              <a:buNone/>
            </a:pPr>
            <a:endParaRPr lang="en-AU" sz="2400" dirty="0"/>
          </a:p>
          <a:p>
            <a:pPr marL="0" indent="0">
              <a:buNone/>
            </a:pPr>
            <a:endParaRPr lang="en-AU" dirty="0"/>
          </a:p>
          <a:p>
            <a:endParaRPr lang="en-IN" dirty="0"/>
          </a:p>
        </p:txBody>
      </p:sp>
      <p:sp>
        <p:nvSpPr>
          <p:cNvPr id="4" name="Title 1"/>
          <p:cNvSpPr>
            <a:spLocks noGrp="1"/>
          </p:cNvSpPr>
          <p:nvPr>
            <p:ph type="title"/>
          </p:nvPr>
        </p:nvSpPr>
        <p:spPr>
          <a:xfrm>
            <a:off x="457200" y="-76200"/>
            <a:ext cx="8229600" cy="1143000"/>
          </a:xfrm>
          <a:prstGeom prst="rect">
            <a:avLst/>
          </a:prstGeom>
          <a:solidFill>
            <a:schemeClr val="tx1"/>
          </a:solidFill>
        </p:spPr>
        <p:txBody>
          <a:bodyPr/>
          <a:lstStyle>
            <a:lvl1pPr algn="ctr" defTabSz="457200" rtl="0" eaLnBrk="1" latinLnBrk="0" hangingPunct="1">
              <a:spcBef>
                <a:spcPct val="0"/>
              </a:spcBef>
              <a:buNone/>
              <a:defRPr sz="4400" kern="1200" baseline="0">
                <a:solidFill>
                  <a:schemeClr val="tx1"/>
                </a:solidFill>
                <a:latin typeface="Gill Sans MT" pitchFamily="34" charset="0"/>
                <a:ea typeface="+mj-ea"/>
                <a:cs typeface="+mj-cs"/>
              </a:defRPr>
            </a:lvl1pPr>
          </a:lstStyle>
          <a:p>
            <a:pPr algn="l"/>
            <a:r>
              <a:rPr lang="en-AU" dirty="0" smtClean="0">
                <a:solidFill>
                  <a:srgbClr val="FF0000"/>
                </a:solidFill>
                <a:latin typeface="Berlin Sans FB" panose="020E0602020502020306" pitchFamily="34" charset="0"/>
              </a:rPr>
              <a:t>  Dysmenorrhea:  Assessment</a:t>
            </a:r>
            <a:endParaRPr lang="en-AU"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418764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711891"/>
          </a:xfrm>
        </p:spPr>
        <p:txBody>
          <a:bodyPr>
            <a:normAutofit fontScale="92500" lnSpcReduction="20000"/>
          </a:bodyPr>
          <a:lstStyle/>
          <a:p>
            <a:r>
              <a:rPr lang="en-AU" sz="3000" dirty="0">
                <a:latin typeface="Times New Roman" panose="02020603050405020304" pitchFamily="18" charset="0"/>
                <a:cs typeface="Times New Roman" panose="02020603050405020304" pitchFamily="18" charset="0"/>
              </a:rPr>
              <a:t>B</a:t>
            </a:r>
            <a:r>
              <a:rPr lang="en-AU" sz="3000" dirty="0" smtClean="0">
                <a:latin typeface="Times New Roman" panose="02020603050405020304" pitchFamily="18" charset="0"/>
                <a:cs typeface="Times New Roman" panose="02020603050405020304" pitchFamily="18" charset="0"/>
              </a:rPr>
              <a:t>imanual </a:t>
            </a:r>
            <a:r>
              <a:rPr lang="en-AU" sz="3000" dirty="0">
                <a:latin typeface="Times New Roman" panose="02020603050405020304" pitchFamily="18" charset="0"/>
                <a:cs typeface="Times New Roman" panose="02020603050405020304" pitchFamily="18" charset="0"/>
              </a:rPr>
              <a:t>pelvic examination </a:t>
            </a:r>
            <a:r>
              <a:rPr lang="en-AU" sz="3000" dirty="0" smtClean="0">
                <a:latin typeface="Times New Roman" panose="02020603050405020304" pitchFamily="18" charset="0"/>
                <a:cs typeface="Times New Roman" panose="02020603050405020304" pitchFamily="18" charset="0"/>
              </a:rPr>
              <a:t>in non menstrual </a:t>
            </a:r>
            <a:r>
              <a:rPr lang="en-AU" sz="3000" dirty="0">
                <a:latin typeface="Times New Roman" panose="02020603050405020304" pitchFamily="18" charset="0"/>
                <a:cs typeface="Times New Roman" panose="02020603050405020304" pitchFamily="18" charset="0"/>
              </a:rPr>
              <a:t>phase of the cycle</a:t>
            </a:r>
          </a:p>
          <a:p>
            <a:r>
              <a:rPr lang="en-AU" sz="3000" b="1" dirty="0">
                <a:solidFill>
                  <a:srgbClr val="C00000"/>
                </a:solidFill>
                <a:latin typeface="Algerian" panose="04020705040A02060702" pitchFamily="82" charset="0"/>
                <a:cs typeface="Times New Roman" panose="02020603050405020304" pitchFamily="18" charset="0"/>
              </a:rPr>
              <a:t>L</a:t>
            </a:r>
            <a:r>
              <a:rPr lang="en-AU" sz="3000" b="1" dirty="0" smtClean="0">
                <a:solidFill>
                  <a:srgbClr val="C00000"/>
                </a:solidFill>
                <a:latin typeface="Algerian" panose="04020705040A02060702" pitchFamily="82" charset="0"/>
                <a:cs typeface="Times New Roman" panose="02020603050405020304" pitchFamily="18" charset="0"/>
              </a:rPr>
              <a:t>aboratory </a:t>
            </a:r>
            <a:r>
              <a:rPr lang="en-AU" sz="3000" b="1" dirty="0">
                <a:solidFill>
                  <a:srgbClr val="C00000"/>
                </a:solidFill>
                <a:latin typeface="Algerian" panose="04020705040A02060702" pitchFamily="82" charset="0"/>
                <a:cs typeface="Times New Roman" panose="02020603050405020304" pitchFamily="18" charset="0"/>
              </a:rPr>
              <a:t>tests for:</a:t>
            </a:r>
          </a:p>
          <a:p>
            <a:pPr>
              <a:buFont typeface="Arial" panose="020B0604020202020204" pitchFamily="34" charset="0"/>
              <a:buChar char="•"/>
            </a:pPr>
            <a:r>
              <a:rPr lang="en-AU" sz="3000" dirty="0">
                <a:latin typeface="Times New Roman" panose="02020603050405020304" pitchFamily="18" charset="0"/>
                <a:cs typeface="Times New Roman" panose="02020603050405020304" pitchFamily="18" charset="0"/>
              </a:rPr>
              <a:t> </a:t>
            </a:r>
            <a:r>
              <a:rPr lang="en-AU" sz="3000" dirty="0" smtClean="0">
                <a:latin typeface="Times New Roman" panose="02020603050405020304" pitchFamily="18" charset="0"/>
                <a:cs typeface="Times New Roman" panose="02020603050405020304" pitchFamily="18" charset="0"/>
              </a:rPr>
              <a:t> CBC </a:t>
            </a:r>
            <a:r>
              <a:rPr lang="en-AU" sz="3000" dirty="0">
                <a:latin typeface="Times New Roman" panose="02020603050405020304" pitchFamily="18" charset="0"/>
                <a:cs typeface="Times New Roman" panose="02020603050405020304" pitchFamily="18" charset="0"/>
              </a:rPr>
              <a:t>to R/O </a:t>
            </a:r>
            <a:r>
              <a:rPr lang="en-AU" sz="3000" dirty="0" smtClean="0">
                <a:latin typeface="Times New Roman" panose="02020603050405020304" pitchFamily="18" charset="0"/>
                <a:cs typeface="Times New Roman" panose="02020603050405020304" pitchFamily="18" charset="0"/>
              </a:rPr>
              <a:t>anaemia</a:t>
            </a:r>
            <a:endParaRPr lang="en-AU"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AU" sz="3000" dirty="0" smtClean="0">
                <a:latin typeface="Times New Roman" panose="02020603050405020304" pitchFamily="18" charset="0"/>
                <a:cs typeface="Times New Roman" panose="02020603050405020304" pitchFamily="18" charset="0"/>
              </a:rPr>
              <a:t>  Urine </a:t>
            </a:r>
            <a:r>
              <a:rPr lang="en-AU" sz="3000" dirty="0">
                <a:latin typeface="Times New Roman" panose="02020603050405020304" pitchFamily="18" charset="0"/>
                <a:cs typeface="Times New Roman" panose="02020603050405020304" pitchFamily="18" charset="0"/>
              </a:rPr>
              <a:t>analysis to R/O bladder infection</a:t>
            </a:r>
          </a:p>
          <a:p>
            <a:pPr>
              <a:buFont typeface="Arial" panose="020B0604020202020204" pitchFamily="34" charset="0"/>
              <a:buChar char="•"/>
            </a:pPr>
            <a:r>
              <a:rPr lang="en-AU" sz="3000" dirty="0" smtClean="0">
                <a:latin typeface="Times New Roman" panose="02020603050405020304" pitchFamily="18" charset="0"/>
                <a:cs typeface="Times New Roman" panose="02020603050405020304" pitchFamily="18" charset="0"/>
              </a:rPr>
              <a:t>  Pregnancy </a:t>
            </a:r>
            <a:r>
              <a:rPr lang="en-AU" sz="3000" dirty="0">
                <a:latin typeface="Times New Roman" panose="02020603050405020304" pitchFamily="18" charset="0"/>
                <a:cs typeface="Times New Roman" panose="02020603050405020304" pitchFamily="18" charset="0"/>
              </a:rPr>
              <a:t>test</a:t>
            </a:r>
          </a:p>
          <a:p>
            <a:pPr>
              <a:buFont typeface="Arial" panose="020B0604020202020204" pitchFamily="34" charset="0"/>
              <a:buChar char="•"/>
            </a:pPr>
            <a:r>
              <a:rPr lang="en-AU" sz="3000" dirty="0" smtClean="0">
                <a:latin typeface="Times New Roman" panose="02020603050405020304" pitchFamily="18" charset="0"/>
                <a:cs typeface="Times New Roman" panose="02020603050405020304" pitchFamily="18" charset="0"/>
              </a:rPr>
              <a:t>  Cervical </a:t>
            </a:r>
            <a:r>
              <a:rPr lang="en-AU" sz="3000" dirty="0">
                <a:latin typeface="Times New Roman" panose="02020603050405020304" pitchFamily="18" charset="0"/>
                <a:cs typeface="Times New Roman" panose="02020603050405020304" pitchFamily="18" charset="0"/>
              </a:rPr>
              <a:t>culture to exclude STI</a:t>
            </a:r>
          </a:p>
          <a:p>
            <a:pPr>
              <a:buFont typeface="Arial" panose="020B0604020202020204" pitchFamily="34" charset="0"/>
              <a:buChar char="•"/>
            </a:pPr>
            <a:r>
              <a:rPr lang="en-AU" sz="3000" dirty="0" smtClean="0">
                <a:latin typeface="Times New Roman" panose="02020603050405020304" pitchFamily="18" charset="0"/>
                <a:cs typeface="Times New Roman" panose="02020603050405020304" pitchFamily="18" charset="0"/>
              </a:rPr>
              <a:t>  ESR  </a:t>
            </a:r>
            <a:r>
              <a:rPr lang="en-AU" sz="3000" dirty="0">
                <a:latin typeface="Times New Roman" panose="02020603050405020304" pitchFamily="18" charset="0"/>
                <a:cs typeface="Times New Roman" panose="02020603050405020304" pitchFamily="18" charset="0"/>
              </a:rPr>
              <a:t>to detect an inflammatory process</a:t>
            </a:r>
          </a:p>
          <a:p>
            <a:pPr>
              <a:buFont typeface="Arial" panose="020B0604020202020204" pitchFamily="34" charset="0"/>
              <a:buChar char="•"/>
            </a:pPr>
            <a:r>
              <a:rPr lang="en-AU" sz="3000" dirty="0" smtClean="0">
                <a:latin typeface="Times New Roman" panose="02020603050405020304" pitchFamily="18" charset="0"/>
                <a:cs typeface="Times New Roman" panose="02020603050405020304" pitchFamily="18" charset="0"/>
              </a:rPr>
              <a:t>  Pelvic </a:t>
            </a:r>
            <a:r>
              <a:rPr lang="en-AU" sz="3000" dirty="0">
                <a:latin typeface="Times New Roman" panose="02020603050405020304" pitchFamily="18" charset="0"/>
                <a:cs typeface="Times New Roman" panose="02020603050405020304" pitchFamily="18" charset="0"/>
              </a:rPr>
              <a:t>and vaginal U/S </a:t>
            </a:r>
          </a:p>
          <a:p>
            <a:pPr>
              <a:buFont typeface="Arial" panose="020B0604020202020204" pitchFamily="34" charset="0"/>
              <a:buChar char="•"/>
            </a:pPr>
            <a:r>
              <a:rPr lang="en-AU" sz="3000" dirty="0" smtClean="0">
                <a:latin typeface="Times New Roman" panose="02020603050405020304" pitchFamily="18" charset="0"/>
                <a:cs typeface="Times New Roman" panose="02020603050405020304" pitchFamily="18" charset="0"/>
              </a:rPr>
              <a:t>  Diagnostic </a:t>
            </a:r>
            <a:r>
              <a:rPr lang="en-AU" sz="3000" dirty="0">
                <a:latin typeface="Times New Roman" panose="02020603050405020304" pitchFamily="18" charset="0"/>
                <a:cs typeface="Times New Roman" panose="02020603050405020304" pitchFamily="18" charset="0"/>
              </a:rPr>
              <a:t>laprascopy or </a:t>
            </a:r>
            <a:r>
              <a:rPr lang="en-AU" sz="3000" dirty="0" smtClean="0">
                <a:latin typeface="Times New Roman" panose="02020603050405020304" pitchFamily="18" charset="0"/>
                <a:cs typeface="Times New Roman" panose="02020603050405020304" pitchFamily="18" charset="0"/>
              </a:rPr>
              <a:t>lapratomy to </a:t>
            </a:r>
          </a:p>
          <a:p>
            <a:pPr marL="109728" indent="0">
              <a:buNone/>
            </a:pPr>
            <a:r>
              <a:rPr lang="en-AU" sz="3000" dirty="0">
                <a:latin typeface="Times New Roman" panose="02020603050405020304" pitchFamily="18" charset="0"/>
                <a:cs typeface="Times New Roman" panose="02020603050405020304" pitchFamily="18" charset="0"/>
              </a:rPr>
              <a:t> </a:t>
            </a:r>
            <a:r>
              <a:rPr lang="en-AU" sz="3000" dirty="0" smtClean="0">
                <a:latin typeface="Times New Roman" panose="02020603050405020304" pitchFamily="18" charset="0"/>
                <a:cs typeface="Times New Roman" panose="02020603050405020304" pitchFamily="18" charset="0"/>
              </a:rPr>
              <a:t>    detect any  pathology.</a:t>
            </a:r>
            <a:endParaRPr lang="en-AU" sz="3000" dirty="0">
              <a:latin typeface="Times New Roman" panose="02020603050405020304" pitchFamily="18" charset="0"/>
              <a:cs typeface="Times New Roman" panose="02020603050405020304" pitchFamily="18" charset="0"/>
            </a:endParaRPr>
          </a:p>
          <a:p>
            <a:endParaRPr lang="en-IN" dirty="0"/>
          </a:p>
        </p:txBody>
      </p:sp>
      <p:sp>
        <p:nvSpPr>
          <p:cNvPr id="3" name="Title 2"/>
          <p:cNvSpPr>
            <a:spLocks noGrp="1"/>
          </p:cNvSpPr>
          <p:nvPr>
            <p:ph type="title"/>
          </p:nvPr>
        </p:nvSpPr>
        <p:spPr>
          <a:xfrm>
            <a:off x="457200" y="152400"/>
            <a:ext cx="8229600" cy="1143000"/>
          </a:xfrm>
          <a:solidFill>
            <a:schemeClr val="tx1"/>
          </a:solidFill>
        </p:spPr>
        <p:txBody>
          <a:bodyPr>
            <a:normAutofit/>
          </a:bodyPr>
          <a:lstStyle/>
          <a:p>
            <a:r>
              <a:rPr lang="en-IN" sz="5400" dirty="0" smtClean="0">
                <a:solidFill>
                  <a:srgbClr val="FF0000"/>
                </a:solidFill>
                <a:latin typeface="Berlin Sans FB" panose="020E0602020502020306" pitchFamily="34" charset="0"/>
                <a:cs typeface="Times New Roman" panose="02020603050405020304" pitchFamily="18" charset="0"/>
              </a:rPr>
              <a:t>        Continued</a:t>
            </a:r>
            <a:r>
              <a:rPr lang="en-IN" sz="5400" dirty="0" smtClean="0">
                <a:solidFill>
                  <a:srgbClr val="FF0000"/>
                </a:solidFill>
                <a:latin typeface="Berlin Sans FB" panose="020E0602020502020306" pitchFamily="34" charset="0"/>
              </a:rPr>
              <a:t>:</a:t>
            </a:r>
            <a:endParaRPr lang="en-IN" sz="5400" dirty="0">
              <a:solidFill>
                <a:srgbClr val="FF0000"/>
              </a:solidFill>
              <a:latin typeface="Berlin Sans FB" panose="020E0602020502020306" pitchFamily="34" charset="0"/>
            </a:endParaRPr>
          </a:p>
        </p:txBody>
      </p:sp>
      <p:pic>
        <p:nvPicPr>
          <p:cNvPr id="4" name="Picture 2" descr="Image result for laboratory test for u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900" y="2316709"/>
            <a:ext cx="2133600" cy="2026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743700" y="4800600"/>
            <a:ext cx="2209800" cy="1882799"/>
          </a:xfrm>
          <a:prstGeom prst="rect">
            <a:avLst/>
          </a:prstGeom>
        </p:spPr>
      </p:pic>
    </p:spTree>
    <p:extLst>
      <p:ext uri="{BB962C8B-B14F-4D97-AF65-F5344CB8AC3E}">
        <p14:creationId xmlns:p14="http://schemas.microsoft.com/office/powerpoint/2010/main" val="939774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a:bodyPr>
          <a:lstStyle/>
          <a:p>
            <a:r>
              <a:rPr lang="en-IN" sz="4400" dirty="0" smtClean="0">
                <a:solidFill>
                  <a:srgbClr val="FF0000"/>
                </a:solidFill>
                <a:latin typeface="Berlin Sans FB" panose="020E0602020502020306" pitchFamily="34" charset="0"/>
              </a:rPr>
              <a:t>   DIFFERNTIAL DIAGNOSIS</a:t>
            </a:r>
            <a:endParaRPr lang="en-IN" sz="4400" dirty="0">
              <a:solidFill>
                <a:srgbClr val="FF0000"/>
              </a:solidFill>
              <a:latin typeface="Berlin Sans FB" panose="020E0602020502020306"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79848009"/>
              </p:ext>
            </p:extLst>
          </p:nvPr>
        </p:nvGraphicFramePr>
        <p:xfrm>
          <a:off x="457200" y="1676400"/>
          <a:ext cx="822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990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5686555"/>
              </p:ext>
            </p:extLst>
          </p:nvPr>
        </p:nvGraphicFramePr>
        <p:xfrm>
          <a:off x="457200" y="1265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solidFill>
            <a:schemeClr val="tx1"/>
          </a:solidFill>
        </p:spPr>
        <p:txBody>
          <a:bodyPr/>
          <a:lstStyle/>
          <a:p>
            <a:r>
              <a:rPr lang="en-IN" dirty="0" smtClean="0">
                <a:solidFill>
                  <a:srgbClr val="FF0000"/>
                </a:solidFill>
                <a:latin typeface="Berlin Sans FB" panose="020E0602020502020306" pitchFamily="34" charset="0"/>
              </a:rPr>
              <a:t> Management of Dysmenorrhea</a:t>
            </a:r>
            <a:endParaRPr lang="en-IN"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767796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b="1" dirty="0" smtClean="0">
                <a:latin typeface="Arial Rounded MT Bold" panose="020F0704030504030204" pitchFamily="34" charset="0"/>
              </a:rPr>
              <a:t>Primary dysmenorrhea is usually treated by- </a:t>
            </a:r>
          </a:p>
          <a:p>
            <a:endParaRPr lang="en-US" b="1" dirty="0" smtClean="0">
              <a:latin typeface="Arial Rounded MT Bold" panose="020F0704030504030204" pitchFamily="34" charset="0"/>
            </a:endParaRPr>
          </a:p>
          <a:p>
            <a:r>
              <a:rPr lang="en-US" dirty="0" smtClean="0"/>
              <a:t>Medication such as an analgesic medication. </a:t>
            </a:r>
          </a:p>
          <a:p>
            <a:r>
              <a:rPr lang="en-US" dirty="0" smtClean="0"/>
              <a:t>Many women find relief with non steroidal anti-inflammatory drugs (NSAIDs) such as-</a:t>
            </a:r>
          </a:p>
          <a:p>
            <a:pPr>
              <a:buFont typeface="Arial" panose="020B0604020202020204" pitchFamily="34" charset="0"/>
              <a:buChar char="•"/>
            </a:pPr>
            <a:r>
              <a:rPr lang="en-US" dirty="0" smtClean="0"/>
              <a:t>     Ibuprofen.</a:t>
            </a:r>
          </a:p>
          <a:p>
            <a:pPr>
              <a:buFont typeface="Arial" panose="020B0604020202020204" pitchFamily="34" charset="0"/>
              <a:buChar char="•"/>
            </a:pPr>
            <a:r>
              <a:rPr lang="en-US" dirty="0" smtClean="0"/>
              <a:t>     Naproxen.</a:t>
            </a:r>
          </a:p>
          <a:p>
            <a:pPr>
              <a:buFont typeface="Arial" panose="020B0604020202020204" pitchFamily="34" charset="0"/>
              <a:buChar char="•"/>
            </a:pPr>
            <a:r>
              <a:rPr lang="en-US" dirty="0"/>
              <a:t> </a:t>
            </a:r>
            <a:r>
              <a:rPr lang="en-US" dirty="0" smtClean="0"/>
              <a:t>    And acetylsalicylic acid (ASA).</a:t>
            </a:r>
          </a:p>
          <a:p>
            <a:r>
              <a:rPr lang="en-US" dirty="0" smtClean="0"/>
              <a:t>Oral contraceptives.</a:t>
            </a:r>
          </a:p>
          <a:p>
            <a:endParaRPr lang="en-US" dirty="0" smtClean="0"/>
          </a:p>
          <a:p>
            <a:endParaRPr lang="en-US" dirty="0" smtClean="0"/>
          </a:p>
          <a:p>
            <a:endParaRPr lang="en-US" dirty="0"/>
          </a:p>
        </p:txBody>
      </p:sp>
      <p:sp>
        <p:nvSpPr>
          <p:cNvPr id="4" name="Title 3"/>
          <p:cNvSpPr>
            <a:spLocks noGrp="1"/>
          </p:cNvSpPr>
          <p:nvPr>
            <p:ph type="title"/>
          </p:nvPr>
        </p:nvSpPr>
        <p:spPr>
          <a:solidFill>
            <a:schemeClr val="tx1"/>
          </a:solidFill>
        </p:spPr>
        <p:txBody>
          <a:bodyPr>
            <a:normAutofit/>
          </a:bodyPr>
          <a:lstStyle/>
          <a:p>
            <a:r>
              <a:rPr lang="en-US" sz="4400" dirty="0" smtClean="0">
                <a:solidFill>
                  <a:srgbClr val="FF0000"/>
                </a:solidFill>
                <a:latin typeface="Berlin Sans FB" panose="020E0602020502020306" pitchFamily="34" charset="0"/>
              </a:rPr>
              <a:t> ALLOPATHIC </a:t>
            </a:r>
            <a:r>
              <a:rPr lang="en-US" sz="4400" dirty="0">
                <a:solidFill>
                  <a:srgbClr val="FF0000"/>
                </a:solidFill>
                <a:latin typeface="Berlin Sans FB" panose="020E0602020502020306" pitchFamily="34" charset="0"/>
              </a:rPr>
              <a:t>MANAGEMENT</a:t>
            </a:r>
            <a:endParaRPr lang="en-IN" sz="4400" dirty="0">
              <a:latin typeface="Berlin Sans FB" panose="020E0602020502020306" pitchFamily="34" charset="0"/>
            </a:endParaRPr>
          </a:p>
        </p:txBody>
      </p:sp>
      <p:pic>
        <p:nvPicPr>
          <p:cNvPr id="5" name="Picture 2"/>
          <p:cNvPicPr>
            <a:picLocks noChangeAspect="1" noChangeArrowheads="1"/>
          </p:cNvPicPr>
          <p:nvPr/>
        </p:nvPicPr>
        <p:blipFill>
          <a:blip r:embed="rId2"/>
          <a:srcRect/>
          <a:stretch>
            <a:fillRect/>
          </a:stretch>
        </p:blipFill>
        <p:spPr bwMode="auto">
          <a:xfrm>
            <a:off x="6400800" y="4038600"/>
            <a:ext cx="24765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922"/>
            <a:ext cx="8238744" cy="6019800"/>
          </a:xfrm>
        </p:spPr>
        <p:txBody>
          <a:bodyPr/>
          <a:lstStyle/>
          <a:p>
            <a:pPr>
              <a:buNone/>
            </a:pPr>
            <a:r>
              <a:rPr lang="en-US" dirty="0" smtClean="0"/>
              <a:t>.</a:t>
            </a:r>
            <a:endParaRPr lang="en-US" dirty="0"/>
          </a:p>
        </p:txBody>
      </p:sp>
      <p:sp>
        <p:nvSpPr>
          <p:cNvPr id="6" name="Oval 5"/>
          <p:cNvSpPr/>
          <p:nvPr/>
        </p:nvSpPr>
        <p:spPr>
          <a:xfrm>
            <a:off x="1219200" y="228600"/>
            <a:ext cx="35814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DEFINITION</a:t>
            </a:r>
            <a:endParaRPr lang="en-US" dirty="0"/>
          </a:p>
        </p:txBody>
      </p:sp>
      <p:sp>
        <p:nvSpPr>
          <p:cNvPr id="7" name="Oval 6"/>
          <p:cNvSpPr/>
          <p:nvPr/>
        </p:nvSpPr>
        <p:spPr>
          <a:xfrm>
            <a:off x="1219200" y="1219200"/>
            <a:ext cx="35052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EPIDEMIOLOGY</a:t>
            </a:r>
            <a:endParaRPr lang="en-US" dirty="0"/>
          </a:p>
        </p:txBody>
      </p:sp>
      <p:sp>
        <p:nvSpPr>
          <p:cNvPr id="8" name="Oval 7"/>
          <p:cNvSpPr/>
          <p:nvPr/>
        </p:nvSpPr>
        <p:spPr>
          <a:xfrm>
            <a:off x="1295400" y="2209800"/>
            <a:ext cx="34290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PATHO PHYSIOLOGY</a:t>
            </a:r>
          </a:p>
        </p:txBody>
      </p:sp>
      <p:sp>
        <p:nvSpPr>
          <p:cNvPr id="9" name="Oval 8"/>
          <p:cNvSpPr/>
          <p:nvPr/>
        </p:nvSpPr>
        <p:spPr>
          <a:xfrm>
            <a:off x="1219200" y="3200400"/>
            <a:ext cx="33528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RISK FACTORS</a:t>
            </a:r>
            <a:endParaRPr lang="en-US" dirty="0"/>
          </a:p>
        </p:txBody>
      </p:sp>
      <p:sp>
        <p:nvSpPr>
          <p:cNvPr id="10" name="Oval 9"/>
          <p:cNvSpPr/>
          <p:nvPr/>
        </p:nvSpPr>
        <p:spPr>
          <a:xfrm>
            <a:off x="1219200" y="4267200"/>
            <a:ext cx="33528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TYPES</a:t>
            </a:r>
            <a:endParaRPr lang="en-US" dirty="0"/>
          </a:p>
        </p:txBody>
      </p:sp>
      <p:sp>
        <p:nvSpPr>
          <p:cNvPr id="11" name="Oval 10"/>
          <p:cNvSpPr/>
          <p:nvPr/>
        </p:nvSpPr>
        <p:spPr>
          <a:xfrm>
            <a:off x="1219200" y="5334000"/>
            <a:ext cx="35052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VARIETIES</a:t>
            </a:r>
            <a:endParaRPr lang="en-US" dirty="0"/>
          </a:p>
        </p:txBody>
      </p:sp>
      <p:sp>
        <p:nvSpPr>
          <p:cNvPr id="12" name="Oval 11"/>
          <p:cNvSpPr/>
          <p:nvPr/>
        </p:nvSpPr>
        <p:spPr>
          <a:xfrm>
            <a:off x="5105400" y="228600"/>
            <a:ext cx="35814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CLINICAL FEATURES</a:t>
            </a:r>
            <a:endParaRPr lang="en-US" dirty="0"/>
          </a:p>
        </p:txBody>
      </p:sp>
      <p:sp>
        <p:nvSpPr>
          <p:cNvPr id="13" name="Oval 12"/>
          <p:cNvSpPr/>
          <p:nvPr/>
        </p:nvSpPr>
        <p:spPr>
          <a:xfrm>
            <a:off x="5029200" y="1295400"/>
            <a:ext cx="36576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smtClean="0">
              <a:solidFill>
                <a:srgbClr val="FF0000"/>
              </a:solidFill>
            </a:endParaRPr>
          </a:p>
          <a:p>
            <a:pPr algn="ctr"/>
            <a:r>
              <a:rPr lang="en-US" i="1" dirty="0" smtClean="0">
                <a:solidFill>
                  <a:schemeClr val="bg1"/>
                </a:solidFill>
              </a:rPr>
              <a:t>MEASUREMENT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14" name="Oval 13"/>
          <p:cNvSpPr/>
          <p:nvPr/>
        </p:nvSpPr>
        <p:spPr>
          <a:xfrm>
            <a:off x="5181600" y="2286000"/>
            <a:ext cx="35052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i="1" dirty="0" smtClean="0">
                <a:solidFill>
                  <a:schemeClr val="bg1"/>
                </a:solidFill>
              </a:rPr>
              <a:t>EXAMINATION</a:t>
            </a:r>
            <a:endParaRPr lang="en-US" sz="2000" dirty="0">
              <a:solidFill>
                <a:schemeClr val="bg1"/>
              </a:solidFill>
            </a:endParaRPr>
          </a:p>
        </p:txBody>
      </p:sp>
      <p:sp>
        <p:nvSpPr>
          <p:cNvPr id="15" name="Oval 14"/>
          <p:cNvSpPr/>
          <p:nvPr/>
        </p:nvSpPr>
        <p:spPr>
          <a:xfrm>
            <a:off x="5181600" y="3352800"/>
            <a:ext cx="35052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INVESTIGATION</a:t>
            </a:r>
            <a:endParaRPr lang="en-US" dirty="0"/>
          </a:p>
        </p:txBody>
      </p:sp>
      <p:sp>
        <p:nvSpPr>
          <p:cNvPr id="16" name="Oval 15"/>
          <p:cNvSpPr/>
          <p:nvPr/>
        </p:nvSpPr>
        <p:spPr>
          <a:xfrm>
            <a:off x="5181600" y="4419600"/>
            <a:ext cx="35052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solidFill>
                  <a:schemeClr val="bg1"/>
                </a:solidFill>
              </a:rPr>
              <a:t>DIFFERENTIAL DIAGNOSIS</a:t>
            </a:r>
            <a:endParaRPr lang="en-US" dirty="0">
              <a:solidFill>
                <a:schemeClr val="bg1"/>
              </a:solidFill>
            </a:endParaRPr>
          </a:p>
        </p:txBody>
      </p:sp>
      <p:sp>
        <p:nvSpPr>
          <p:cNvPr id="17" name="Oval 16"/>
          <p:cNvSpPr/>
          <p:nvPr/>
        </p:nvSpPr>
        <p:spPr>
          <a:xfrm>
            <a:off x="5257800" y="5486400"/>
            <a:ext cx="33528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MANAGEMENT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52400" y="1219200"/>
            <a:ext cx="8229600" cy="4525963"/>
          </a:xfrm>
        </p:spPr>
        <p:txBody>
          <a:bodyPr>
            <a:normAutofit/>
          </a:bodyPr>
          <a:lstStyle/>
          <a:p>
            <a:endParaRPr lang="en-US" dirty="0" smtClean="0"/>
          </a:p>
          <a:p>
            <a:r>
              <a:rPr lang="en-US" sz="2200" dirty="0" smtClean="0">
                <a:latin typeface="Sitka Text" panose="02000505000000020004" pitchFamily="2" charset="0"/>
              </a:rPr>
              <a:t>Women who do not respond after three months of treatment with NSAIDs and hormonal contraceptives may have secondary dysmenorrhea.</a:t>
            </a:r>
          </a:p>
          <a:p>
            <a:r>
              <a:rPr lang="en-US" sz="2200" dirty="0" smtClean="0">
                <a:latin typeface="Sitka Text" panose="02000505000000020004" pitchFamily="2" charset="0"/>
              </a:rPr>
              <a:t>Treatment for </a:t>
            </a:r>
            <a:r>
              <a:rPr lang="en-US" sz="2200" dirty="0" smtClean="0">
                <a:solidFill>
                  <a:srgbClr val="C00000"/>
                </a:solidFill>
                <a:latin typeface="Sitka Text" panose="02000505000000020004" pitchFamily="2" charset="0"/>
              </a:rPr>
              <a:t>Secondary </a:t>
            </a:r>
            <a:r>
              <a:rPr lang="en-US" sz="2200" dirty="0">
                <a:solidFill>
                  <a:srgbClr val="C00000"/>
                </a:solidFill>
                <a:latin typeface="Sitka Text" panose="02000505000000020004" pitchFamily="2" charset="0"/>
              </a:rPr>
              <a:t>D</a:t>
            </a:r>
            <a:r>
              <a:rPr lang="en-US" sz="2200" dirty="0" smtClean="0">
                <a:solidFill>
                  <a:srgbClr val="C00000"/>
                </a:solidFill>
                <a:latin typeface="Sitka Text" panose="02000505000000020004" pitchFamily="2" charset="0"/>
              </a:rPr>
              <a:t>ysmenorrhea</a:t>
            </a:r>
            <a:r>
              <a:rPr lang="en-US" sz="2200" dirty="0" smtClean="0">
                <a:latin typeface="Sitka Text" panose="02000505000000020004" pitchFamily="2" charset="0"/>
              </a:rPr>
              <a:t> will vary with the underlying cause. </a:t>
            </a:r>
          </a:p>
          <a:p>
            <a:pPr>
              <a:buFont typeface="Wingdings" panose="05000000000000000000" pitchFamily="2" charset="2"/>
              <a:buChar char="§"/>
            </a:pPr>
            <a:r>
              <a:rPr lang="en-US" sz="2200" dirty="0">
                <a:latin typeface="Sitka Text" panose="02000505000000020004" pitchFamily="2" charset="0"/>
              </a:rPr>
              <a:t> </a:t>
            </a:r>
            <a:r>
              <a:rPr lang="en-US" sz="2200" dirty="0" smtClean="0">
                <a:latin typeface="Sitka Text" panose="02000505000000020004" pitchFamily="2" charset="0"/>
              </a:rPr>
              <a:t>  Diagnostic laparoscopy, other hormonal treatments,      or trial of transcutaneous electrical nerve stimulation (TENS) are potential next steps.</a:t>
            </a:r>
          </a:p>
          <a:p>
            <a:pPr>
              <a:buFont typeface="Wingdings" panose="05000000000000000000" pitchFamily="2" charset="2"/>
              <a:buChar char="§"/>
            </a:pPr>
            <a:r>
              <a:rPr lang="en-US" sz="2200" dirty="0">
                <a:latin typeface="Sitka Text" panose="02000505000000020004" pitchFamily="2" charset="0"/>
              </a:rPr>
              <a:t> </a:t>
            </a:r>
            <a:r>
              <a:rPr lang="en-US" sz="2200" dirty="0" smtClean="0">
                <a:latin typeface="Sitka Text" panose="02000505000000020004" pitchFamily="2" charset="0"/>
              </a:rPr>
              <a:t> Surgery can be done to remove fibroids or to widen the cervical canal if it is too narrow. </a:t>
            </a:r>
          </a:p>
          <a:p>
            <a:endParaRPr lang="en-US" sz="2200" dirty="0">
              <a:latin typeface="Sitka Text" panose="02000505000000020004" pitchFamily="2" charset="0"/>
            </a:endParaRPr>
          </a:p>
        </p:txBody>
      </p:sp>
      <p:sp>
        <p:nvSpPr>
          <p:cNvPr id="3" name="Title 2"/>
          <p:cNvSpPr>
            <a:spLocks noGrp="1"/>
          </p:cNvSpPr>
          <p:nvPr>
            <p:ph type="title"/>
          </p:nvPr>
        </p:nvSpPr>
        <p:spPr>
          <a:solidFill>
            <a:schemeClr val="tx1"/>
          </a:solidFill>
        </p:spPr>
        <p:txBody>
          <a:bodyPr>
            <a:normAutofit/>
          </a:bodyPr>
          <a:lstStyle/>
          <a:p>
            <a:r>
              <a:rPr lang="en-IN" sz="5400" dirty="0" smtClean="0">
                <a:solidFill>
                  <a:srgbClr val="FF0000"/>
                </a:solidFill>
                <a:latin typeface="Berlin Sans FB" panose="020E0602020502020306" pitchFamily="34" charset="0"/>
              </a:rPr>
              <a:t>          Continued:</a:t>
            </a:r>
            <a:endParaRPr lang="en-IN" sz="5400" dirty="0">
              <a:solidFill>
                <a:srgbClr val="FF0000"/>
              </a:solidFill>
              <a:latin typeface="Berlin Sans FB" panose="020E0602020502020306" pitchFamily="34" charset="0"/>
            </a:endParaRPr>
          </a:p>
        </p:txBody>
      </p:sp>
      <p:pic>
        <p:nvPicPr>
          <p:cNvPr id="4" name="Picture 3"/>
          <p:cNvPicPr>
            <a:picLocks noChangeAspect="1"/>
          </p:cNvPicPr>
          <p:nvPr/>
        </p:nvPicPr>
        <p:blipFill>
          <a:blip r:embed="rId2"/>
          <a:stretch>
            <a:fillRect/>
          </a:stretch>
        </p:blipFill>
        <p:spPr>
          <a:xfrm>
            <a:off x="4876800" y="5054600"/>
            <a:ext cx="2057400" cy="1635125"/>
          </a:xfrm>
          <a:prstGeom prst="rect">
            <a:avLst/>
          </a:prstGeom>
        </p:spPr>
      </p:pic>
      <p:pic>
        <p:nvPicPr>
          <p:cNvPr id="6" name="Picture 5"/>
          <p:cNvPicPr>
            <a:picLocks noChangeAspect="1"/>
          </p:cNvPicPr>
          <p:nvPr/>
        </p:nvPicPr>
        <p:blipFill>
          <a:blip r:embed="rId3"/>
          <a:stretch>
            <a:fillRect/>
          </a:stretch>
        </p:blipFill>
        <p:spPr>
          <a:xfrm>
            <a:off x="7086600" y="4911725"/>
            <a:ext cx="1795463" cy="177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534400" cy="2743200"/>
          </a:xfrm>
          <a:solidFill>
            <a:schemeClr val="accent4">
              <a:lumMod val="60000"/>
              <a:lumOff val="40000"/>
            </a:schemeClr>
          </a:solidFill>
        </p:spPr>
        <p:txBody>
          <a:bodyPr>
            <a:normAutofit/>
          </a:bodyPr>
          <a:lstStyle/>
          <a:p>
            <a:r>
              <a:rPr lang="en-US" sz="3600" b="1" dirty="0" smtClean="0">
                <a:solidFill>
                  <a:srgbClr val="FF0000"/>
                </a:solidFill>
                <a:latin typeface="Berlin Sans FB" panose="020E0602020502020306" pitchFamily="34" charset="0"/>
                <a:cs typeface="Aharoni" panose="02010803020104030203" pitchFamily="2" charset="-79"/>
              </a:rPr>
              <a:t>MIASMATIC ANALYSIS OF SYMPTOMS     OF  DYSMENORRHOEA.</a:t>
            </a:r>
            <a:r>
              <a:rPr lang="en-US" sz="3600" dirty="0" smtClean="0">
                <a:solidFill>
                  <a:srgbClr val="FF0000"/>
                </a:solidFill>
                <a:latin typeface="Berlin Sans FB" panose="020E0602020502020306" pitchFamily="34" charset="0"/>
                <a:cs typeface="Aharoni" panose="02010803020104030203" pitchFamily="2" charset="-79"/>
              </a:rPr>
              <a:t> </a:t>
            </a:r>
            <a:endParaRPr lang="en-US" sz="3600" dirty="0">
              <a:solidFill>
                <a:srgbClr val="FF0000"/>
              </a:solidFill>
              <a:latin typeface="Berlin Sans FB" panose="020E0602020502020306" pitchFamily="34" charset="0"/>
              <a:cs typeface="Aharoni" panose="02010803020104030203" pitchFamily="2" charset="-79"/>
            </a:endParaRPr>
          </a:p>
        </p:txBody>
      </p:sp>
      <p:pic>
        <p:nvPicPr>
          <p:cNvPr id="3" name="Picture 2"/>
          <p:cNvPicPr>
            <a:picLocks noChangeAspect="1"/>
          </p:cNvPicPr>
          <p:nvPr/>
        </p:nvPicPr>
        <p:blipFill>
          <a:blip r:embed="rId2"/>
          <a:stretch>
            <a:fillRect/>
          </a:stretch>
        </p:blipFill>
        <p:spPr>
          <a:xfrm>
            <a:off x="3823648" y="3962400"/>
            <a:ext cx="4953000" cy="2667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34199167"/>
              </p:ext>
            </p:extLst>
          </p:nvPr>
        </p:nvGraphicFramePr>
        <p:xfrm>
          <a:off x="533400" y="304800"/>
          <a:ext cx="8077200" cy="5486400"/>
        </p:xfrm>
        <a:graphic>
          <a:graphicData uri="http://schemas.openxmlformats.org/drawingml/2006/table">
            <a:tbl>
              <a:tblPr firstRow="1" bandRow="1">
                <a:tableStyleId>{5C22544A-7EE6-4342-B048-85BDC9FD1C3A}</a:tableStyleId>
              </a:tblPr>
              <a:tblGrid>
                <a:gridCol w="1817370"/>
                <a:gridCol w="1817370"/>
                <a:gridCol w="1951990"/>
                <a:gridCol w="2490470"/>
              </a:tblGrid>
              <a:tr h="1004143">
                <a:tc>
                  <a:txBody>
                    <a:bodyPr/>
                    <a:lstStyle/>
                    <a:p>
                      <a:r>
                        <a:rPr lang="en-US" dirty="0" smtClean="0"/>
                        <a:t>PSORA </a:t>
                      </a:r>
                      <a:endParaRPr lang="en-US" dirty="0"/>
                    </a:p>
                  </a:txBody>
                  <a:tcPr/>
                </a:tc>
                <a:tc>
                  <a:txBody>
                    <a:bodyPr/>
                    <a:lstStyle/>
                    <a:p>
                      <a:r>
                        <a:rPr lang="en-US" dirty="0" smtClean="0"/>
                        <a:t>SYPHILIS</a:t>
                      </a:r>
                      <a:endParaRPr lang="en-US" dirty="0"/>
                    </a:p>
                  </a:txBody>
                  <a:tcPr/>
                </a:tc>
                <a:tc>
                  <a:txBody>
                    <a:bodyPr/>
                    <a:lstStyle/>
                    <a:p>
                      <a:r>
                        <a:rPr lang="en-US" dirty="0" smtClean="0"/>
                        <a:t>SYCOSIS</a:t>
                      </a:r>
                      <a:endParaRPr lang="en-US" dirty="0"/>
                    </a:p>
                  </a:txBody>
                  <a:tcPr/>
                </a:tc>
                <a:tc>
                  <a:txBody>
                    <a:bodyPr/>
                    <a:lstStyle/>
                    <a:p>
                      <a:r>
                        <a:rPr lang="en-US" dirty="0" smtClean="0"/>
                        <a:t>PSEUDO PSORA</a:t>
                      </a:r>
                      <a:endParaRPr lang="en-US" dirty="0"/>
                    </a:p>
                  </a:txBody>
                  <a:tcPr/>
                </a:tc>
              </a:tr>
              <a:tr h="2546736">
                <a:tc>
                  <a:txBody>
                    <a:bodyPr/>
                    <a:lstStyle/>
                    <a:p>
                      <a:r>
                        <a:rPr kumimoji="0" lang="en-US" sz="1800" kern="1200" baseline="0" dirty="0" smtClean="0">
                          <a:solidFill>
                            <a:schemeClr val="dk1"/>
                          </a:solidFill>
                          <a:latin typeface="+mn-lt"/>
                          <a:ea typeface="+mn-ea"/>
                          <a:cs typeface="+mn-cs"/>
                        </a:rPr>
                        <a:t>Pain usually-</a:t>
                      </a:r>
                    </a:p>
                    <a:p>
                      <a:r>
                        <a:rPr kumimoji="0" lang="en-US" sz="1800" kern="1200" baseline="0" dirty="0" smtClean="0">
                          <a:solidFill>
                            <a:schemeClr val="dk1"/>
                          </a:solidFill>
                          <a:latin typeface="+mn-lt"/>
                          <a:ea typeface="+mn-ea"/>
                          <a:cs typeface="+mn-cs"/>
                        </a:rPr>
                        <a:t> Sharp. </a:t>
                      </a:r>
                    </a:p>
                    <a:p>
                      <a:r>
                        <a:rPr kumimoji="0" lang="en-US" sz="1800" kern="1200" baseline="0" dirty="0" smtClean="0">
                          <a:solidFill>
                            <a:schemeClr val="dk1"/>
                          </a:solidFill>
                          <a:latin typeface="+mn-lt"/>
                          <a:ea typeface="+mn-ea"/>
                          <a:cs typeface="+mn-cs"/>
                        </a:rPr>
                        <a:t>Never colicky. 	</a:t>
                      </a:r>
                      <a:endParaRPr lang="en-US" dirty="0"/>
                    </a:p>
                  </a:txBody>
                  <a:tcPr/>
                </a:tc>
                <a:tc>
                  <a:txBody>
                    <a:bodyPr/>
                    <a:lstStyle/>
                    <a:p>
                      <a:r>
                        <a:rPr kumimoji="0" lang="en-US" sz="1800" kern="1200" baseline="0" dirty="0" smtClean="0">
                          <a:solidFill>
                            <a:schemeClr val="dk1"/>
                          </a:solidFill>
                          <a:latin typeface="+mn-lt"/>
                          <a:ea typeface="+mn-ea"/>
                          <a:cs typeface="+mn-cs"/>
                        </a:rPr>
                        <a:t>Profuse menstrual flow. 	</a:t>
                      </a:r>
                      <a:endParaRPr lang="en-US" dirty="0"/>
                    </a:p>
                  </a:txBody>
                  <a:tcPr/>
                </a:tc>
                <a:tc>
                  <a:txBody>
                    <a:bodyPr/>
                    <a:lstStyle/>
                    <a:p>
                      <a:r>
                        <a:rPr kumimoji="0" lang="en-US" sz="1800" kern="1200" baseline="0" dirty="0" smtClean="0">
                          <a:solidFill>
                            <a:schemeClr val="dk1"/>
                          </a:solidFill>
                          <a:latin typeface="+mn-lt"/>
                          <a:ea typeface="+mn-ea"/>
                          <a:cs typeface="+mn-cs"/>
                        </a:rPr>
                        <a:t> Flow offensive, clotted, dark even black, fish brine </a:t>
                      </a:r>
                      <a:r>
                        <a:rPr kumimoji="0" lang="en-US" sz="1800" kern="1200" baseline="0" dirty="0" err="1" smtClean="0">
                          <a:solidFill>
                            <a:schemeClr val="dk1"/>
                          </a:solidFill>
                          <a:latin typeface="+mn-lt"/>
                          <a:ea typeface="+mn-ea"/>
                          <a:cs typeface="+mn-cs"/>
                        </a:rPr>
                        <a:t>odour</a:t>
                      </a:r>
                      <a:r>
                        <a:rPr kumimoji="0" lang="en-US" sz="1800" kern="1200" baseline="0" dirty="0" smtClean="0">
                          <a:solidFill>
                            <a:schemeClr val="dk1"/>
                          </a:solidFill>
                          <a:latin typeface="+mn-lt"/>
                          <a:ea typeface="+mn-ea"/>
                          <a:cs typeface="+mn-cs"/>
                        </a:rPr>
                        <a:t>. 	</a:t>
                      </a:r>
                      <a:endParaRPr lang="en-US" dirty="0"/>
                    </a:p>
                  </a:txBody>
                  <a:tcPr/>
                </a:tc>
                <a:tc>
                  <a:txBody>
                    <a:bodyPr/>
                    <a:lstStyle/>
                    <a:p>
                      <a:r>
                        <a:rPr kumimoji="0" lang="en-US" sz="1800" kern="1200" baseline="0" dirty="0" smtClean="0">
                          <a:solidFill>
                            <a:schemeClr val="dk1"/>
                          </a:solidFill>
                          <a:latin typeface="+mn-lt"/>
                          <a:ea typeface="+mn-ea"/>
                          <a:cs typeface="+mn-cs"/>
                        </a:rPr>
                        <a:t>Headache, backache, neuralgias, </a:t>
                      </a:r>
                      <a:r>
                        <a:rPr kumimoji="0" lang="en-US" sz="1800" kern="1200" baseline="0" dirty="0" err="1" smtClean="0">
                          <a:solidFill>
                            <a:schemeClr val="dk1"/>
                          </a:solidFill>
                          <a:latin typeface="+mn-lt"/>
                          <a:ea typeface="+mn-ea"/>
                          <a:cs typeface="+mn-cs"/>
                        </a:rPr>
                        <a:t>epistaxis</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diarrhoea</a:t>
                      </a:r>
                      <a:r>
                        <a:rPr kumimoji="0" lang="en-US" sz="1800" kern="1200" baseline="0" dirty="0" smtClean="0">
                          <a:solidFill>
                            <a:schemeClr val="dk1"/>
                          </a:solidFill>
                          <a:latin typeface="+mn-lt"/>
                          <a:ea typeface="+mn-ea"/>
                          <a:cs typeface="+mn-cs"/>
                        </a:rPr>
                        <a:t>, nausea, vomiting, cold extremities, febrile states. </a:t>
                      </a:r>
                    </a:p>
                  </a:txBody>
                  <a:tcPr/>
                </a:tc>
              </a:tr>
              <a:tr h="193552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kumimoji="0" lang="en-US" sz="1800" kern="1200" baseline="0" dirty="0" smtClean="0">
                          <a:solidFill>
                            <a:schemeClr val="dk1"/>
                          </a:solidFill>
                          <a:latin typeface="+mn-lt"/>
                          <a:ea typeface="+mn-ea"/>
                          <a:cs typeface="+mn-cs"/>
                        </a:rPr>
                        <a:t>Hysterical, sad, gloomy, fear, sensitive, nervous irritability &amp; </a:t>
                      </a:r>
                    </a:p>
                    <a:p>
                      <a:r>
                        <a:rPr kumimoji="0" lang="en-US" sz="1800" kern="1200" baseline="0" dirty="0" smtClean="0">
                          <a:solidFill>
                            <a:schemeClr val="dk1"/>
                          </a:solidFill>
                          <a:latin typeface="+mn-lt"/>
                          <a:ea typeface="+mn-ea"/>
                          <a:cs typeface="+mn-cs"/>
                        </a:rPr>
                        <a:t>inclination to weep.</a:t>
                      </a:r>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8280504"/>
              </p:ext>
            </p:extLst>
          </p:nvPr>
        </p:nvGraphicFramePr>
        <p:xfrm>
          <a:off x="381000" y="152400"/>
          <a:ext cx="8534400" cy="5638800"/>
        </p:xfrm>
        <a:graphic>
          <a:graphicData uri="http://schemas.openxmlformats.org/drawingml/2006/table">
            <a:tbl>
              <a:tblPr firstRow="1" bandRow="1">
                <a:tableStyleId>{5C22544A-7EE6-4342-B048-85BDC9FD1C3A}</a:tableStyleId>
              </a:tblPr>
              <a:tblGrid>
                <a:gridCol w="1981200"/>
                <a:gridCol w="2171700"/>
                <a:gridCol w="2076450"/>
                <a:gridCol w="2305050"/>
              </a:tblGrid>
              <a:tr h="1822469">
                <a:tc>
                  <a:txBody>
                    <a:bodyPr/>
                    <a:lstStyle/>
                    <a:p>
                      <a:r>
                        <a:rPr lang="en-US" dirty="0" smtClean="0"/>
                        <a:t>PSORA </a:t>
                      </a:r>
                      <a:endParaRPr lang="en-US" dirty="0"/>
                    </a:p>
                  </a:txBody>
                  <a:tcPr/>
                </a:tc>
                <a:tc>
                  <a:txBody>
                    <a:bodyPr/>
                    <a:lstStyle/>
                    <a:p>
                      <a:r>
                        <a:rPr lang="en-US" dirty="0" smtClean="0"/>
                        <a:t>SYPHILIS</a:t>
                      </a:r>
                      <a:endParaRPr lang="en-US" dirty="0"/>
                    </a:p>
                  </a:txBody>
                  <a:tcPr/>
                </a:tc>
                <a:tc>
                  <a:txBody>
                    <a:bodyPr/>
                    <a:lstStyle/>
                    <a:p>
                      <a:r>
                        <a:rPr lang="en-US" dirty="0" smtClean="0"/>
                        <a:t>SYCOSIS</a:t>
                      </a:r>
                      <a:endParaRPr lang="en-US" dirty="0"/>
                    </a:p>
                  </a:txBody>
                  <a:tcPr/>
                </a:tc>
                <a:tc>
                  <a:txBody>
                    <a:bodyPr/>
                    <a:lstStyle/>
                    <a:p>
                      <a:r>
                        <a:rPr lang="en-US" dirty="0" smtClean="0"/>
                        <a:t>PSEUDO PSORA</a:t>
                      </a:r>
                      <a:endParaRPr lang="en-US" dirty="0"/>
                    </a:p>
                  </a:txBody>
                  <a:tcPr/>
                </a:tc>
              </a:tr>
              <a:tr h="3816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All functional menstrual disorders. Dysmenorrhoea shows itself-</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 Very early.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 At puberty.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 At climacteric.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Depression and fears during menses.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Pains and diseases of uterus, spasmodic, colicky and paroxysmal. Acrid discharge, </a:t>
                      </a:r>
                      <a:r>
                        <a:rPr kumimoji="0" lang="en-US" sz="1800" kern="1200" baseline="0" dirty="0" err="1" smtClean="0">
                          <a:solidFill>
                            <a:schemeClr val="dk1"/>
                          </a:solidFill>
                          <a:latin typeface="+mn-lt"/>
                          <a:ea typeface="+mn-ea"/>
                          <a:cs typeface="+mn-cs"/>
                        </a:rPr>
                        <a:t>Pruritis</a:t>
                      </a:r>
                      <a:r>
                        <a:rPr kumimoji="0" lang="en-US" sz="1800" kern="1200" baseline="0" dirty="0" smtClean="0">
                          <a:solidFill>
                            <a:schemeClr val="dk1"/>
                          </a:solidFill>
                          <a:latin typeface="+mn-lt"/>
                          <a:ea typeface="+mn-ea"/>
                          <a:cs typeface="+mn-cs"/>
                        </a:rPr>
                        <a:t>, painful and frequent urination, </a:t>
                      </a:r>
                      <a:r>
                        <a:rPr kumimoji="0" lang="en-US" sz="1800" kern="1200" baseline="0" dirty="0" err="1" smtClean="0">
                          <a:solidFill>
                            <a:schemeClr val="dk1"/>
                          </a:solidFill>
                          <a:latin typeface="+mn-lt"/>
                          <a:ea typeface="+mn-ea"/>
                          <a:cs typeface="+mn-cs"/>
                        </a:rPr>
                        <a:t>mastodynia</a:t>
                      </a:r>
                      <a:r>
                        <a:rPr kumimoji="0" lang="en-US" sz="1800" kern="1200" baseline="0" dirty="0" smtClean="0">
                          <a:solidFill>
                            <a:schemeClr val="dk1"/>
                          </a:solidFill>
                          <a:latin typeface="+mn-lt"/>
                          <a:ea typeface="+mn-ea"/>
                          <a:cs typeface="+mn-cs"/>
                        </a:rPr>
                        <a:t>.</a:t>
                      </a:r>
                    </a:p>
                  </a:txBody>
                  <a:tcPr/>
                </a:tc>
                <a:tc>
                  <a:txBody>
                    <a:bodyPr/>
                    <a:lstStyle/>
                    <a:p>
                      <a:r>
                        <a:rPr kumimoji="0" lang="en-US" sz="1800" kern="1200" baseline="0" dirty="0" smtClean="0">
                          <a:solidFill>
                            <a:schemeClr val="dk1"/>
                          </a:solidFill>
                          <a:latin typeface="+mn-lt"/>
                          <a:ea typeface="+mn-ea"/>
                          <a:cs typeface="+mn-cs"/>
                        </a:rPr>
                        <a:t>Painful, always exhausting, prolonged, copious. Feels badly a week before menses. Flow bright red, thin, watery. </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57" y="1524000"/>
            <a:ext cx="9144000" cy="2057400"/>
          </a:xfrm>
          <a:solidFill>
            <a:schemeClr val="accent4">
              <a:lumMod val="60000"/>
              <a:lumOff val="40000"/>
            </a:schemeClr>
          </a:solidFill>
        </p:spPr>
        <p:txBody>
          <a:bodyPr>
            <a:normAutofit/>
          </a:bodyPr>
          <a:lstStyle/>
          <a:p>
            <a:pPr>
              <a:buNone/>
            </a:pPr>
            <a:r>
              <a:rPr lang="en-US" dirty="0" smtClean="0"/>
              <a:t>         </a:t>
            </a:r>
          </a:p>
          <a:p>
            <a:pPr>
              <a:buNone/>
            </a:pPr>
            <a:r>
              <a:rPr lang="en-US" sz="5400" i="1" dirty="0" smtClean="0">
                <a:solidFill>
                  <a:srgbClr val="00B0F0"/>
                </a:solidFill>
              </a:rPr>
              <a:t> </a:t>
            </a:r>
            <a:r>
              <a:rPr lang="en-US" sz="5400" b="1" i="1" dirty="0" smtClean="0">
                <a:solidFill>
                  <a:srgbClr val="FF0000"/>
                </a:solidFill>
                <a:latin typeface="Berlin Sans FB" panose="020E0602020502020306" pitchFamily="34" charset="0"/>
              </a:rPr>
              <a:t>REPERTORIAL ANALYSIS </a:t>
            </a:r>
          </a:p>
          <a:p>
            <a:pPr>
              <a:buNone/>
            </a:pPr>
            <a:endParaRPr lang="en-US" sz="5400" i="1" dirty="0">
              <a:solidFill>
                <a:srgbClr val="FF0000"/>
              </a:solidFill>
              <a:latin typeface="Berlin Sans FB" panose="020E0602020502020306" pitchFamily="34" charset="0"/>
            </a:endParaRPr>
          </a:p>
        </p:txBody>
      </p:sp>
      <p:pic>
        <p:nvPicPr>
          <p:cNvPr id="4" name="Picture 3"/>
          <p:cNvPicPr>
            <a:picLocks noChangeAspect="1"/>
          </p:cNvPicPr>
          <p:nvPr/>
        </p:nvPicPr>
        <p:blipFill>
          <a:blip r:embed="rId2"/>
          <a:stretch>
            <a:fillRect/>
          </a:stretch>
        </p:blipFill>
        <p:spPr>
          <a:xfrm>
            <a:off x="3962400" y="3810000"/>
            <a:ext cx="4953000" cy="2667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800" cy="4419600"/>
          </a:xfrm>
        </p:spPr>
        <p:txBody>
          <a:bodyPr>
            <a:normAutofit fontScale="62500" lnSpcReduction="20000"/>
          </a:bodyPr>
          <a:lstStyle/>
          <a:p>
            <a:pPr>
              <a:buNone/>
            </a:pPr>
            <a:r>
              <a:rPr lang="pt-BR" sz="3800" b="1" dirty="0" smtClean="0">
                <a:solidFill>
                  <a:srgbClr val="C00000"/>
                </a:solidFill>
                <a:latin typeface="Arial Rounded MT Bold" panose="020F0704030504030204" pitchFamily="34" charset="0"/>
              </a:rPr>
              <a:t>GENITALIA FEMALE, Menses: Painful, Dysmenorrhoea: </a:t>
            </a:r>
          </a:p>
          <a:p>
            <a:endParaRPr lang="pt-BR" sz="2900" b="1" dirty="0" smtClean="0">
              <a:solidFill>
                <a:srgbClr val="C00000"/>
              </a:solidFill>
              <a:latin typeface="Arial Rounded MT Bold" panose="020F0704030504030204" pitchFamily="34" charset="0"/>
            </a:endParaRPr>
          </a:p>
          <a:p>
            <a:r>
              <a:rPr lang="en-US" sz="3800" b="1" dirty="0" smtClean="0">
                <a:latin typeface="Sitka Text" panose="02000505000000020004" pitchFamily="2" charset="0"/>
              </a:rPr>
              <a:t>BELL, CACT, CALC-P, CHAM, &amp; KALI-C. </a:t>
            </a:r>
          </a:p>
          <a:p>
            <a:endParaRPr lang="en-US" sz="2900" i="1" dirty="0" smtClean="0"/>
          </a:p>
          <a:p>
            <a:r>
              <a:rPr lang="en-US" sz="3800" i="1" dirty="0" err="1" smtClean="0">
                <a:latin typeface="Sitka Text" panose="02000505000000020004" pitchFamily="2" charset="0"/>
              </a:rPr>
              <a:t>Acon</a:t>
            </a:r>
            <a:r>
              <a:rPr lang="en-US" sz="3800" i="1" dirty="0" smtClean="0">
                <a:latin typeface="Sitka Text" panose="02000505000000020004" pitchFamily="2" charset="0"/>
              </a:rPr>
              <a:t>, Am-c, </a:t>
            </a:r>
            <a:r>
              <a:rPr lang="en-US" sz="3800" i="1" dirty="0" err="1" smtClean="0">
                <a:latin typeface="Sitka Text" panose="02000505000000020004" pitchFamily="2" charset="0"/>
              </a:rPr>
              <a:t>Ars-alb</a:t>
            </a:r>
            <a:r>
              <a:rPr lang="en-US" sz="3800" i="1" dirty="0" smtClean="0">
                <a:latin typeface="Sitka Text" panose="02000505000000020004" pitchFamily="2" charset="0"/>
              </a:rPr>
              <a:t>, </a:t>
            </a:r>
            <a:r>
              <a:rPr lang="en-US" sz="3800" i="1" dirty="0" err="1" smtClean="0">
                <a:latin typeface="Sitka Text" panose="02000505000000020004" pitchFamily="2" charset="0"/>
              </a:rPr>
              <a:t>Calc</a:t>
            </a:r>
            <a:r>
              <a:rPr lang="en-US" sz="3800" i="1" dirty="0" smtClean="0">
                <a:latin typeface="Sitka Text" panose="02000505000000020004" pitchFamily="2" charset="0"/>
              </a:rPr>
              <a:t>, Caul, </a:t>
            </a:r>
            <a:r>
              <a:rPr lang="en-US" sz="3800" i="1" dirty="0" err="1" smtClean="0">
                <a:latin typeface="Sitka Text" panose="02000505000000020004" pitchFamily="2" charset="0"/>
              </a:rPr>
              <a:t>Coff</a:t>
            </a:r>
            <a:r>
              <a:rPr lang="en-US" sz="3800" i="1" dirty="0" smtClean="0">
                <a:latin typeface="Sitka Text" panose="02000505000000020004" pitchFamily="2" charset="0"/>
              </a:rPr>
              <a:t>, </a:t>
            </a:r>
            <a:r>
              <a:rPr lang="en-US" sz="3800" i="1" dirty="0" err="1" smtClean="0">
                <a:latin typeface="Sitka Text" panose="02000505000000020004" pitchFamily="2" charset="0"/>
              </a:rPr>
              <a:t>Coloc</a:t>
            </a:r>
            <a:r>
              <a:rPr lang="en-US" sz="3800" i="1" dirty="0" smtClean="0">
                <a:latin typeface="Sitka Text" panose="02000505000000020004" pitchFamily="2" charset="0"/>
              </a:rPr>
              <a:t>, Dios, Lac-c, </a:t>
            </a:r>
            <a:r>
              <a:rPr lang="en-US" sz="3800" i="1" dirty="0" err="1" smtClean="0">
                <a:latin typeface="Sitka Text" panose="02000505000000020004" pitchFamily="2" charset="0"/>
              </a:rPr>
              <a:t>Lach</a:t>
            </a:r>
            <a:r>
              <a:rPr lang="en-US" sz="3800" i="1" dirty="0" smtClean="0">
                <a:latin typeface="Sitka Text" panose="02000505000000020004" pitchFamily="2" charset="0"/>
              </a:rPr>
              <a:t>, Lil-t, </a:t>
            </a:r>
            <a:r>
              <a:rPr lang="en-US" sz="3800" i="1" dirty="0" err="1" smtClean="0">
                <a:latin typeface="Sitka Text" panose="02000505000000020004" pitchFamily="2" charset="0"/>
              </a:rPr>
              <a:t>Lyco</a:t>
            </a:r>
            <a:r>
              <a:rPr lang="en-US" sz="3800" i="1" dirty="0" smtClean="0">
                <a:latin typeface="Sitka Text" panose="02000505000000020004" pitchFamily="2" charset="0"/>
              </a:rPr>
              <a:t>, Med, </a:t>
            </a:r>
            <a:r>
              <a:rPr lang="en-US" sz="3800" i="1" dirty="0" err="1" smtClean="0">
                <a:latin typeface="Sitka Text" panose="02000505000000020004" pitchFamily="2" charset="0"/>
              </a:rPr>
              <a:t>Meli</a:t>
            </a:r>
            <a:r>
              <a:rPr lang="en-US" sz="3800" i="1" dirty="0" smtClean="0">
                <a:latin typeface="Sitka Text" panose="02000505000000020004" pitchFamily="2" charset="0"/>
              </a:rPr>
              <a:t>, Nat-c, </a:t>
            </a:r>
            <a:r>
              <a:rPr lang="en-US" sz="3800" i="1" dirty="0" err="1" smtClean="0">
                <a:latin typeface="Sitka Text" panose="02000505000000020004" pitchFamily="2" charset="0"/>
              </a:rPr>
              <a:t>Nux</a:t>
            </a:r>
            <a:r>
              <a:rPr lang="en-US" sz="3800" i="1" dirty="0" smtClean="0">
                <a:latin typeface="Sitka Text" panose="02000505000000020004" pitchFamily="2" charset="0"/>
              </a:rPr>
              <a:t>-v, </a:t>
            </a:r>
            <a:r>
              <a:rPr lang="en-US" sz="3800" i="1" dirty="0" err="1" smtClean="0">
                <a:latin typeface="Sitka Text" panose="02000505000000020004" pitchFamily="2" charset="0"/>
              </a:rPr>
              <a:t>Phos</a:t>
            </a:r>
            <a:r>
              <a:rPr lang="en-US" sz="3800" i="1" dirty="0" smtClean="0">
                <a:latin typeface="Sitka Text" panose="02000505000000020004" pitchFamily="2" charset="0"/>
              </a:rPr>
              <a:t>, </a:t>
            </a:r>
            <a:r>
              <a:rPr lang="en-US" sz="3800" i="1" dirty="0" err="1" smtClean="0">
                <a:latin typeface="Sitka Text" panose="02000505000000020004" pitchFamily="2" charset="0"/>
              </a:rPr>
              <a:t>Puls</a:t>
            </a:r>
            <a:r>
              <a:rPr lang="en-US" sz="3800" i="1" dirty="0" smtClean="0">
                <a:latin typeface="Sitka Text" panose="02000505000000020004" pitchFamily="2" charset="0"/>
              </a:rPr>
              <a:t>, Sabin, Sep, </a:t>
            </a:r>
            <a:r>
              <a:rPr lang="en-US" sz="3800" i="1" dirty="0" err="1" smtClean="0">
                <a:latin typeface="Sitka Text" panose="02000505000000020004" pitchFamily="2" charset="0"/>
              </a:rPr>
              <a:t>Sulph</a:t>
            </a:r>
            <a:r>
              <a:rPr lang="en-US" sz="3800" i="1" dirty="0" smtClean="0">
                <a:latin typeface="Sitka Text" panose="02000505000000020004" pitchFamily="2" charset="0"/>
              </a:rPr>
              <a:t>, Sep, </a:t>
            </a:r>
            <a:r>
              <a:rPr lang="en-US" sz="3800" i="1" dirty="0" err="1" smtClean="0">
                <a:latin typeface="Sitka Text" panose="02000505000000020004" pitchFamily="2" charset="0"/>
              </a:rPr>
              <a:t>Sulph</a:t>
            </a:r>
            <a:r>
              <a:rPr lang="en-US" sz="3800" i="1" dirty="0" smtClean="0">
                <a:latin typeface="Sitka Text" panose="02000505000000020004" pitchFamily="2" charset="0"/>
              </a:rPr>
              <a:t>, Tub, </a:t>
            </a:r>
            <a:r>
              <a:rPr lang="en-US" sz="3800" i="1" dirty="0" err="1" smtClean="0">
                <a:latin typeface="Sitka Text" panose="02000505000000020004" pitchFamily="2" charset="0"/>
              </a:rPr>
              <a:t>Verat</a:t>
            </a:r>
            <a:r>
              <a:rPr lang="en-US" sz="3800" i="1" dirty="0" smtClean="0">
                <a:latin typeface="Sitka Text" panose="02000505000000020004" pitchFamily="2" charset="0"/>
              </a:rPr>
              <a:t> &amp; Xan. </a:t>
            </a:r>
          </a:p>
          <a:p>
            <a:endParaRPr lang="en-US" sz="2900" dirty="0" smtClean="0"/>
          </a:p>
          <a:p>
            <a:pPr>
              <a:buNone/>
            </a:pPr>
            <a:r>
              <a:rPr lang="en-US" sz="3200" b="1" dirty="0" smtClean="0">
                <a:solidFill>
                  <a:srgbClr val="C00000"/>
                </a:solidFill>
                <a:latin typeface="Arial Rounded MT Bold" panose="020F0704030504030204" pitchFamily="34" charset="0"/>
              </a:rPr>
              <a:t>GENITALIA FEMALE, Menses: Painful, Dysmenorrhoea: Feet wet, from getting : </a:t>
            </a:r>
          </a:p>
          <a:p>
            <a:endParaRPr lang="en-US" sz="2900" b="1" dirty="0" smtClean="0"/>
          </a:p>
          <a:p>
            <a:r>
              <a:rPr lang="en-US" sz="2900" b="1" dirty="0"/>
              <a:t> </a:t>
            </a:r>
            <a:r>
              <a:rPr lang="en-US" sz="2900" b="1" dirty="0" smtClean="0"/>
              <a:t>PULS.</a:t>
            </a:r>
          </a:p>
          <a:p>
            <a:r>
              <a:rPr lang="en-US" sz="2900" i="1" dirty="0" err="1" smtClean="0"/>
              <a:t>Phos</a:t>
            </a:r>
            <a:r>
              <a:rPr lang="en-US" sz="2900" i="1" dirty="0" smtClean="0"/>
              <a:t> &amp; </a:t>
            </a:r>
            <a:r>
              <a:rPr lang="en-US" sz="2900" i="1" dirty="0" err="1" smtClean="0"/>
              <a:t>Rhus</a:t>
            </a:r>
            <a:r>
              <a:rPr lang="en-US" sz="2900" i="1" dirty="0" smtClean="0"/>
              <a:t>-t. </a:t>
            </a:r>
            <a:endParaRPr lang="en-US" sz="2900" dirty="0"/>
          </a:p>
        </p:txBody>
      </p:sp>
      <p:sp>
        <p:nvSpPr>
          <p:cNvPr id="3" name="Title 2"/>
          <p:cNvSpPr>
            <a:spLocks noGrp="1"/>
          </p:cNvSpPr>
          <p:nvPr>
            <p:ph type="title"/>
          </p:nvPr>
        </p:nvSpPr>
        <p:spPr>
          <a:xfrm>
            <a:off x="228600" y="274638"/>
            <a:ext cx="8686800" cy="1249362"/>
          </a:xfrm>
          <a:solidFill>
            <a:schemeClr val="tx1"/>
          </a:solidFill>
        </p:spPr>
        <p:txBody>
          <a:bodyPr>
            <a:noAutofit/>
          </a:bodyPr>
          <a:lstStyle/>
          <a:p>
            <a:r>
              <a:rPr lang="en-US" sz="2800" dirty="0" smtClean="0">
                <a:solidFill>
                  <a:srgbClr val="FF0000"/>
                </a:solidFill>
                <a:latin typeface="Berlin Sans FB" panose="020E0602020502020306" pitchFamily="34" charset="0"/>
                <a:cs typeface="Times New Roman" pitchFamily="18" charset="0"/>
              </a:rPr>
              <a:t>According to the Repertory of Homoeopathic         Materia </a:t>
            </a:r>
            <a:r>
              <a:rPr lang="en-US" sz="2800" dirty="0" err="1" smtClean="0">
                <a:solidFill>
                  <a:srgbClr val="FF0000"/>
                </a:solidFill>
                <a:latin typeface="Berlin Sans FB" panose="020E0602020502020306" pitchFamily="34" charset="0"/>
                <a:cs typeface="Times New Roman" pitchFamily="18" charset="0"/>
              </a:rPr>
              <a:t>Medica</a:t>
            </a:r>
            <a:r>
              <a:rPr lang="en-US" sz="2800" dirty="0" smtClean="0">
                <a:solidFill>
                  <a:srgbClr val="FF0000"/>
                </a:solidFill>
                <a:latin typeface="Berlin Sans FB" panose="020E0602020502020306" pitchFamily="34" charset="0"/>
                <a:cs typeface="Times New Roman" pitchFamily="18" charset="0"/>
              </a:rPr>
              <a:t> by J.T. KENT-</a:t>
            </a:r>
            <a:endParaRPr lang="en-US" sz="2800" b="0"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81288" cy="4343400"/>
          </a:xfrm>
        </p:spPr>
        <p:txBody>
          <a:bodyPr>
            <a:normAutofit fontScale="92500" lnSpcReduction="10000"/>
          </a:bodyPr>
          <a:lstStyle/>
          <a:p>
            <a:pPr marL="109728" indent="0">
              <a:buNone/>
            </a:pPr>
            <a:r>
              <a:rPr lang="en-US" b="1" dirty="0" smtClean="0"/>
              <a:t>GENITALS, MENSTRUATION: Menses: Painful: </a:t>
            </a:r>
          </a:p>
          <a:p>
            <a:r>
              <a:rPr lang="en-US" sz="2000" dirty="0" smtClean="0">
                <a:latin typeface="Sitka Text" panose="02000505000000020004" pitchFamily="2" charset="0"/>
              </a:rPr>
              <a:t>Calc, </a:t>
            </a:r>
            <a:r>
              <a:rPr lang="en-US" sz="2000" i="1" dirty="0" smtClean="0">
                <a:latin typeface="Sitka Text" panose="02000505000000020004" pitchFamily="2" charset="0"/>
              </a:rPr>
              <a:t>Cham, </a:t>
            </a:r>
            <a:r>
              <a:rPr lang="en-US" sz="2000" i="1" dirty="0" err="1" smtClean="0">
                <a:latin typeface="Sitka Text" panose="02000505000000020004" pitchFamily="2" charset="0"/>
              </a:rPr>
              <a:t>Cimic</a:t>
            </a:r>
            <a:r>
              <a:rPr lang="en-US" sz="2000" i="1" dirty="0" smtClean="0">
                <a:latin typeface="Sitka Text" panose="02000505000000020004" pitchFamily="2" charset="0"/>
              </a:rPr>
              <a:t>, </a:t>
            </a:r>
            <a:r>
              <a:rPr lang="en-US" sz="2000" i="1" dirty="0" err="1" smtClean="0">
                <a:latin typeface="Sitka Text" panose="02000505000000020004" pitchFamily="2" charset="0"/>
              </a:rPr>
              <a:t>Cocc</a:t>
            </a:r>
            <a:r>
              <a:rPr lang="en-US" sz="2000" i="1" dirty="0" smtClean="0">
                <a:latin typeface="Sitka Text" panose="02000505000000020004" pitchFamily="2" charset="0"/>
              </a:rPr>
              <a:t>, Con, </a:t>
            </a:r>
            <a:r>
              <a:rPr lang="en-US" sz="2000" i="1" dirty="0" err="1" smtClean="0">
                <a:latin typeface="Sitka Text" panose="02000505000000020004" pitchFamily="2" charset="0"/>
              </a:rPr>
              <a:t>Cupr</a:t>
            </a:r>
            <a:r>
              <a:rPr lang="en-US" sz="2000" i="1" dirty="0" smtClean="0">
                <a:latin typeface="Sitka Text" panose="02000505000000020004" pitchFamily="2" charset="0"/>
              </a:rPr>
              <a:t>, Graph, Lyc, Med, </a:t>
            </a:r>
            <a:r>
              <a:rPr lang="en-US" sz="2000" i="1" dirty="0" err="1" smtClean="0">
                <a:latin typeface="Sitka Text" panose="02000505000000020004" pitchFamily="2" charset="0"/>
              </a:rPr>
              <a:t>Nux</a:t>
            </a:r>
            <a:r>
              <a:rPr lang="en-US" sz="2000" i="1" dirty="0" smtClean="0">
                <a:latin typeface="Sitka Text" panose="02000505000000020004" pitchFamily="2" charset="0"/>
              </a:rPr>
              <a:t>-m, Plat, </a:t>
            </a:r>
            <a:r>
              <a:rPr lang="en-US" sz="2000" i="1" dirty="0" err="1" smtClean="0">
                <a:latin typeface="Sitka Text" panose="02000505000000020004" pitchFamily="2" charset="0"/>
              </a:rPr>
              <a:t>Puls</a:t>
            </a:r>
            <a:r>
              <a:rPr lang="en-US" sz="2000" i="1" dirty="0" smtClean="0">
                <a:latin typeface="Sitka Text" panose="02000505000000020004" pitchFamily="2" charset="0"/>
              </a:rPr>
              <a:t>, Sep, </a:t>
            </a:r>
            <a:r>
              <a:rPr lang="en-US" sz="2000" i="1" dirty="0" err="1" smtClean="0">
                <a:latin typeface="Sitka Text" panose="02000505000000020004" pitchFamily="2" charset="0"/>
              </a:rPr>
              <a:t>Sulph</a:t>
            </a:r>
            <a:r>
              <a:rPr lang="en-US" sz="2000" i="1" dirty="0" smtClean="0">
                <a:latin typeface="Sitka Text" panose="02000505000000020004" pitchFamily="2" charset="0"/>
              </a:rPr>
              <a:t>, Tub, </a:t>
            </a:r>
            <a:r>
              <a:rPr lang="en-US" sz="2000" i="1" dirty="0" err="1" smtClean="0">
                <a:latin typeface="Sitka Text" panose="02000505000000020004" pitchFamily="2" charset="0"/>
              </a:rPr>
              <a:t>Verat</a:t>
            </a:r>
            <a:r>
              <a:rPr lang="en-US" sz="2000" i="1" dirty="0" smtClean="0">
                <a:latin typeface="Sitka Text" panose="02000505000000020004" pitchFamily="2" charset="0"/>
              </a:rPr>
              <a:t>, </a:t>
            </a:r>
            <a:r>
              <a:rPr lang="en-US" sz="2000" i="1" dirty="0" err="1" smtClean="0">
                <a:latin typeface="Sitka Text" panose="02000505000000020004" pitchFamily="2" charset="0"/>
              </a:rPr>
              <a:t>Vib</a:t>
            </a:r>
            <a:r>
              <a:rPr lang="en-US" sz="2000" i="1" dirty="0" smtClean="0">
                <a:latin typeface="Sitka Text" panose="02000505000000020004" pitchFamily="2" charset="0"/>
              </a:rPr>
              <a:t>.</a:t>
            </a:r>
          </a:p>
          <a:p>
            <a:endParaRPr lang="en-US" sz="2000" i="1" dirty="0">
              <a:latin typeface="Sitka Text" panose="02000505000000020004" pitchFamily="2" charset="0"/>
            </a:endParaRPr>
          </a:p>
          <a:p>
            <a:pPr marL="109728" indent="0">
              <a:buNone/>
            </a:pPr>
            <a:r>
              <a:rPr lang="en-US" sz="2800" b="1" dirty="0" smtClean="0">
                <a:solidFill>
                  <a:srgbClr val="FF0000"/>
                </a:solidFill>
                <a:latin typeface="Berlin Sans FB" panose="020E0602020502020306" pitchFamily="34" charset="0"/>
              </a:rPr>
              <a:t>According </a:t>
            </a:r>
            <a:r>
              <a:rPr lang="en-US" sz="2800" b="1" dirty="0">
                <a:solidFill>
                  <a:srgbClr val="FF0000"/>
                </a:solidFill>
                <a:latin typeface="Berlin Sans FB" panose="020E0602020502020306" pitchFamily="34" charset="0"/>
              </a:rPr>
              <a:t>to SYNTHESIS </a:t>
            </a:r>
            <a:r>
              <a:rPr lang="en-US" sz="2800" b="1" dirty="0" smtClean="0">
                <a:solidFill>
                  <a:srgbClr val="FF0000"/>
                </a:solidFill>
                <a:latin typeface="Berlin Sans FB" panose="020E0602020502020306" pitchFamily="34" charset="0"/>
              </a:rPr>
              <a:t>Repertory-</a:t>
            </a:r>
          </a:p>
          <a:p>
            <a:pPr marL="109728" indent="0">
              <a:buNone/>
            </a:pPr>
            <a:endParaRPr lang="en-US" sz="2800" b="1" dirty="0" smtClean="0"/>
          </a:p>
          <a:p>
            <a:pPr marL="109728" indent="0">
              <a:buNone/>
            </a:pPr>
            <a:r>
              <a:rPr lang="en-US" sz="2800" b="1" dirty="0" smtClean="0"/>
              <a:t>FEMALE </a:t>
            </a:r>
            <a:r>
              <a:rPr lang="en-US" sz="2800" b="1" dirty="0"/>
              <a:t>GENITALIA/SEX - Menses - painful : </a:t>
            </a:r>
          </a:p>
          <a:p>
            <a:pPr marL="109728" indent="0">
              <a:buNone/>
            </a:pPr>
            <a:r>
              <a:rPr lang="en-US" sz="2200" i="1" dirty="0">
                <a:latin typeface="Sitka Text" panose="02000505000000020004" pitchFamily="2" charset="0"/>
              </a:rPr>
              <a:t>abrom-a.;1; </a:t>
            </a:r>
            <a:r>
              <a:rPr lang="en-US" sz="2200" i="1">
                <a:latin typeface="Sitka Text" panose="02000505000000020004" pitchFamily="2" charset="0"/>
              </a:rPr>
              <a:t>abrot</a:t>
            </a:r>
            <a:r>
              <a:rPr lang="en-US" sz="2200" i="1" dirty="0">
                <a:latin typeface="Sitka Text" panose="02000505000000020004" pitchFamily="2" charset="0"/>
              </a:rPr>
              <a:t>.;1; acon.;2; aesc.;1; alum.;1; alum-sil.;1; am-c.;3; am-m.;1; anac.;2; ant-t.;2; apis;1; arg-n.;1; arn.;1asar.;1; asc-c.;1; bar-c.;1; bell.;3; bell-p.;1; berb.;2; borx.;2; bov.;1; bry.;1;cact.;3; calc.;2; calc-p.;3;carb-v.;1; caul.;2; caust.;2;cham.;3; cic.;1; cimic.;3; coff.;2; coll.;1; coloc.;2; crot-h.;1;cycl.;2;dios.;2;  dulc.;</a:t>
            </a:r>
            <a:r>
              <a:rPr lang="en-US" sz="2200" i="1" dirty="0" smtClean="0">
                <a:latin typeface="Sitka Text" panose="02000505000000020004" pitchFamily="2" charset="0"/>
              </a:rPr>
              <a:t>2</a:t>
            </a:r>
            <a:r>
              <a:rPr lang="en-US" sz="2200" i="1" dirty="0">
                <a:latin typeface="Sitka Text" panose="02000505000000020004" pitchFamily="2" charset="0"/>
              </a:rPr>
              <a:t>.</a:t>
            </a:r>
          </a:p>
          <a:p>
            <a:pPr marL="109728" indent="0">
              <a:buNone/>
            </a:pPr>
            <a:endParaRPr lang="en-US" sz="2200" dirty="0">
              <a:solidFill>
                <a:srgbClr val="FF0000"/>
              </a:solidFill>
              <a:latin typeface="Berlin Sans FB" panose="020E0602020502020306" pitchFamily="34" charset="0"/>
            </a:endParaRPr>
          </a:p>
        </p:txBody>
      </p:sp>
      <p:sp>
        <p:nvSpPr>
          <p:cNvPr id="2" name="Title 1"/>
          <p:cNvSpPr>
            <a:spLocks noGrp="1"/>
          </p:cNvSpPr>
          <p:nvPr>
            <p:ph type="title"/>
          </p:nvPr>
        </p:nvSpPr>
        <p:spPr>
          <a:xfrm>
            <a:off x="228600" y="228600"/>
            <a:ext cx="8705088" cy="1189038"/>
          </a:xfrm>
        </p:spPr>
        <p:txBody>
          <a:bodyPr>
            <a:noAutofit/>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800" dirty="0" smtClean="0">
                <a:solidFill>
                  <a:srgbClr val="FF0000"/>
                </a:solidFill>
                <a:latin typeface="Berlin Sans FB" panose="020E0602020502020306" pitchFamily="34" charset="0"/>
                <a:cs typeface="Times New Roman" pitchFamily="18" charset="0"/>
              </a:rPr>
              <a:t>According to the </a:t>
            </a:r>
            <a:r>
              <a:rPr lang="en-US" sz="2800" dirty="0" err="1" smtClean="0">
                <a:solidFill>
                  <a:srgbClr val="FF0000"/>
                </a:solidFill>
                <a:latin typeface="Berlin Sans FB" panose="020E0602020502020306" pitchFamily="34" charset="0"/>
                <a:cs typeface="Times New Roman" pitchFamily="18" charset="0"/>
              </a:rPr>
              <a:t>Boeninghausen’s</a:t>
            </a:r>
            <a:r>
              <a:rPr lang="en-US" sz="2800" dirty="0" smtClean="0">
                <a:solidFill>
                  <a:srgbClr val="FF0000"/>
                </a:solidFill>
                <a:latin typeface="Berlin Sans FB" panose="020E0602020502020306" pitchFamily="34" charset="0"/>
                <a:cs typeface="Times New Roman" pitchFamily="18" charset="0"/>
              </a:rPr>
              <a:t> Characteristics And Repertory by C.M.BOGER- </a:t>
            </a:r>
            <a:br>
              <a:rPr lang="en-US" sz="2800" dirty="0" smtClean="0">
                <a:solidFill>
                  <a:srgbClr val="FF0000"/>
                </a:solidFill>
                <a:latin typeface="Berlin Sans FB" panose="020E0602020502020306" pitchFamily="34" charset="0"/>
                <a:cs typeface="Times New Roman" pitchFamily="18" charset="0"/>
              </a:rPr>
            </a:br>
            <a:endParaRPr lang="en-US" sz="2800"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458200" cy="5943600"/>
          </a:xfrm>
        </p:spPr>
        <p:txBody>
          <a:bodyPr>
            <a:normAutofit/>
          </a:bodyPr>
          <a:lstStyle/>
          <a:p>
            <a:endParaRPr lang="en-US" sz="2800" dirty="0" smtClean="0"/>
          </a:p>
          <a:p>
            <a:pPr marL="109728" indent="0">
              <a:buNone/>
            </a:pPr>
            <a:r>
              <a:rPr lang="en-US" sz="2800" dirty="0" smtClean="0"/>
              <a:t>                </a:t>
            </a:r>
            <a:r>
              <a:rPr lang="en-US" sz="3600" b="1" dirty="0" smtClean="0">
                <a:solidFill>
                  <a:srgbClr val="FF0000"/>
                </a:solidFill>
                <a:latin typeface="Berlin Sans FB" panose="020E0602020502020306" pitchFamily="34" charset="0"/>
              </a:rPr>
              <a:t>CONTINUED:</a:t>
            </a:r>
            <a:endParaRPr lang="en-US" sz="3600" b="1" dirty="0">
              <a:solidFill>
                <a:srgbClr val="FF0000"/>
              </a:solidFill>
              <a:latin typeface="Berlin Sans FB" panose="020E0602020502020306" pitchFamily="34" charset="0"/>
            </a:endParaRPr>
          </a:p>
          <a:p>
            <a:r>
              <a:rPr lang="en-US" sz="2800" dirty="0" smtClean="0">
                <a:latin typeface="Sitka Text" panose="02000505000000020004" pitchFamily="2" charset="0"/>
              </a:rPr>
              <a:t>ferr.;1; gels.;2; graph.;2; grat.;1; guaj.;2; haem.;1; ham.;1; hyper.;1; ign.;2; iod.;1; ip.;1; iris;1; kali-bi.;1; kali-c.;3; lil-t.;2; mag-c.;1; mag-m.;1; mag-p.;3; nat-c.;2; nat-m.;1; nat-p.;1; nit-ac.;1; plat.;2; psor.;3; puls.;2; rhus-t.;2; sabin.;2; sep.;2; sil.;1; tarent.;2; verat.;2; verat-v.;3; vib.;3; xan.;3; zinc.;2; </a:t>
            </a:r>
            <a:endParaRPr lang="en-US" dirty="0">
              <a:latin typeface="Sitka Text" panose="02000505000000020004"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534400" cy="4102291"/>
          </a:xfrm>
        </p:spPr>
        <p:txBody>
          <a:bodyPr>
            <a:normAutofit/>
          </a:bodyPr>
          <a:lstStyle/>
          <a:p>
            <a:pPr>
              <a:buNone/>
            </a:pPr>
            <a:r>
              <a:rPr lang="en-US" b="1" dirty="0" smtClean="0">
                <a:latin typeface="Arial Rounded MT Bold" panose="020F0704030504030204" pitchFamily="34" charset="0"/>
              </a:rPr>
              <a:t>FEMALE : dysmenorrhoea, spasmodic, neuralgic: </a:t>
            </a:r>
          </a:p>
          <a:p>
            <a:endParaRPr lang="en-US" sz="2400" dirty="0" smtClean="0"/>
          </a:p>
          <a:p>
            <a:r>
              <a:rPr lang="en-US" sz="2400" dirty="0" err="1" smtClean="0"/>
              <a:t>Acon</a:t>
            </a:r>
            <a:r>
              <a:rPr lang="en-US" sz="2400" dirty="0" smtClean="0"/>
              <a:t>, Agar, </a:t>
            </a:r>
            <a:r>
              <a:rPr lang="en-US" sz="2400" b="1" dirty="0" smtClean="0">
                <a:solidFill>
                  <a:srgbClr val="FF0000"/>
                </a:solidFill>
              </a:rPr>
              <a:t>BELL</a:t>
            </a:r>
            <a:r>
              <a:rPr lang="en-US" sz="2400" b="1" dirty="0" smtClean="0"/>
              <a:t>, </a:t>
            </a:r>
            <a:r>
              <a:rPr lang="en-US" sz="2400" b="1" i="1" dirty="0" smtClean="0"/>
              <a:t>Caul, Cham, </a:t>
            </a:r>
            <a:r>
              <a:rPr lang="en-US" sz="2400" b="1" i="1" dirty="0" err="1" smtClean="0"/>
              <a:t>Cimic</a:t>
            </a:r>
            <a:r>
              <a:rPr lang="en-US" sz="2400" b="1" i="1" dirty="0" smtClean="0"/>
              <a:t>, </a:t>
            </a:r>
            <a:r>
              <a:rPr lang="en-US" sz="2400" b="1" i="1" dirty="0" err="1" smtClean="0"/>
              <a:t>Coff</a:t>
            </a:r>
            <a:r>
              <a:rPr lang="en-US" sz="2400" b="1" i="1" dirty="0" smtClean="0"/>
              <a:t>, </a:t>
            </a:r>
            <a:r>
              <a:rPr lang="en-US" sz="2400" b="1" i="1" dirty="0" err="1" smtClean="0"/>
              <a:t>Coll</a:t>
            </a:r>
            <a:r>
              <a:rPr lang="en-US" sz="2400" b="1" i="1" dirty="0" smtClean="0"/>
              <a:t>, </a:t>
            </a:r>
            <a:r>
              <a:rPr lang="en-US" sz="2400" b="1" i="1" dirty="0" smtClean="0">
                <a:solidFill>
                  <a:srgbClr val="FF0000"/>
                </a:solidFill>
              </a:rPr>
              <a:t>COLOC</a:t>
            </a:r>
            <a:r>
              <a:rPr lang="en-US" sz="2400" b="1" i="1" dirty="0" smtClean="0"/>
              <a:t>, Gels, </a:t>
            </a:r>
            <a:r>
              <a:rPr lang="en-US" sz="2400" b="1" i="1" dirty="0" err="1" smtClean="0"/>
              <a:t>Glon</a:t>
            </a:r>
            <a:r>
              <a:rPr lang="en-US" sz="2400" b="1" i="1" dirty="0" smtClean="0"/>
              <a:t>, </a:t>
            </a:r>
            <a:r>
              <a:rPr lang="en-US" sz="2400" b="1" i="1" dirty="0" err="1" smtClean="0"/>
              <a:t>Gnaph</a:t>
            </a:r>
            <a:r>
              <a:rPr lang="en-US" sz="2400" b="1" i="1" dirty="0" smtClean="0"/>
              <a:t>, Mag-m, </a:t>
            </a:r>
            <a:r>
              <a:rPr lang="en-US" sz="2400" b="1" i="1" dirty="0" smtClean="0">
                <a:solidFill>
                  <a:srgbClr val="FF0000"/>
                </a:solidFill>
              </a:rPr>
              <a:t>MAG-P, </a:t>
            </a:r>
            <a:r>
              <a:rPr lang="en-US" sz="2400" b="1" i="1" dirty="0" err="1" smtClean="0"/>
              <a:t>Nux</a:t>
            </a:r>
            <a:r>
              <a:rPr lang="en-US" sz="2400" b="1" i="1" dirty="0" smtClean="0"/>
              <a:t> v, </a:t>
            </a:r>
            <a:r>
              <a:rPr lang="en-US" sz="2400" b="1" i="1" dirty="0" err="1" smtClean="0"/>
              <a:t>Puls</a:t>
            </a:r>
            <a:r>
              <a:rPr lang="en-US" sz="2400" b="1" i="1" dirty="0" smtClean="0"/>
              <a:t>, Sabin, </a:t>
            </a:r>
            <a:r>
              <a:rPr lang="en-US" sz="2400" b="1" i="1" dirty="0" err="1" smtClean="0"/>
              <a:t>Sant</a:t>
            </a:r>
            <a:r>
              <a:rPr lang="en-US" sz="2400" b="1" i="1" dirty="0" smtClean="0"/>
              <a:t>, Sec, </a:t>
            </a:r>
            <a:r>
              <a:rPr lang="en-US" sz="2400" b="1" i="1" dirty="0" err="1" smtClean="0"/>
              <a:t>Senec</a:t>
            </a:r>
            <a:r>
              <a:rPr lang="en-US" sz="2400" b="1" i="1" dirty="0" smtClean="0"/>
              <a:t>, Sep, </a:t>
            </a:r>
            <a:r>
              <a:rPr lang="en-US" sz="2400" b="1" i="1" dirty="0" err="1" smtClean="0"/>
              <a:t>Verat</a:t>
            </a:r>
            <a:r>
              <a:rPr lang="en-US" sz="2400" b="1" i="1" dirty="0" smtClean="0"/>
              <a:t>-v, </a:t>
            </a:r>
            <a:r>
              <a:rPr lang="en-US" sz="2400" b="1" i="1" dirty="0" err="1" smtClean="0"/>
              <a:t>Vib</a:t>
            </a:r>
            <a:r>
              <a:rPr lang="en-US" sz="2400" b="1" i="1" dirty="0" smtClean="0"/>
              <a:t>, </a:t>
            </a:r>
            <a:r>
              <a:rPr lang="en-US" sz="2400" b="1" i="1" dirty="0" err="1" smtClean="0"/>
              <a:t>Xanth</a:t>
            </a:r>
            <a:r>
              <a:rPr lang="en-US" sz="2400" b="1" i="1" dirty="0" smtClean="0"/>
              <a:t> </a:t>
            </a:r>
          </a:p>
        </p:txBody>
      </p:sp>
      <p:sp>
        <p:nvSpPr>
          <p:cNvPr id="3" name="Title 2"/>
          <p:cNvSpPr>
            <a:spLocks noGrp="1"/>
          </p:cNvSpPr>
          <p:nvPr>
            <p:ph type="title"/>
          </p:nvPr>
        </p:nvSpPr>
        <p:spPr>
          <a:xfrm>
            <a:off x="228600" y="274638"/>
            <a:ext cx="8458200" cy="1401762"/>
          </a:xfrm>
          <a:solidFill>
            <a:schemeClr val="tx1"/>
          </a:solidFill>
        </p:spPr>
        <p:txBody>
          <a:bodyPr>
            <a:normAutofit/>
          </a:bodyPr>
          <a:lstStyle/>
          <a:p>
            <a:pPr algn="just"/>
            <a:r>
              <a:rPr lang="en-US" sz="3100" dirty="0" smtClean="0">
                <a:solidFill>
                  <a:srgbClr val="FF0000"/>
                </a:solidFill>
                <a:effectLst/>
                <a:latin typeface="Berlin Sans FB" panose="020E0602020502020306" pitchFamily="34" charset="0"/>
              </a:rPr>
              <a:t>According to the Homoeopathic Medical Repertory by ROBIN MURPHY-</a:t>
            </a:r>
            <a:endParaRPr lang="en-US" sz="3100" dirty="0">
              <a:solidFill>
                <a:srgbClr val="FF0000"/>
              </a:solidFill>
              <a:effectLst/>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7638"/>
            <a:ext cx="8458200" cy="4678362"/>
          </a:xfrm>
        </p:spPr>
        <p:txBody>
          <a:bodyPr>
            <a:normAutofit fontScale="25000" lnSpcReduction="20000"/>
          </a:bodyPr>
          <a:lstStyle/>
          <a:p>
            <a:pPr>
              <a:buNone/>
            </a:pPr>
            <a:endParaRPr lang="en-US" sz="7400" b="1" smtClean="0">
              <a:solidFill>
                <a:srgbClr val="00B0F0"/>
              </a:solidFill>
            </a:endParaRPr>
          </a:p>
          <a:p>
            <a:pPr>
              <a:buNone/>
            </a:pPr>
            <a:r>
              <a:rPr lang="en-US" sz="7400" b="1">
                <a:solidFill>
                  <a:srgbClr val="00B0F0"/>
                </a:solidFill>
              </a:rPr>
              <a:t> </a:t>
            </a:r>
            <a:r>
              <a:rPr lang="en-US" sz="7400" b="1" smtClean="0">
                <a:solidFill>
                  <a:srgbClr val="00B0F0"/>
                </a:solidFill>
              </a:rPr>
              <a:t>      </a:t>
            </a:r>
            <a:r>
              <a:rPr lang="en-US" sz="7200" b="1" smtClean="0">
                <a:latin typeface="Arial Rounded MT Bold" panose="020F0704030504030204" pitchFamily="34" charset="0"/>
              </a:rPr>
              <a:t>FEMALE </a:t>
            </a:r>
            <a:r>
              <a:rPr lang="en-US" sz="7200" b="1" dirty="0" smtClean="0">
                <a:latin typeface="Arial Rounded MT Bold" panose="020F0704030504030204" pitchFamily="34" charset="0"/>
              </a:rPr>
              <a:t>GENITALIA</a:t>
            </a:r>
            <a:r>
              <a:rPr lang="en-US" sz="7200" b="1" smtClean="0">
                <a:latin typeface="Arial Rounded MT Bold" panose="020F0704030504030204" pitchFamily="34" charset="0"/>
              </a:rPr>
              <a:t>: Menses : Painful, </a:t>
            </a:r>
            <a:r>
              <a:rPr lang="en-US" sz="7200" b="1" dirty="0" err="1">
                <a:latin typeface="Arial Rounded MT Bold" panose="020F0704030504030204" pitchFamily="34" charset="0"/>
              </a:rPr>
              <a:t>D</a:t>
            </a:r>
            <a:r>
              <a:rPr lang="en-US" sz="7200" b="1" smtClean="0">
                <a:latin typeface="Arial Rounded MT Bold" panose="020F0704030504030204" pitchFamily="34" charset="0"/>
              </a:rPr>
              <a:t>ysmenorrhea</a:t>
            </a:r>
            <a:r>
              <a:rPr lang="en-US" sz="7200" b="1" dirty="0" smtClean="0">
                <a:latin typeface="Arial Rounded MT Bold" panose="020F0704030504030204" pitchFamily="34" charset="0"/>
              </a:rPr>
              <a:t>: </a:t>
            </a:r>
          </a:p>
          <a:p>
            <a:endParaRPr lang="en-US" sz="7200" b="1" smtClean="0"/>
          </a:p>
          <a:p>
            <a:r>
              <a:rPr lang="en-US" sz="6200" b="1" smtClean="0"/>
              <a:t>3 </a:t>
            </a:r>
            <a:r>
              <a:rPr lang="en-US" sz="6200" b="1" dirty="0" smtClean="0"/>
              <a:t>Marks </a:t>
            </a:r>
          </a:p>
          <a:p>
            <a:pPr marL="109728" indent="0">
              <a:buNone/>
            </a:pPr>
            <a:r>
              <a:rPr lang="en-US" sz="7200" b="1" dirty="0" smtClean="0">
                <a:solidFill>
                  <a:srgbClr val="FF0000"/>
                </a:solidFill>
              </a:rPr>
              <a:t>Am-c, Bell, </a:t>
            </a:r>
            <a:r>
              <a:rPr lang="en-US" sz="7200" b="1" dirty="0" err="1" smtClean="0">
                <a:solidFill>
                  <a:srgbClr val="FF0000"/>
                </a:solidFill>
              </a:rPr>
              <a:t>Cact</a:t>
            </a:r>
            <a:r>
              <a:rPr lang="en-US" sz="7200" b="1" dirty="0" smtClean="0">
                <a:solidFill>
                  <a:srgbClr val="FF0000"/>
                </a:solidFill>
              </a:rPr>
              <a:t>, Calc-p, Cham, </a:t>
            </a:r>
            <a:r>
              <a:rPr lang="en-US" sz="7200" b="1" dirty="0" err="1" smtClean="0">
                <a:solidFill>
                  <a:srgbClr val="FF0000"/>
                </a:solidFill>
              </a:rPr>
              <a:t>Cimic</a:t>
            </a:r>
            <a:r>
              <a:rPr lang="en-US" sz="7200" b="1" dirty="0" smtClean="0">
                <a:solidFill>
                  <a:srgbClr val="FF0000"/>
                </a:solidFill>
              </a:rPr>
              <a:t>, </a:t>
            </a:r>
            <a:r>
              <a:rPr lang="en-US" sz="7200" b="1" dirty="0" err="1" smtClean="0">
                <a:solidFill>
                  <a:srgbClr val="FF0000"/>
                </a:solidFill>
              </a:rPr>
              <a:t>Cocc</a:t>
            </a:r>
            <a:r>
              <a:rPr lang="en-US" sz="7200" b="1" dirty="0" smtClean="0">
                <a:solidFill>
                  <a:srgbClr val="FF0000"/>
                </a:solidFill>
              </a:rPr>
              <a:t>, </a:t>
            </a:r>
            <a:r>
              <a:rPr lang="en-US" sz="7200" b="1" dirty="0" err="1" smtClean="0">
                <a:solidFill>
                  <a:srgbClr val="FF0000"/>
                </a:solidFill>
              </a:rPr>
              <a:t>Erig</a:t>
            </a:r>
            <a:r>
              <a:rPr lang="en-US" sz="7200" b="1" dirty="0" smtClean="0">
                <a:solidFill>
                  <a:srgbClr val="FF0000"/>
                </a:solidFill>
              </a:rPr>
              <a:t>, Kali-c, </a:t>
            </a:r>
            <a:r>
              <a:rPr lang="en-US" sz="7200" b="1" dirty="0" err="1" smtClean="0">
                <a:solidFill>
                  <a:srgbClr val="FF0000"/>
                </a:solidFill>
              </a:rPr>
              <a:t>Mag</a:t>
            </a:r>
            <a:r>
              <a:rPr lang="en-US" sz="7200" b="1" dirty="0" smtClean="0">
                <a:solidFill>
                  <a:srgbClr val="FF0000"/>
                </a:solidFill>
              </a:rPr>
              <a:t>-p, Mill, </a:t>
            </a:r>
            <a:r>
              <a:rPr lang="en-US" sz="7200" b="1" dirty="0" err="1" smtClean="0">
                <a:solidFill>
                  <a:srgbClr val="FF0000"/>
                </a:solidFill>
              </a:rPr>
              <a:t>Psor</a:t>
            </a:r>
            <a:r>
              <a:rPr lang="en-US" sz="7200" b="1" dirty="0" smtClean="0">
                <a:solidFill>
                  <a:srgbClr val="FF0000"/>
                </a:solidFill>
              </a:rPr>
              <a:t>, </a:t>
            </a:r>
            <a:r>
              <a:rPr lang="en-US" sz="7200" b="1" dirty="0" err="1" smtClean="0">
                <a:solidFill>
                  <a:srgbClr val="FF0000"/>
                </a:solidFill>
              </a:rPr>
              <a:t>Puls</a:t>
            </a:r>
            <a:r>
              <a:rPr lang="en-US" sz="7200" b="1" dirty="0" smtClean="0">
                <a:solidFill>
                  <a:srgbClr val="FF0000"/>
                </a:solidFill>
              </a:rPr>
              <a:t>, </a:t>
            </a:r>
            <a:r>
              <a:rPr lang="en-US" sz="7200" b="1" dirty="0" err="1" smtClean="0">
                <a:solidFill>
                  <a:srgbClr val="FF0000"/>
                </a:solidFill>
              </a:rPr>
              <a:t>Sulph</a:t>
            </a:r>
            <a:r>
              <a:rPr lang="en-US" sz="7200" b="1" dirty="0" smtClean="0">
                <a:solidFill>
                  <a:srgbClr val="FF0000"/>
                </a:solidFill>
              </a:rPr>
              <a:t>, </a:t>
            </a:r>
            <a:r>
              <a:rPr lang="en-US" sz="7200" b="1" dirty="0" err="1" smtClean="0">
                <a:solidFill>
                  <a:srgbClr val="FF0000"/>
                </a:solidFill>
              </a:rPr>
              <a:t>ust</a:t>
            </a:r>
            <a:r>
              <a:rPr lang="en-US" sz="7200" b="1" dirty="0" smtClean="0">
                <a:solidFill>
                  <a:srgbClr val="FF0000"/>
                </a:solidFill>
              </a:rPr>
              <a:t>, </a:t>
            </a:r>
            <a:r>
              <a:rPr lang="en-US" sz="7200" b="1" dirty="0" err="1" smtClean="0">
                <a:solidFill>
                  <a:srgbClr val="FF0000"/>
                </a:solidFill>
              </a:rPr>
              <a:t>Verat</a:t>
            </a:r>
            <a:r>
              <a:rPr lang="en-US" sz="7200" b="1" dirty="0" smtClean="0">
                <a:solidFill>
                  <a:srgbClr val="FF0000"/>
                </a:solidFill>
              </a:rPr>
              <a:t>-v, </a:t>
            </a:r>
            <a:r>
              <a:rPr lang="en-US" sz="7200" b="1" dirty="0" err="1" smtClean="0">
                <a:solidFill>
                  <a:srgbClr val="FF0000"/>
                </a:solidFill>
              </a:rPr>
              <a:t>Vib</a:t>
            </a:r>
            <a:r>
              <a:rPr lang="en-US" sz="7200" b="1" dirty="0" smtClean="0">
                <a:solidFill>
                  <a:srgbClr val="FF0000"/>
                </a:solidFill>
              </a:rPr>
              <a:t>, </a:t>
            </a:r>
            <a:r>
              <a:rPr lang="en-US" sz="7200" b="1" dirty="0" err="1" smtClean="0">
                <a:solidFill>
                  <a:srgbClr val="FF0000"/>
                </a:solidFill>
              </a:rPr>
              <a:t>Xan</a:t>
            </a:r>
            <a:r>
              <a:rPr lang="en-US" sz="7200" b="1" dirty="0" smtClean="0">
                <a:solidFill>
                  <a:srgbClr val="FF0000"/>
                </a:solidFill>
              </a:rPr>
              <a:t> </a:t>
            </a:r>
          </a:p>
          <a:p>
            <a:endParaRPr lang="en-US" sz="4900" b="1" smtClean="0"/>
          </a:p>
          <a:p>
            <a:r>
              <a:rPr lang="en-US" sz="6400" b="1" smtClean="0"/>
              <a:t>2 </a:t>
            </a:r>
            <a:r>
              <a:rPr lang="en-US" sz="6400" b="1" dirty="0" smtClean="0"/>
              <a:t>marks </a:t>
            </a:r>
          </a:p>
          <a:p>
            <a:pPr marL="109728" indent="0">
              <a:buNone/>
            </a:pPr>
            <a:r>
              <a:rPr lang="en-US" sz="6400" dirty="0" err="1" smtClean="0"/>
              <a:t>Acon</a:t>
            </a:r>
            <a:r>
              <a:rPr lang="en-US" sz="6400" dirty="0" smtClean="0"/>
              <a:t>, </a:t>
            </a:r>
            <a:r>
              <a:rPr lang="en-US" sz="6400" dirty="0" err="1" smtClean="0"/>
              <a:t>Anac</a:t>
            </a:r>
            <a:r>
              <a:rPr lang="en-US" sz="6400" smtClean="0"/>
              <a:t>, Ant-t, </a:t>
            </a:r>
            <a:r>
              <a:rPr lang="en-US" sz="6400" err="1" smtClean="0"/>
              <a:t>Ars</a:t>
            </a:r>
            <a:r>
              <a:rPr lang="en-US" sz="6400" smtClean="0"/>
              <a:t>, </a:t>
            </a:r>
            <a:r>
              <a:rPr lang="en-US" sz="6400" dirty="0" err="1" smtClean="0"/>
              <a:t>Berb</a:t>
            </a:r>
            <a:r>
              <a:rPr lang="en-US" sz="6400" dirty="0" smtClean="0"/>
              <a:t>, </a:t>
            </a:r>
            <a:r>
              <a:rPr lang="en-US" sz="6400" dirty="0" err="1" smtClean="0"/>
              <a:t>Bor</a:t>
            </a:r>
            <a:r>
              <a:rPr lang="en-US" sz="6400" dirty="0" smtClean="0"/>
              <a:t>, </a:t>
            </a:r>
            <a:r>
              <a:rPr lang="en-US" sz="6400" dirty="0" err="1" smtClean="0"/>
              <a:t>Bry</a:t>
            </a:r>
            <a:r>
              <a:rPr lang="en-US" sz="6400" dirty="0" smtClean="0"/>
              <a:t>, Calc, </a:t>
            </a:r>
            <a:r>
              <a:rPr lang="en-US" sz="6400" dirty="0" err="1" smtClean="0"/>
              <a:t>Caul</a:t>
            </a:r>
            <a:r>
              <a:rPr lang="en-US" sz="6400" dirty="0" smtClean="0"/>
              <a:t>, </a:t>
            </a:r>
            <a:r>
              <a:rPr lang="en-US" sz="6400" dirty="0" err="1" smtClean="0"/>
              <a:t>Caust</a:t>
            </a:r>
            <a:r>
              <a:rPr lang="en-US" sz="6400" smtClean="0"/>
              <a:t>, Coff</a:t>
            </a:r>
            <a:r>
              <a:rPr lang="en-US" sz="6400" dirty="0" smtClean="0"/>
              <a:t>, </a:t>
            </a:r>
            <a:r>
              <a:rPr lang="en-US" sz="6400" dirty="0" err="1" smtClean="0"/>
              <a:t>Coloc</a:t>
            </a:r>
            <a:r>
              <a:rPr lang="en-US" sz="6400" smtClean="0"/>
              <a:t>, Con, </a:t>
            </a:r>
            <a:r>
              <a:rPr lang="en-US" sz="6400" dirty="0" smtClean="0"/>
              <a:t>Dios</a:t>
            </a:r>
            <a:r>
              <a:rPr lang="en-US" sz="6400" smtClean="0"/>
              <a:t>, Dulc, </a:t>
            </a:r>
            <a:r>
              <a:rPr lang="en-US" sz="6400" dirty="0" smtClean="0"/>
              <a:t>Gels</a:t>
            </a:r>
            <a:r>
              <a:rPr lang="en-US" sz="6400" smtClean="0"/>
              <a:t>, Ham</a:t>
            </a:r>
            <a:r>
              <a:rPr lang="en-US" sz="6400" dirty="0" smtClean="0"/>
              <a:t>, </a:t>
            </a:r>
            <a:r>
              <a:rPr lang="en-US" sz="6400" dirty="0" err="1" smtClean="0"/>
              <a:t>Helon</a:t>
            </a:r>
            <a:r>
              <a:rPr lang="en-US" sz="6400" smtClean="0"/>
              <a:t>, Ign, </a:t>
            </a:r>
            <a:r>
              <a:rPr lang="en-US" sz="6400" dirty="0" smtClean="0"/>
              <a:t>Kali-p, Kali-s, Lac-c, </a:t>
            </a:r>
            <a:r>
              <a:rPr lang="en-US" sz="6400" dirty="0" err="1" smtClean="0"/>
              <a:t>Lach</a:t>
            </a:r>
            <a:r>
              <a:rPr lang="en-US" sz="6400" smtClean="0"/>
              <a:t>, Mag-c, Merc, </a:t>
            </a:r>
            <a:r>
              <a:rPr lang="en-US" sz="6400" dirty="0" smtClean="0"/>
              <a:t>Nat-c</a:t>
            </a:r>
            <a:r>
              <a:rPr lang="en-US" sz="6400" smtClean="0"/>
              <a:t>, Nux-v, Phos,  </a:t>
            </a:r>
            <a:r>
              <a:rPr lang="en-US" sz="6400" dirty="0" smtClean="0"/>
              <a:t>Plat</a:t>
            </a:r>
            <a:r>
              <a:rPr lang="en-US" sz="6400" smtClean="0"/>
              <a:t>, Rhus-t, Sabin, Sep</a:t>
            </a:r>
            <a:r>
              <a:rPr lang="en-US" sz="6400" dirty="0" smtClean="0"/>
              <a:t>, </a:t>
            </a:r>
            <a:r>
              <a:rPr lang="en-US" sz="6400" dirty="0" err="1" smtClean="0"/>
              <a:t>Syph</a:t>
            </a:r>
            <a:r>
              <a:rPr lang="en-US" sz="6400" dirty="0" smtClean="0"/>
              <a:t>, </a:t>
            </a:r>
            <a:r>
              <a:rPr lang="en-US" sz="6400" dirty="0" err="1" smtClean="0"/>
              <a:t>Tanac</a:t>
            </a:r>
            <a:r>
              <a:rPr lang="en-US" sz="6400" dirty="0" smtClean="0"/>
              <a:t>, </a:t>
            </a:r>
            <a:r>
              <a:rPr lang="en-US" sz="6400" dirty="0" err="1" smtClean="0"/>
              <a:t>Tarent</a:t>
            </a:r>
            <a:r>
              <a:rPr lang="en-US" sz="6400" dirty="0" smtClean="0"/>
              <a:t>, Tub, </a:t>
            </a:r>
            <a:r>
              <a:rPr lang="en-US" sz="6400" dirty="0" err="1" smtClean="0"/>
              <a:t>Verat</a:t>
            </a:r>
            <a:r>
              <a:rPr lang="en-US" sz="6400" smtClean="0"/>
              <a:t>, Zinc.</a:t>
            </a:r>
            <a:endParaRPr lang="en-US" sz="6400" dirty="0" smtClean="0"/>
          </a:p>
          <a:p>
            <a:endParaRPr lang="en-US" sz="6400" b="1" smtClean="0"/>
          </a:p>
          <a:p>
            <a:r>
              <a:rPr lang="en-US" sz="6400" b="1" smtClean="0"/>
              <a:t>1Mark </a:t>
            </a:r>
            <a:endParaRPr lang="en-US" sz="6400" b="1" dirty="0" smtClean="0"/>
          </a:p>
          <a:p>
            <a:pPr marL="109728" indent="0">
              <a:buNone/>
            </a:pPr>
            <a:r>
              <a:rPr lang="en-US" sz="6400" smtClean="0"/>
              <a:t>Abrot, Alum, Alumn, Ammc, Ant-c, Apis,  </a:t>
            </a:r>
            <a:r>
              <a:rPr lang="en-US" sz="6400" dirty="0" err="1" smtClean="0"/>
              <a:t>Arg</a:t>
            </a:r>
            <a:r>
              <a:rPr lang="en-US" sz="6400" dirty="0" smtClean="0"/>
              <a:t>-n</a:t>
            </a:r>
            <a:r>
              <a:rPr lang="en-US" sz="6400" smtClean="0"/>
              <a:t>, Aur, Bar-c, Calc-s</a:t>
            </a:r>
            <a:r>
              <a:rPr lang="en-US" sz="6400" dirty="0" smtClean="0"/>
              <a:t>, Calc-</a:t>
            </a:r>
            <a:r>
              <a:rPr lang="en-US" sz="6400" dirty="0" err="1" smtClean="0"/>
              <a:t>sil</a:t>
            </a:r>
            <a:r>
              <a:rPr lang="en-US" sz="6400" dirty="0" smtClean="0"/>
              <a:t>, </a:t>
            </a:r>
            <a:r>
              <a:rPr lang="en-US" sz="6400" dirty="0" err="1" smtClean="0"/>
              <a:t>Cann</a:t>
            </a:r>
            <a:r>
              <a:rPr lang="en-US" sz="6400" dirty="0" smtClean="0"/>
              <a:t>-I, </a:t>
            </a:r>
            <a:r>
              <a:rPr lang="en-US" sz="6400" dirty="0" err="1" smtClean="0"/>
              <a:t>Cann</a:t>
            </a:r>
            <a:r>
              <a:rPr lang="en-US" sz="6400" dirty="0" smtClean="0"/>
              <a:t>-s, </a:t>
            </a:r>
            <a:r>
              <a:rPr lang="en-US" sz="6400" dirty="0" err="1" smtClean="0"/>
              <a:t>Canth</a:t>
            </a:r>
            <a:r>
              <a:rPr lang="en-US" sz="6400" smtClean="0"/>
              <a:t>, Carb-v, Cic, Crot-c, Euphr, Ferr</a:t>
            </a:r>
            <a:r>
              <a:rPr lang="en-US" sz="6400" dirty="0" smtClean="0"/>
              <a:t>, </a:t>
            </a:r>
            <a:r>
              <a:rPr lang="en-US" sz="6400" err="1" smtClean="0"/>
              <a:t>Ferr-ar</a:t>
            </a:r>
            <a:r>
              <a:rPr lang="en-US" sz="6400" smtClean="0"/>
              <a:t>, </a:t>
            </a:r>
            <a:r>
              <a:rPr lang="en-US" sz="6400" dirty="0" err="1" smtClean="0"/>
              <a:t>Ferr</a:t>
            </a:r>
            <a:r>
              <a:rPr lang="en-US" sz="6400" dirty="0" smtClean="0"/>
              <a:t>-p</a:t>
            </a:r>
            <a:r>
              <a:rPr lang="en-US" sz="6400" smtClean="0"/>
              <a:t>, Glon, </a:t>
            </a:r>
            <a:r>
              <a:rPr lang="en-US" sz="6400" dirty="0" err="1" smtClean="0"/>
              <a:t>Hep</a:t>
            </a:r>
            <a:r>
              <a:rPr lang="en-US" sz="6400" smtClean="0"/>
              <a:t>, Hyos</a:t>
            </a:r>
            <a:r>
              <a:rPr lang="en-US" sz="6400" dirty="0" smtClean="0"/>
              <a:t>, Hyper</a:t>
            </a:r>
            <a:r>
              <a:rPr lang="en-US" sz="6400" smtClean="0"/>
              <a:t>,  </a:t>
            </a:r>
            <a:r>
              <a:rPr lang="en-US" sz="6400" dirty="0" err="1" smtClean="0"/>
              <a:t>Iod</a:t>
            </a:r>
            <a:r>
              <a:rPr lang="en-US" sz="6400" dirty="0" smtClean="0"/>
              <a:t>, </a:t>
            </a:r>
            <a:r>
              <a:rPr lang="en-US" sz="6400" dirty="0" err="1" smtClean="0"/>
              <a:t>Iodof</a:t>
            </a:r>
            <a:r>
              <a:rPr lang="en-US" sz="6400" dirty="0" smtClean="0"/>
              <a:t> , </a:t>
            </a:r>
            <a:r>
              <a:rPr lang="en-US" sz="6400" dirty="0" err="1" smtClean="0"/>
              <a:t>Ip</a:t>
            </a:r>
            <a:r>
              <a:rPr lang="en-US" sz="6400" smtClean="0"/>
              <a:t>, Kali-bi, Kalm</a:t>
            </a:r>
            <a:r>
              <a:rPr lang="en-US" sz="6400" dirty="0" smtClean="0"/>
              <a:t>, </a:t>
            </a:r>
            <a:r>
              <a:rPr lang="en-US" sz="6400" dirty="0" err="1" smtClean="0"/>
              <a:t>Kreos</a:t>
            </a:r>
            <a:r>
              <a:rPr lang="en-US" sz="6400" smtClean="0"/>
              <a:t>, Led, Lob</a:t>
            </a:r>
            <a:r>
              <a:rPr lang="en-US" sz="6400" dirty="0" smtClean="0"/>
              <a:t>, </a:t>
            </a:r>
            <a:r>
              <a:rPr lang="en-US" sz="6400" dirty="0" err="1" smtClean="0"/>
              <a:t>Mag</a:t>
            </a:r>
            <a:r>
              <a:rPr lang="en-US" sz="6400" dirty="0" smtClean="0"/>
              <a:t>-m, </a:t>
            </a:r>
            <a:r>
              <a:rPr lang="en-US" sz="6400" dirty="0" err="1" smtClean="0"/>
              <a:t>Mag</a:t>
            </a:r>
            <a:r>
              <a:rPr lang="en-US" sz="6400" dirty="0" smtClean="0"/>
              <a:t>-s </a:t>
            </a:r>
            <a:endParaRPr lang="en-US" sz="6400" dirty="0"/>
          </a:p>
        </p:txBody>
      </p:sp>
      <p:sp>
        <p:nvSpPr>
          <p:cNvPr id="3" name="Title 2"/>
          <p:cNvSpPr>
            <a:spLocks noGrp="1"/>
          </p:cNvSpPr>
          <p:nvPr>
            <p:ph type="title"/>
          </p:nvPr>
        </p:nvSpPr>
        <p:spPr>
          <a:xfrm>
            <a:off x="304800" y="274638"/>
            <a:ext cx="8382000" cy="1143000"/>
          </a:xfrm>
          <a:solidFill>
            <a:schemeClr val="tx1"/>
          </a:solidFill>
        </p:spPr>
        <p:txBody>
          <a:bodyPr>
            <a:noAutofit/>
          </a:bodyPr>
          <a:lstStyle/>
          <a:p>
            <a:r>
              <a:rPr lang="en-US" sz="2400" dirty="0" smtClean="0"/>
              <a:t/>
            </a:r>
            <a:br>
              <a:rPr lang="en-US" sz="2400" dirty="0" smtClean="0"/>
            </a:br>
            <a:r>
              <a:rPr lang="en-US" sz="2400" smtClean="0"/>
              <a:t/>
            </a:r>
            <a:br>
              <a:rPr lang="en-US" sz="2400" smtClean="0"/>
            </a:br>
            <a:r>
              <a:rPr lang="en-US" sz="2400" smtClean="0"/>
              <a:t>    </a:t>
            </a:r>
            <a:br>
              <a:rPr lang="en-US" sz="2400" smtClean="0"/>
            </a:br>
            <a:r>
              <a:rPr lang="en-US" sz="2400"/>
              <a:t> </a:t>
            </a:r>
            <a:r>
              <a:rPr lang="en-US" sz="2400" smtClean="0"/>
              <a:t>  </a:t>
            </a:r>
            <a:r>
              <a:rPr lang="en-US" sz="3200" smtClean="0">
                <a:solidFill>
                  <a:srgbClr val="FF0000"/>
                </a:solidFill>
                <a:effectLst/>
                <a:latin typeface="Berlin Sans FB" panose="020E0602020502020306" pitchFamily="34" charset="0"/>
              </a:rPr>
              <a:t>According </a:t>
            </a:r>
            <a:r>
              <a:rPr lang="en-US" sz="3200" dirty="0" smtClean="0">
                <a:solidFill>
                  <a:srgbClr val="FF0000"/>
                </a:solidFill>
                <a:effectLst/>
                <a:latin typeface="Berlin Sans FB" panose="020E0602020502020306" pitchFamily="34" charset="0"/>
              </a:rPr>
              <a:t>to the COMPLETE Repertory-</a:t>
            </a:r>
            <a:r>
              <a:rPr lang="en-US" sz="3200" dirty="0" smtClean="0">
                <a:solidFill>
                  <a:srgbClr val="FF0000"/>
                </a:solidFill>
                <a:latin typeface="Berlin Sans FB" panose="020E0602020502020306" pitchFamily="34" charset="0"/>
              </a:rPr>
              <a:t> </a:t>
            </a:r>
            <a:r>
              <a:rPr lang="en-US" sz="2400" dirty="0" smtClean="0">
                <a:solidFill>
                  <a:srgbClr val="FF0000"/>
                </a:solidFill>
                <a:latin typeface="Berlin Sans FB" panose="020E0602020502020306" pitchFamily="34" charset="0"/>
              </a:rPr>
              <a:t/>
            </a:r>
            <a:br>
              <a:rPr lang="en-US" sz="2400" dirty="0" smtClean="0">
                <a:solidFill>
                  <a:srgbClr val="FF0000"/>
                </a:solidFill>
                <a:latin typeface="Berlin Sans FB" panose="020E0602020502020306" pitchFamily="34" charset="0"/>
              </a:rPr>
            </a:br>
            <a:r>
              <a:rPr lang="en-US" sz="2400" smtClean="0">
                <a:solidFill>
                  <a:srgbClr val="FF0000"/>
                </a:solidFill>
                <a:latin typeface="Berlin Sans FB" panose="020E0602020502020306" pitchFamily="34" charset="0"/>
              </a:rPr>
              <a:t/>
            </a:r>
            <a:br>
              <a:rPr lang="en-US" sz="2400" smtClean="0">
                <a:solidFill>
                  <a:srgbClr val="FF0000"/>
                </a:solidFill>
                <a:latin typeface="Berlin Sans FB" panose="020E0602020502020306" pitchFamily="34" charset="0"/>
              </a:rPr>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8991600" cy="4419600"/>
          </a:xfrm>
        </p:spPr>
        <p:txBody>
          <a:bodyPr>
            <a:normAutofit lnSpcReduction="10000"/>
          </a:bodyPr>
          <a:lstStyle/>
          <a:p>
            <a:pPr algn="just">
              <a:buNone/>
            </a:pPr>
            <a:r>
              <a:rPr lang="en-US" sz="2800" b="1" dirty="0" smtClean="0">
                <a:solidFill>
                  <a:srgbClr val="C00000"/>
                </a:solidFill>
                <a:latin typeface="Algerian" panose="04020705040A02060702" pitchFamily="82" charset="0"/>
              </a:rPr>
              <a:t>Dysmenorrhea / Dysmenorrhoea </a:t>
            </a:r>
            <a:r>
              <a:rPr lang="en-US" sz="2800" b="1" dirty="0" smtClean="0">
                <a:solidFill>
                  <a:srgbClr val="C00000"/>
                </a:solidFill>
              </a:rPr>
              <a:t>:</a:t>
            </a:r>
          </a:p>
          <a:p>
            <a:pPr algn="just">
              <a:buNone/>
            </a:pPr>
            <a:endParaRPr lang="en-US" sz="2400" dirty="0" smtClean="0"/>
          </a:p>
          <a:p>
            <a:pPr algn="just">
              <a:buFont typeface="Wingdings" pitchFamily="2" charset="2"/>
              <a:buChar char="§"/>
            </a:pPr>
            <a:r>
              <a:rPr lang="en-US" sz="2400" dirty="0" smtClean="0">
                <a:latin typeface="Times New Roman" pitchFamily="18" charset="0"/>
                <a:cs typeface="Times New Roman" pitchFamily="18" charset="0"/>
              </a:rPr>
              <a:t>The term </a:t>
            </a:r>
            <a:r>
              <a:rPr lang="en-US" sz="2400" b="1" dirty="0" smtClean="0">
                <a:solidFill>
                  <a:srgbClr val="C00000"/>
                </a:solidFill>
                <a:latin typeface="Times New Roman" pitchFamily="18" charset="0"/>
                <a:cs typeface="Times New Roman" pitchFamily="18" charset="0"/>
              </a:rPr>
              <a:t>“Dysmenorrhoea” </a:t>
            </a:r>
            <a:r>
              <a:rPr lang="en-US" sz="2400" dirty="0" smtClean="0">
                <a:latin typeface="Times New Roman" pitchFamily="18" charset="0"/>
                <a:cs typeface="Times New Roman" pitchFamily="18" charset="0"/>
              </a:rPr>
              <a:t>is used to designate the condition in which mensturation is performed with</a:t>
            </a:r>
            <a:r>
              <a:rPr lang="en-US" sz="2400" i="1" dirty="0" smtClean="0">
                <a:latin typeface="Times New Roman" pitchFamily="18" charset="0"/>
                <a:cs typeface="Times New Roman" pitchFamily="18" charset="0"/>
              </a:rPr>
              <a:t> difficulty and pain</a:t>
            </a:r>
            <a:r>
              <a:rPr lang="en-US" sz="2400" dirty="0" smtClean="0">
                <a:latin typeface="Times New Roman" pitchFamily="18" charset="0"/>
                <a:cs typeface="Times New Roman" pitchFamily="18" charset="0"/>
              </a:rPr>
              <a:t>.</a:t>
            </a:r>
          </a:p>
          <a:p>
            <a:pPr algn="just">
              <a:buNone/>
            </a:pPr>
            <a:r>
              <a:rPr lang="en-US" sz="2400" dirty="0" smtClean="0">
                <a:latin typeface="Times New Roman" pitchFamily="18" charset="0"/>
                <a:cs typeface="Times New Roman" pitchFamily="18" charset="0"/>
              </a:rPr>
              <a:t> </a:t>
            </a:r>
          </a:p>
          <a:p>
            <a:pPr algn="just">
              <a:buFont typeface="Wingdings" pitchFamily="2" charset="2"/>
              <a:buChar char="§"/>
            </a:pPr>
            <a:r>
              <a:rPr lang="en-US" sz="2400" dirty="0" smtClean="0">
                <a:latin typeface="Times New Roman" pitchFamily="18" charset="0"/>
                <a:cs typeface="Times New Roman" pitchFamily="18" charset="0"/>
              </a:rPr>
              <a:t>The pain, the essential element, is of </a:t>
            </a:r>
            <a:r>
              <a:rPr lang="en-US" sz="2400" i="1" dirty="0" smtClean="0">
                <a:latin typeface="Times New Roman" pitchFamily="18" charset="0"/>
                <a:cs typeface="Times New Roman" pitchFamily="18" charset="0"/>
              </a:rPr>
              <a:t>various degrees of intensity</a:t>
            </a:r>
            <a:r>
              <a:rPr lang="en-US" sz="2400" dirty="0" smtClean="0">
                <a:latin typeface="Times New Roman" pitchFamily="18" charset="0"/>
                <a:cs typeface="Times New Roman" pitchFamily="18" charset="0"/>
              </a:rPr>
              <a:t>, and, like all uterine and ovarian pain, is chiefly felt at the bottom of the back and within the lower part of the abdomen. </a:t>
            </a:r>
          </a:p>
          <a:p>
            <a:pPr algn="just">
              <a:buNone/>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It is the leading cause of lost time </a:t>
            </a:r>
            <a:r>
              <a:rPr lang="en-US" sz="2400" i="1" dirty="0" smtClean="0">
                <a:latin typeface="Times New Roman" pitchFamily="18" charset="0"/>
                <a:cs typeface="Times New Roman" pitchFamily="18" charset="0"/>
              </a:rPr>
              <a:t>from school and work </a:t>
            </a:r>
            <a:r>
              <a:rPr lang="en-US" sz="2400" dirty="0" smtClean="0">
                <a:latin typeface="Times New Roman" pitchFamily="18" charset="0"/>
                <a:cs typeface="Times New Roman" pitchFamily="18" charset="0"/>
              </a:rPr>
              <a:t>among women in </a:t>
            </a:r>
            <a:r>
              <a:rPr lang="en-US" sz="2400" i="1" dirty="0" smtClean="0">
                <a:latin typeface="Times New Roman" pitchFamily="18" charset="0"/>
                <a:cs typeface="Times New Roman" pitchFamily="18" charset="0"/>
              </a:rPr>
              <a:t> teens and 20's.</a:t>
            </a:r>
            <a:r>
              <a:rPr lang="en-US" sz="2400" dirty="0" smtClean="0">
                <a:latin typeface="Times New Roman" pitchFamily="18" charset="0"/>
                <a:cs typeface="Times New Roman" pitchFamily="18" charset="0"/>
              </a:rPr>
              <a:t> </a:t>
            </a:r>
          </a:p>
          <a:p>
            <a:pPr algn="just">
              <a:buNone/>
            </a:pPr>
            <a:endParaRPr lang="en-US" sz="900" dirty="0" smtClean="0"/>
          </a:p>
          <a:p>
            <a:pPr algn="ctr">
              <a:buNone/>
            </a:pPr>
            <a:endParaRPr lang="en-US" sz="2800" b="1" dirty="0" smtClean="0"/>
          </a:p>
        </p:txBody>
      </p:sp>
      <p:sp>
        <p:nvSpPr>
          <p:cNvPr id="2" name="Title 1"/>
          <p:cNvSpPr>
            <a:spLocks noGrp="1"/>
          </p:cNvSpPr>
          <p:nvPr>
            <p:ph type="title"/>
          </p:nvPr>
        </p:nvSpPr>
        <p:spPr>
          <a:xfrm>
            <a:off x="228600" y="274638"/>
            <a:ext cx="8705088" cy="1143000"/>
          </a:xfrm>
          <a:solidFill>
            <a:schemeClr val="tx1"/>
          </a:solidFill>
        </p:spPr>
        <p:txBody>
          <a:bodyPr>
            <a:normAutofit fontScale="90000"/>
          </a:bodyPr>
          <a:lstStyle/>
          <a:p>
            <a:r>
              <a:rPr lang="en-US" sz="4400" b="1" dirty="0" smtClean="0"/>
              <a:t/>
            </a:r>
            <a:br>
              <a:rPr lang="en-US" sz="4400" b="1" dirty="0" smtClean="0"/>
            </a:br>
            <a:r>
              <a:rPr lang="en-US" sz="4400" b="1" dirty="0" smtClean="0"/>
              <a:t>           </a:t>
            </a:r>
            <a:r>
              <a:rPr lang="en-US" sz="4400" dirty="0"/>
              <a:t> </a:t>
            </a:r>
            <a:r>
              <a:rPr lang="en-US" sz="4400" dirty="0" smtClean="0"/>
              <a:t/>
            </a:r>
            <a:br>
              <a:rPr lang="en-US" sz="4400" dirty="0" smtClean="0"/>
            </a:br>
            <a:r>
              <a:rPr lang="en-US" sz="4400" dirty="0"/>
              <a:t> </a:t>
            </a:r>
            <a:r>
              <a:rPr lang="en-US" sz="4400" dirty="0" smtClean="0"/>
              <a:t>         </a:t>
            </a:r>
            <a:r>
              <a:rPr lang="en-US" sz="6700" b="1" dirty="0" smtClean="0">
                <a:solidFill>
                  <a:schemeClr val="accent1"/>
                </a:solidFill>
                <a:latin typeface="Berlin Sans FB" panose="020E0602020502020306" pitchFamily="34" charset="0"/>
              </a:rPr>
              <a:t>DEFINITION</a:t>
            </a:r>
            <a:br>
              <a:rPr lang="en-US" sz="6700" b="1" dirty="0" smtClean="0">
                <a:solidFill>
                  <a:schemeClr val="accent1"/>
                </a:solidFill>
                <a:latin typeface="Berlin Sans FB" panose="020E0602020502020306" pitchFamily="34" charset="0"/>
              </a:rPr>
            </a:br>
            <a:endParaRPr lang="en-US" sz="6700" dirty="0">
              <a:solidFill>
                <a:schemeClr val="accent1"/>
              </a:solidFill>
              <a:latin typeface="Berlin Sans FB" panose="020E0602020502020306" pitchFamily="34" charset="0"/>
            </a:endParaRPr>
          </a:p>
        </p:txBody>
      </p:sp>
      <p:pic>
        <p:nvPicPr>
          <p:cNvPr id="4" name="Picture 3"/>
          <p:cNvPicPr>
            <a:picLocks noChangeAspect="1" noChangeArrowheads="1"/>
          </p:cNvPicPr>
          <p:nvPr/>
        </p:nvPicPr>
        <p:blipFill>
          <a:blip r:embed="rId2"/>
          <a:srcRect/>
          <a:stretch>
            <a:fillRect/>
          </a:stretch>
        </p:blipFill>
        <p:spPr bwMode="auto">
          <a:xfrm>
            <a:off x="4724400" y="5364162"/>
            <a:ext cx="4114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IN" smtClean="0"/>
          </a:p>
          <a:p>
            <a:pPr>
              <a:buFont typeface="Wingdings" panose="05000000000000000000" pitchFamily="2" charset="2"/>
              <a:buChar char="Ø"/>
            </a:pPr>
            <a:r>
              <a:rPr lang="en-IN" smtClean="0"/>
              <a:t>Constitutional Approach</a:t>
            </a:r>
          </a:p>
          <a:p>
            <a:pPr>
              <a:buFont typeface="Wingdings" panose="05000000000000000000" pitchFamily="2" charset="2"/>
              <a:buChar char="Ø"/>
            </a:pPr>
            <a:r>
              <a:rPr lang="en-IN" smtClean="0"/>
              <a:t>Acute Remedies for Pain Management.</a:t>
            </a:r>
            <a:endParaRPr lang="en-IN"/>
          </a:p>
        </p:txBody>
      </p:sp>
      <p:sp>
        <p:nvSpPr>
          <p:cNvPr id="3" name="Title 2"/>
          <p:cNvSpPr>
            <a:spLocks noGrp="1"/>
          </p:cNvSpPr>
          <p:nvPr>
            <p:ph type="title"/>
          </p:nvPr>
        </p:nvSpPr>
        <p:spPr>
          <a:solidFill>
            <a:schemeClr val="tx1"/>
          </a:solidFill>
        </p:spPr>
        <p:txBody>
          <a:bodyPr>
            <a:normAutofit/>
          </a:bodyPr>
          <a:lstStyle/>
          <a:p>
            <a:r>
              <a:rPr lang="en-IN" sz="4000" smtClean="0">
                <a:solidFill>
                  <a:srgbClr val="FF0000"/>
                </a:solidFill>
                <a:latin typeface="Berlin Sans FB" panose="020E0602020502020306" pitchFamily="34" charset="0"/>
              </a:rPr>
              <a:t>HOMOEOPATHIC MANAGEMENT</a:t>
            </a:r>
            <a:endParaRPr lang="en-IN" sz="4000">
              <a:solidFill>
                <a:srgbClr val="FF0000"/>
              </a:solidFill>
              <a:latin typeface="Berlin Sans FB" panose="020E0602020502020306" pitchFamily="34" charset="0"/>
            </a:endParaRPr>
          </a:p>
        </p:txBody>
      </p:sp>
      <p:pic>
        <p:nvPicPr>
          <p:cNvPr id="4" name="Content Placeholder 4"/>
          <p:cNvPicPr>
            <a:picLocks noChangeAspect="1"/>
          </p:cNvPicPr>
          <p:nvPr/>
        </p:nvPicPr>
        <p:blipFill>
          <a:blip r:embed="rId2"/>
          <a:stretch>
            <a:fillRect/>
          </a:stretch>
        </p:blipFill>
        <p:spPr>
          <a:xfrm>
            <a:off x="2900148" y="2971800"/>
            <a:ext cx="5791201" cy="3276600"/>
          </a:xfrm>
          <a:prstGeom prst="rect">
            <a:avLst/>
          </a:prstGeom>
        </p:spPr>
      </p:pic>
    </p:spTree>
    <p:extLst>
      <p:ext uri="{BB962C8B-B14F-4D97-AF65-F5344CB8AC3E}">
        <p14:creationId xmlns:p14="http://schemas.microsoft.com/office/powerpoint/2010/main" val="3313796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534400" cy="5148072"/>
          </a:xfrm>
        </p:spPr>
        <p:txBody>
          <a:bodyPr/>
          <a:lstStyle/>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In cases due to inflammation or congestion of the uterus or ovaries , especially it attended with febrile symptoms.  </a:t>
            </a:r>
          </a:p>
          <a:p>
            <a:endParaRPr lang="en-US" dirty="0" smtClean="0"/>
          </a:p>
          <a:p>
            <a:pPr>
              <a:buNone/>
            </a:pPr>
            <a:r>
              <a:rPr lang="en-US" sz="3600" smtClean="0">
                <a:solidFill>
                  <a:srgbClr val="FF0000"/>
                </a:solidFill>
              </a:rPr>
              <a:t>                 </a:t>
            </a:r>
            <a:r>
              <a:rPr lang="en-US" sz="4400" b="1" i="1" smtClean="0">
                <a:solidFill>
                  <a:srgbClr val="FF0000"/>
                </a:solidFill>
                <a:latin typeface="Berlin Sans FB" panose="020E0602020502020306" pitchFamily="34" charset="0"/>
                <a:cs typeface="Aharoni" panose="02010803020104030203" pitchFamily="2" charset="-79"/>
              </a:rPr>
              <a:t>ARSENICUM</a:t>
            </a:r>
            <a:endParaRPr lang="en-US" sz="4400" b="1" i="1" dirty="0" smtClean="0">
              <a:solidFill>
                <a:srgbClr val="FF0000"/>
              </a:solidFill>
              <a:latin typeface="Berlin Sans FB" panose="020E0602020502020306" pitchFamily="34" charset="0"/>
              <a:cs typeface="Aharoni" panose="02010803020104030203" pitchFamily="2" charset="-79"/>
            </a:endParaRPr>
          </a:p>
          <a:p>
            <a:pPr>
              <a:buFont typeface="Wingdings" panose="05000000000000000000" pitchFamily="2" charset="2"/>
              <a:buChar char="Ø"/>
            </a:pPr>
            <a:r>
              <a:rPr lang="en-US" sz="2800" smtClean="0">
                <a:latin typeface="Times New Roman" panose="02020603050405020304" pitchFamily="18" charset="0"/>
                <a:cs typeface="Times New Roman" panose="02020603050405020304" pitchFamily="18" charset="0"/>
              </a:rPr>
              <a:t>Neuralgic </a:t>
            </a:r>
            <a:r>
              <a:rPr lang="en-US" sz="2800" dirty="0" smtClean="0">
                <a:latin typeface="Times New Roman" panose="02020603050405020304" pitchFamily="18" charset="0"/>
                <a:cs typeface="Times New Roman" panose="02020603050405020304" pitchFamily="18" charset="0"/>
              </a:rPr>
              <a:t>pain burning, restlessness, prostration, chronic inflammation of the uterus.  </a:t>
            </a:r>
          </a:p>
          <a:p>
            <a:pPr>
              <a:buNone/>
            </a:pPr>
            <a:endParaRPr lang="en-US" sz="2800" dirty="0">
              <a:solidFill>
                <a:srgbClr val="FF0000"/>
              </a:solidFill>
            </a:endParaRPr>
          </a:p>
        </p:txBody>
      </p:sp>
      <p:sp>
        <p:nvSpPr>
          <p:cNvPr id="3" name="Title 2"/>
          <p:cNvSpPr>
            <a:spLocks noGrp="1"/>
          </p:cNvSpPr>
          <p:nvPr>
            <p:ph type="title"/>
          </p:nvPr>
        </p:nvSpPr>
        <p:spPr/>
        <p:txBody>
          <a:bodyPr/>
          <a:lstStyle/>
          <a:p>
            <a:r>
              <a:rPr lang="en-US" dirty="0" smtClean="0"/>
              <a:t>              </a:t>
            </a:r>
            <a:r>
              <a:rPr lang="en-US" sz="4400" i="1" dirty="0" smtClean="0">
                <a:solidFill>
                  <a:srgbClr val="FF0000"/>
                </a:solidFill>
                <a:latin typeface="Berlin Sans FB" panose="020E0602020502020306" pitchFamily="34" charset="0"/>
              </a:rPr>
              <a:t>ACONITUM</a:t>
            </a:r>
            <a:endParaRPr lang="en-US" sz="4400"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28888" cy="5029200"/>
          </a:xfrm>
        </p:spPr>
        <p:txBody>
          <a:bodyPr>
            <a:normAutofit/>
          </a:bodyPr>
          <a:lstStyle/>
          <a:p>
            <a:pPr>
              <a:buNone/>
            </a:pPr>
            <a:r>
              <a:rPr lang="en-US" dirty="0" smtClean="0"/>
              <a:t> </a:t>
            </a:r>
          </a:p>
          <a:p>
            <a:r>
              <a:rPr lang="en-US" dirty="0" smtClean="0"/>
              <a:t>Congestive enlargement of uterus or ovaries, bearing down pain.  </a:t>
            </a:r>
          </a:p>
          <a:p>
            <a:r>
              <a:rPr lang="en-US" dirty="0" smtClean="0"/>
              <a:t>Dryness and heat in the vagina.  </a:t>
            </a:r>
          </a:p>
          <a:p>
            <a:pPr>
              <a:buNone/>
            </a:pPr>
            <a:r>
              <a:rPr lang="en-US" dirty="0" smtClean="0"/>
              <a:t> </a:t>
            </a:r>
          </a:p>
          <a:p>
            <a:r>
              <a:rPr lang="en-US" dirty="0" smtClean="0"/>
              <a:t>There Is severe inflammation and the parts become very sensitive. </a:t>
            </a:r>
          </a:p>
          <a:p>
            <a:pPr>
              <a:buNone/>
            </a:pPr>
            <a:endParaRPr lang="en-US" dirty="0" smtClean="0"/>
          </a:p>
          <a:p>
            <a:r>
              <a:rPr lang="en-US" dirty="0" smtClean="0"/>
              <a:t>Dragging pains in loins , severe throbbing in sacrum.</a:t>
            </a:r>
          </a:p>
          <a:p>
            <a:endParaRPr lang="en-US" dirty="0"/>
          </a:p>
        </p:txBody>
      </p:sp>
      <p:sp>
        <p:nvSpPr>
          <p:cNvPr id="2" name="Title 1"/>
          <p:cNvSpPr>
            <a:spLocks noGrp="1"/>
          </p:cNvSpPr>
          <p:nvPr>
            <p:ph type="title"/>
          </p:nvPr>
        </p:nvSpPr>
        <p:spPr>
          <a:xfrm>
            <a:off x="0" y="274638"/>
            <a:ext cx="8933688" cy="868362"/>
          </a:xfrm>
        </p:spPr>
        <p:txBody>
          <a:bodyPr>
            <a:normAutofit/>
          </a:bodyPr>
          <a:lstStyle/>
          <a:p>
            <a:r>
              <a:rPr lang="en-US" dirty="0" smtClean="0"/>
              <a:t>     </a:t>
            </a:r>
            <a:r>
              <a:rPr lang="en-US" sz="3600" i="1" dirty="0" smtClean="0">
                <a:solidFill>
                  <a:srgbClr val="FF0000"/>
                </a:solidFill>
                <a:latin typeface="Berlin Sans FB" panose="020E0602020502020306" pitchFamily="34" charset="0"/>
              </a:rPr>
              <a:t>BELLADONNA (Deadly nightshade)</a:t>
            </a:r>
            <a:endParaRPr lang="en-US" sz="3600"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28888" cy="4953000"/>
          </a:xfrm>
        </p:spPr>
        <p:txBody>
          <a:bodyPr/>
          <a:lstStyle/>
          <a:p>
            <a:pPr>
              <a:buNone/>
            </a:pPr>
            <a:r>
              <a:rPr lang="en-US" dirty="0" smtClean="0"/>
              <a:t> </a:t>
            </a:r>
          </a:p>
          <a:p>
            <a:pPr algn="just"/>
            <a:r>
              <a:rPr lang="en-US" smtClean="0">
                <a:latin typeface="Times New Roman" pitchFamily="18" charset="0"/>
                <a:cs typeface="Times New Roman" pitchFamily="18" charset="0"/>
              </a:rPr>
              <a:t>Membranous Dysmenorrhoea</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Menses too early, too profuse, and attended with colic </a:t>
            </a:r>
            <a:r>
              <a:rPr lang="en-US" smtClean="0">
                <a:latin typeface="Times New Roman" pitchFamily="18" charset="0"/>
                <a:cs typeface="Times New Roman" pitchFamily="18" charset="0"/>
              </a:rPr>
              <a:t>and nausea; flow </a:t>
            </a:r>
            <a:r>
              <a:rPr lang="en-US" dirty="0" smtClean="0">
                <a:latin typeface="Times New Roman" pitchFamily="18" charset="0"/>
                <a:cs typeface="Times New Roman" pitchFamily="18" charset="0"/>
              </a:rPr>
              <a:t>preceded by stitching pains in pectoral region, lancinating pains in the groin during the flow.</a:t>
            </a:r>
          </a:p>
          <a:p>
            <a:pPr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Sterility. </a:t>
            </a:r>
          </a:p>
          <a:p>
            <a:pPr>
              <a:buNone/>
            </a:pPr>
            <a:endParaRPr lang="en-US" dirty="0"/>
          </a:p>
        </p:txBody>
      </p:sp>
      <p:sp>
        <p:nvSpPr>
          <p:cNvPr id="2" name="Title 1"/>
          <p:cNvSpPr>
            <a:spLocks noGrp="1"/>
          </p:cNvSpPr>
          <p:nvPr>
            <p:ph type="title"/>
          </p:nvPr>
        </p:nvSpPr>
        <p:spPr>
          <a:xfrm>
            <a:off x="152400" y="274638"/>
            <a:ext cx="8781288" cy="1143000"/>
          </a:xfrm>
        </p:spPr>
        <p:txBody>
          <a:bodyPr/>
          <a:lstStyle/>
          <a:p>
            <a:r>
              <a:rPr lang="en-US" dirty="0" smtClean="0"/>
              <a:t>               </a:t>
            </a:r>
            <a:r>
              <a:rPr lang="en-US" i="1" dirty="0" smtClean="0">
                <a:solidFill>
                  <a:srgbClr val="FF0000"/>
                </a:solidFill>
                <a:latin typeface="Berlin Sans FB" panose="020E0602020502020306" pitchFamily="34" charset="0"/>
              </a:rPr>
              <a:t>BORAX</a:t>
            </a:r>
            <a:r>
              <a:rPr lang="en-US" dirty="0" smtClean="0">
                <a:solidFill>
                  <a:srgbClr val="FF0000"/>
                </a:solidFill>
                <a:latin typeface="Berlin Sans FB" panose="020E0602020502020306" pitchFamily="34" charset="0"/>
              </a:rPr>
              <a:t>  </a:t>
            </a:r>
            <a:r>
              <a:rPr lang="en-US" dirty="0" smtClean="0">
                <a:latin typeface="Berlin Sans FB" panose="020E0602020502020306" pitchFamily="34" charset="0"/>
              </a:rPr>
              <a:t>     </a:t>
            </a: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4711891"/>
          </a:xfrm>
        </p:spPr>
        <p:txBody>
          <a:bodyPr/>
          <a:lstStyle/>
          <a:p>
            <a:pPr algn="just">
              <a:buNone/>
            </a:pPr>
            <a:r>
              <a:rPr lang="en-US" dirty="0" smtClean="0"/>
              <a:t>  </a:t>
            </a:r>
          </a:p>
          <a:p>
            <a:pPr algn="just"/>
            <a:r>
              <a:rPr lang="en-US" sz="2400" dirty="0" smtClean="0">
                <a:latin typeface="Times New Roman" pitchFamily="18" charset="0"/>
                <a:cs typeface="Times New Roman" pitchFamily="18" charset="0"/>
              </a:rPr>
              <a:t>Too early , too profuse, with dark, coagulated, sometimes offensive blood ; membranous dysmenorrhoea. </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Cutting colic in abdomen and thighs ; irritable and snappish ; during : profuse discharge of large clotted blood, severe labor like pains in the uterus; tearing pains down the thighs, gripping and pinching in uterus, followed by discharge of clots. </a:t>
            </a:r>
          </a:p>
          <a:p>
            <a:endParaRPr lang="en-US" dirty="0"/>
          </a:p>
        </p:txBody>
      </p:sp>
      <p:sp>
        <p:nvSpPr>
          <p:cNvPr id="3" name="Title 2"/>
          <p:cNvSpPr>
            <a:spLocks noGrp="1"/>
          </p:cNvSpPr>
          <p:nvPr>
            <p:ph type="title"/>
          </p:nvPr>
        </p:nvSpPr>
        <p:spPr>
          <a:xfrm>
            <a:off x="152400" y="274638"/>
            <a:ext cx="8839200" cy="1143000"/>
          </a:xfrm>
        </p:spPr>
        <p:txBody>
          <a:bodyPr/>
          <a:lstStyle/>
          <a:p>
            <a:r>
              <a:rPr lang="en-US" dirty="0" smtClean="0"/>
              <a:t>             </a:t>
            </a:r>
            <a:r>
              <a:rPr lang="en-US" sz="4000" i="1" dirty="0" smtClean="0">
                <a:solidFill>
                  <a:srgbClr val="FF0000"/>
                </a:solidFill>
                <a:latin typeface="Berlin Sans FB" panose="020E0602020502020306" pitchFamily="34" charset="0"/>
              </a:rPr>
              <a:t>CHAMOMILLA</a:t>
            </a:r>
            <a:endParaRPr lang="en-US" sz="4000"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28888" cy="4724400"/>
          </a:xfrm>
        </p:spPr>
        <p:txBody>
          <a:bodyPr>
            <a:normAutofit/>
          </a:bodyPr>
          <a:lstStyle/>
          <a:p>
            <a:r>
              <a:rPr lang="en-US" sz="2800" dirty="0" smtClean="0">
                <a:latin typeface="Times New Roman" pitchFamily="18" charset="0"/>
                <a:cs typeface="Times New Roman" pitchFamily="18" charset="0"/>
              </a:rPr>
              <a:t>Spasmodic dysmenorrheal , pains persists until flow ceases. </a:t>
            </a:r>
          </a:p>
          <a:p>
            <a:r>
              <a:rPr lang="en-US" sz="2800" dirty="0" smtClean="0">
                <a:latin typeface="Times New Roman" pitchFamily="18" charset="0"/>
                <a:cs typeface="Times New Roman" pitchFamily="18" charset="0"/>
              </a:rPr>
              <a:t>Spasmodic dysmenorrheal , pains persists until flow ceases. </a:t>
            </a:r>
          </a:p>
          <a:p>
            <a:r>
              <a:rPr lang="en-US" sz="2800" dirty="0" smtClean="0">
                <a:latin typeface="Times New Roman" pitchFamily="18" charset="0"/>
                <a:cs typeface="Times New Roman" pitchFamily="18" charset="0"/>
              </a:rPr>
              <a:t>Mainly young unmarried females. </a:t>
            </a:r>
          </a:p>
          <a:p>
            <a:r>
              <a:rPr lang="en-US" sz="2800" dirty="0" smtClean="0">
                <a:latin typeface="Times New Roman" pitchFamily="18" charset="0"/>
                <a:cs typeface="Times New Roman" pitchFamily="18" charset="0"/>
              </a:rPr>
              <a:t>Bearing down sensation with pressing pains in uterine region , pains shifting from one hip to another. </a:t>
            </a:r>
          </a:p>
          <a:p>
            <a:r>
              <a:rPr lang="en-US" sz="2800" dirty="0" smtClean="0">
                <a:latin typeface="Times New Roman" pitchFamily="18" charset="0"/>
                <a:cs typeface="Times New Roman" pitchFamily="18" charset="0"/>
              </a:rPr>
              <a:t>Dysmenorrhoea with rheumatic complaints. </a:t>
            </a:r>
          </a:p>
        </p:txBody>
      </p:sp>
      <p:sp>
        <p:nvSpPr>
          <p:cNvPr id="2" name="Title 1"/>
          <p:cNvSpPr>
            <a:spLocks noGrp="1"/>
          </p:cNvSpPr>
          <p:nvPr>
            <p:ph type="title"/>
          </p:nvPr>
        </p:nvSpPr>
        <p:spPr>
          <a:xfrm>
            <a:off x="228600" y="274638"/>
            <a:ext cx="8705088" cy="944562"/>
          </a:xfrm>
        </p:spPr>
        <p:txBody>
          <a:bodyPr>
            <a:normAutofit/>
          </a:bodyPr>
          <a:lstStyle/>
          <a:p>
            <a:r>
              <a:rPr lang="en-US" dirty="0" smtClean="0"/>
              <a:t>            </a:t>
            </a:r>
            <a:r>
              <a:rPr lang="en-US" sz="4400" i="1" dirty="0" smtClean="0">
                <a:solidFill>
                  <a:srgbClr val="FF0000"/>
                </a:solidFill>
                <a:latin typeface="Berlin Sans FB" panose="020E0602020502020306" pitchFamily="34" charset="0"/>
              </a:rPr>
              <a:t>CIMICIFUGA </a:t>
            </a:r>
            <a:endParaRPr lang="en-US" sz="4400"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Dysmenorrhoea, with pains flying to other parts of body.</a:t>
            </a:r>
          </a:p>
          <a:p>
            <a:pPr>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Erratic pains changing place every few minutes. Pains are intermittent, paroxysmal, spasmodic. Chorea, hysteria or epilepsy at puberty, during establishment of menstrual functions.</a:t>
            </a:r>
          </a:p>
          <a:p>
            <a:pPr>
              <a:buNone/>
            </a:pP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Before menses: pain in small of back, great aching and soreness of lower limbs, bitter taste, vertigo, chilliness, flow very scanty, blood very light, with intense nausea and vomiting of yellow bitter matter, pain unremitting for several hours, habitual cold feet became warm.</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r>
              <a:rPr lang="en-US" dirty="0" smtClean="0">
                <a:latin typeface="Berlin Sans FB" panose="020E0602020502020306" pitchFamily="34" charset="0"/>
              </a:rPr>
              <a:t/>
            </a:r>
            <a:br>
              <a:rPr lang="en-US" dirty="0" smtClean="0">
                <a:latin typeface="Berlin Sans FB" panose="020E0602020502020306" pitchFamily="34" charset="0"/>
              </a:rPr>
            </a:br>
            <a:r>
              <a:rPr lang="en-US" smtClean="0">
                <a:latin typeface="Berlin Sans FB" panose="020E0602020502020306" pitchFamily="34" charset="0"/>
              </a:rPr>
              <a:t>             </a:t>
            </a:r>
            <a:r>
              <a:rPr lang="en-US" i="1" smtClean="0">
                <a:solidFill>
                  <a:srgbClr val="FF0000"/>
                </a:solidFill>
                <a:latin typeface="Berlin Sans FB" panose="020E0602020502020306" pitchFamily="34" charset="0"/>
              </a:rPr>
              <a:t>CAULOPHYLLUM</a:t>
            </a:r>
            <a:r>
              <a:rPr lang="en-US" i="1" smtClean="0">
                <a:latin typeface="Berlin Sans FB" panose="020E0602020502020306" pitchFamily="34" charset="0"/>
              </a:rPr>
              <a:t> </a:t>
            </a:r>
            <a:r>
              <a:rPr lang="en-US" i="1" dirty="0" smtClean="0"/>
              <a:t/>
            </a:r>
            <a:br>
              <a:rPr lang="en-US" i="1" dirty="0" smtClean="0"/>
            </a:br>
            <a:endParaRPr lang="en-US"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28888" cy="5257800"/>
          </a:xfrm>
        </p:spPr>
        <p:txBody>
          <a:bodyPr>
            <a:normAutofit/>
          </a:bodyPr>
          <a:lstStyle/>
          <a:p>
            <a:pPr>
              <a:buNone/>
            </a:pPr>
            <a:r>
              <a:rPr lang="en-US" dirty="0" smtClean="0"/>
              <a:t> </a:t>
            </a:r>
          </a:p>
          <a:p>
            <a:endParaRPr lang="en-US" dirty="0" smtClean="0"/>
          </a:p>
          <a:p>
            <a:r>
              <a:rPr lang="en-US" dirty="0" smtClean="0">
                <a:latin typeface="Times New Roman" panose="02020603050405020304" pitchFamily="18" charset="0"/>
                <a:cs typeface="Times New Roman" panose="02020603050405020304" pitchFamily="18" charset="0"/>
              </a:rPr>
              <a:t>Congestion of the uterine mucous membrane, of the ovaries, of the fallopian tubes which makes the patient restless.</a:t>
            </a:r>
          </a:p>
          <a:p>
            <a:pPr>
              <a:buNone/>
            </a:pP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Flow starts, stops and reappears after a gap of ten to fifteen days or so , striking pains in external genitalia. </a:t>
            </a:r>
          </a:p>
          <a:p>
            <a:pPr>
              <a:buNone/>
            </a:pPr>
            <a:endParaRPr lang="en-US" dirty="0"/>
          </a:p>
        </p:txBody>
      </p:sp>
      <p:sp>
        <p:nvSpPr>
          <p:cNvPr id="2" name="Title 1"/>
          <p:cNvSpPr>
            <a:spLocks noGrp="1"/>
          </p:cNvSpPr>
          <p:nvPr>
            <p:ph type="title"/>
          </p:nvPr>
        </p:nvSpPr>
        <p:spPr>
          <a:xfrm>
            <a:off x="228600" y="274638"/>
            <a:ext cx="8458200" cy="1143000"/>
          </a:xfrm>
        </p:spPr>
        <p:txBody>
          <a:bodyPr>
            <a:normAutofit/>
          </a:bodyPr>
          <a:lstStyle/>
          <a:p>
            <a:r>
              <a:rPr lang="en-US" dirty="0" smtClean="0"/>
              <a:t>          </a:t>
            </a:r>
            <a:r>
              <a:rPr lang="en-US" i="1" dirty="0" smtClean="0">
                <a:solidFill>
                  <a:srgbClr val="FF0000"/>
                </a:solidFill>
                <a:latin typeface="Berlin Sans FB" panose="020E0602020502020306" pitchFamily="34" charset="0"/>
              </a:rPr>
              <a:t>MELILOTUS ALBA</a:t>
            </a:r>
            <a:endParaRPr lang="en-US"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10600" cy="4800600"/>
          </a:xfrm>
        </p:spPr>
        <p:txBody>
          <a:bodyPr>
            <a:normAutofit fontScale="85000" lnSpcReduction="10000"/>
          </a:bodyPr>
          <a:lstStyle/>
          <a:p>
            <a:pPr>
              <a:buNone/>
            </a:pPr>
            <a:r>
              <a:rPr lang="en-US" b="1" dirty="0" smtClean="0"/>
              <a:t> </a:t>
            </a:r>
          </a:p>
          <a:p>
            <a:pPr algn="just"/>
            <a:r>
              <a:rPr lang="en-US" dirty="0" smtClean="0">
                <a:latin typeface="Times New Roman" panose="02020603050405020304" pitchFamily="18" charset="0"/>
                <a:cs typeface="Times New Roman" panose="02020603050405020304" pitchFamily="18" charset="0"/>
              </a:rPr>
              <a:t>Derangements at puberty; menses, suppressed from getting the feet wet; too late, scanty, slimy, painful, irregular, intermittent flow, with evening chilliness; with intense pain, changeable, comes suddenly and goes gradually, great restlessness and tossing about, flows more during day</a:t>
            </a:r>
            <a:r>
              <a:rPr lang="en-US" smtClean="0">
                <a:latin typeface="Times New Roman" panose="02020603050405020304" pitchFamily="18" charset="0"/>
                <a:cs typeface="Times New Roman" panose="02020603050405020304" pitchFamily="18" charset="0"/>
              </a:rPr>
              <a:t>. </a:t>
            </a:r>
          </a:p>
          <a:p>
            <a:pPr algn="just"/>
            <a:endParaRPr lang="en-US">
              <a:latin typeface="Times New Roman" panose="02020603050405020304" pitchFamily="18" charset="0"/>
              <a:cs typeface="Times New Roman" panose="02020603050405020304" pitchFamily="18" charset="0"/>
            </a:endParaRPr>
          </a:p>
          <a:p>
            <a:pPr algn="just"/>
            <a:r>
              <a:rPr lang="en-US" smtClean="0">
                <a:latin typeface="Times New Roman" panose="02020603050405020304" pitchFamily="18" charset="0"/>
                <a:cs typeface="Times New Roman" panose="02020603050405020304" pitchFamily="18" charset="0"/>
              </a:rPr>
              <a:t>Delayed </a:t>
            </a:r>
            <a:r>
              <a:rPr lang="en-US" dirty="0" smtClean="0">
                <a:latin typeface="Times New Roman" panose="02020603050405020304" pitchFamily="18" charset="0"/>
                <a:cs typeface="Times New Roman" panose="02020603050405020304" pitchFamily="18" charset="0"/>
              </a:rPr>
              <a:t>first menstruation. Mild, gentle, weeping disposition, fair complexion.</a:t>
            </a:r>
          </a:p>
          <a:p>
            <a:pPr algn="just">
              <a:buNone/>
            </a:pPr>
            <a:r>
              <a:rPr lang="en-US" dirty="0" smtClean="0">
                <a:latin typeface="Times New Roman" panose="02020603050405020304" pitchFamily="18" charset="0"/>
                <a:cs typeface="Times New Roman" panose="02020603050405020304" pitchFamily="18" charset="0"/>
              </a:rPr>
              <a:t> </a:t>
            </a:r>
          </a:p>
          <a:p>
            <a:pPr algn="just"/>
            <a:r>
              <a:rPr lang="en-US" dirty="0" err="1" smtClean="0">
                <a:latin typeface="Times New Roman" panose="02020603050405020304" pitchFamily="18" charset="0"/>
                <a:cs typeface="Times New Roman" panose="02020603050405020304" pitchFamily="18" charset="0"/>
              </a:rPr>
              <a:t>Catamenia</a:t>
            </a:r>
            <a:r>
              <a:rPr lang="en-US" dirty="0" smtClean="0">
                <a:latin typeface="Times New Roman" panose="02020603050405020304" pitchFamily="18" charset="0"/>
                <a:cs typeface="Times New Roman" panose="02020603050405020304" pitchFamily="18" charset="0"/>
              </a:rPr>
              <a:t> with colic, hysterical spasms in abdomen, hepatic pains, </a:t>
            </a:r>
            <a:r>
              <a:rPr lang="en-US" dirty="0" err="1" smtClean="0">
                <a:latin typeface="Times New Roman" panose="02020603050405020304" pitchFamily="18" charset="0"/>
                <a:cs typeface="Times New Roman" panose="02020603050405020304" pitchFamily="18" charset="0"/>
              </a:rPr>
              <a:t>gastralgia</a:t>
            </a:r>
            <a:r>
              <a:rPr lang="en-US" dirty="0" smtClean="0">
                <a:latin typeface="Times New Roman" panose="02020603050405020304" pitchFamily="18" charset="0"/>
                <a:cs typeface="Times New Roman" panose="02020603050405020304" pitchFamily="18" charset="0"/>
              </a:rPr>
              <a:t>, pain in loins, nausea and vomiting</a:t>
            </a:r>
            <a:r>
              <a:rPr lang="en-US"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vertigo, </a:t>
            </a:r>
            <a:r>
              <a:rPr lang="en-US" dirty="0" err="1" smtClean="0">
                <a:latin typeface="Times New Roman" panose="02020603050405020304" pitchFamily="18" charset="0"/>
                <a:cs typeface="Times New Roman" panose="02020603050405020304" pitchFamily="18" charset="0"/>
              </a:rPr>
              <a:t>tenesmus</a:t>
            </a:r>
            <a:r>
              <a:rPr lang="en-US" dirty="0" smtClean="0">
                <a:latin typeface="Times New Roman" panose="02020603050405020304" pitchFamily="18" charset="0"/>
                <a:cs typeface="Times New Roman" panose="02020603050405020304" pitchFamily="18" charset="0"/>
              </a:rPr>
              <a:t> of anus and bladder, stitches in side, and many other sufferings before, during, or after period. </a:t>
            </a:r>
            <a:r>
              <a:rPr lang="en-US" dirty="0" err="1" smtClean="0">
                <a:latin typeface="Times New Roman" panose="02020603050405020304" pitchFamily="18" charset="0"/>
                <a:cs typeface="Times New Roman" panose="02020603050405020304" pitchFamily="18" charset="0"/>
              </a:rPr>
              <a:t>Diarrhoea</a:t>
            </a:r>
            <a:r>
              <a:rPr lang="en-US" dirty="0" smtClean="0">
                <a:latin typeface="Times New Roman" panose="02020603050405020304" pitchFamily="18" charset="0"/>
                <a:cs typeface="Times New Roman" panose="02020603050405020304" pitchFamily="18" charset="0"/>
              </a:rPr>
              <a:t> during menses.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           </a:t>
            </a:r>
            <a:r>
              <a:rPr lang="en-US" i="1" dirty="0" smtClean="0">
                <a:solidFill>
                  <a:srgbClr val="FF0000"/>
                </a:solidFill>
                <a:latin typeface="Berlin Sans FB" panose="020E0602020502020306" pitchFamily="34" charset="0"/>
              </a:rPr>
              <a:t>PULSATILLA</a:t>
            </a:r>
            <a:endParaRPr lang="en-US"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lstStyle/>
          <a:p>
            <a:pPr>
              <a:buNone/>
            </a:pPr>
            <a:r>
              <a:rPr lang="en-US" b="1" dirty="0" smtClean="0"/>
              <a:t> </a:t>
            </a:r>
          </a:p>
          <a:p>
            <a:pPr algn="just"/>
            <a:r>
              <a:rPr lang="en-US" dirty="0" smtClean="0">
                <a:latin typeface="Times New Roman" panose="02020603050405020304" pitchFamily="18" charset="0"/>
                <a:cs typeface="Times New Roman" panose="02020603050405020304" pitchFamily="18" charset="0"/>
              </a:rPr>
              <a:t>Dysmenorrhoea with urinary symptoms, cutting in sacral and hypogastric regions, flow scanty or profuse or irregular, pale, weak, </a:t>
            </a:r>
            <a:r>
              <a:rPr lang="en-US" dirty="0" err="1" smtClean="0">
                <a:latin typeface="Times New Roman" panose="02020603050405020304" pitchFamily="18" charset="0"/>
                <a:cs typeface="Times New Roman" panose="02020603050405020304" pitchFamily="18" charset="0"/>
              </a:rPr>
              <a:t>anaemic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strumous</a:t>
            </a:r>
            <a:r>
              <a:rPr lang="en-US" dirty="0" smtClean="0">
                <a:latin typeface="Times New Roman" panose="02020603050405020304" pitchFamily="18" charset="0"/>
                <a:cs typeface="Times New Roman" panose="02020603050405020304" pitchFamily="18" charset="0"/>
              </a:rPr>
              <a:t>, hacking cough at night, wandering pains in back and shoulders.</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228600" y="274638"/>
            <a:ext cx="8458200" cy="1143000"/>
          </a:xfrm>
        </p:spPr>
        <p:txBody>
          <a:bodyPr/>
          <a:lstStyle/>
          <a:p>
            <a:r>
              <a:rPr lang="en-US" smtClean="0"/>
              <a:t>         </a:t>
            </a:r>
            <a:r>
              <a:rPr lang="en-US" i="1" smtClean="0">
                <a:solidFill>
                  <a:srgbClr val="FF0000"/>
                </a:solidFill>
                <a:latin typeface="Berlin Sans FB" panose="020E0602020502020306" pitchFamily="34" charset="0"/>
              </a:rPr>
              <a:t>SENECIO </a:t>
            </a:r>
            <a:r>
              <a:rPr lang="en-US" i="1" dirty="0" smtClean="0">
                <a:solidFill>
                  <a:srgbClr val="FF0000"/>
                </a:solidFill>
                <a:latin typeface="Berlin Sans FB" panose="020E0602020502020306" pitchFamily="34" charset="0"/>
              </a:rPr>
              <a:t>AUREUS</a:t>
            </a:r>
            <a:endParaRPr lang="en-US"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28888" cy="5715000"/>
          </a:xfrm>
        </p:spPr>
        <p:txBody>
          <a:bodyPr>
            <a:normAutofit/>
          </a:bodyPr>
          <a:lstStyle/>
          <a:p>
            <a:pPr algn="just">
              <a:buNone/>
            </a:pPr>
            <a:endParaRPr lang="en-US" b="1" dirty="0" smtClean="0"/>
          </a:p>
          <a:p>
            <a:pPr algn="just"/>
            <a:r>
              <a:rPr lang="en-US" sz="2800" b="1" dirty="0" smtClean="0">
                <a:solidFill>
                  <a:srgbClr val="C00000"/>
                </a:solidFill>
                <a:latin typeface="Times New Roman" pitchFamily="18" charset="0"/>
                <a:cs typeface="Times New Roman" pitchFamily="18" charset="0"/>
              </a:rPr>
              <a:t>Primary </a:t>
            </a:r>
            <a:r>
              <a:rPr lang="en-US" sz="2800" b="1" dirty="0">
                <a:solidFill>
                  <a:srgbClr val="C00000"/>
                </a:solidFill>
                <a:latin typeface="Times New Roman" pitchFamily="18" charset="0"/>
                <a:cs typeface="Times New Roman" pitchFamily="18" charset="0"/>
              </a:rPr>
              <a:t>D</a:t>
            </a:r>
            <a:r>
              <a:rPr lang="en-US" sz="2800" b="1" dirty="0" smtClean="0">
                <a:solidFill>
                  <a:srgbClr val="C00000"/>
                </a:solidFill>
                <a:latin typeface="Times New Roman" pitchFamily="18" charset="0"/>
                <a:cs typeface="Times New Roman" pitchFamily="18" charset="0"/>
              </a:rPr>
              <a:t>ysmenorrhea </a:t>
            </a:r>
            <a:r>
              <a:rPr lang="en-US" sz="2800" dirty="0" smtClean="0">
                <a:latin typeface="Times New Roman" pitchFamily="18" charset="0"/>
                <a:cs typeface="Times New Roman" pitchFamily="18" charset="0"/>
              </a:rPr>
              <a:t>is by far the most common gynecological problem in </a:t>
            </a:r>
            <a:r>
              <a:rPr lang="en-US" sz="2800" b="1" i="1" dirty="0" smtClean="0">
                <a:latin typeface="Times New Roman" pitchFamily="18" charset="0"/>
                <a:cs typeface="Times New Roman" pitchFamily="18" charset="0"/>
              </a:rPr>
              <a:t>young menstruating women</a:t>
            </a:r>
            <a:r>
              <a:rPr lang="en-US" sz="2800" i="1"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It is so common that many women fails to report it in medical interviews, even when their daily activities are restricted. </a:t>
            </a: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Reported prevalence rates are as high as 90 %. </a:t>
            </a:r>
          </a:p>
          <a:p>
            <a:pPr algn="just">
              <a:buNone/>
            </a:pPr>
            <a:endParaRPr lang="en-US" b="1" dirty="0" smtClean="0"/>
          </a:p>
        </p:txBody>
      </p:sp>
      <p:sp>
        <p:nvSpPr>
          <p:cNvPr id="2" name="Title 1"/>
          <p:cNvSpPr>
            <a:spLocks noGrp="1"/>
          </p:cNvSpPr>
          <p:nvPr>
            <p:ph type="title"/>
          </p:nvPr>
        </p:nvSpPr>
        <p:spPr>
          <a:xfrm>
            <a:off x="304800" y="274638"/>
            <a:ext cx="8628888" cy="944562"/>
          </a:xfrm>
          <a:solidFill>
            <a:schemeClr val="tx1"/>
          </a:solidFill>
        </p:spPr>
        <p:txBody>
          <a:bodyPr>
            <a:normAutofit fontScale="90000"/>
          </a:bodyPr>
          <a:lstStyle/>
          <a:p>
            <a:r>
              <a:rPr lang="en-US" dirty="0" smtClean="0"/>
              <a:t>          </a:t>
            </a:r>
            <a:r>
              <a:rPr lang="en-US" sz="6000" dirty="0" smtClean="0">
                <a:solidFill>
                  <a:srgbClr val="FF0000"/>
                </a:solidFill>
                <a:effectLst/>
                <a:latin typeface="Berlin Sans FB" panose="020E0602020502020306" pitchFamily="34" charset="0"/>
              </a:rPr>
              <a:t>EPIDEMIOLOGY </a:t>
            </a:r>
            <a:endParaRPr lang="en-US" sz="6000" dirty="0">
              <a:solidFill>
                <a:srgbClr val="FF0000"/>
              </a:solidFill>
              <a:effectLst/>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81288" cy="4648200"/>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Spasmodic and membranous dysmenorrhoea, when the menses are too late, scanty and lasting for few hours. </a:t>
            </a:r>
          </a:p>
          <a:p>
            <a:pPr>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Bearing down pains in the uterine region.</a:t>
            </a:r>
          </a:p>
          <a:p>
            <a:pPr>
              <a:buNone/>
            </a:pP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Tearing and shooting pains in ovarian region </a:t>
            </a:r>
          </a:p>
          <a:p>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Uterine </a:t>
            </a:r>
            <a:r>
              <a:rPr lang="en-US" dirty="0" smtClean="0">
                <a:latin typeface="Times New Roman" panose="02020603050405020304" pitchFamily="18" charset="0"/>
                <a:cs typeface="Times New Roman" panose="02020603050405020304" pitchFamily="18" charset="0"/>
              </a:rPr>
              <a:t>complaints associated with cramps in the thighs, extending to calf. </a:t>
            </a:r>
          </a:p>
          <a:p>
            <a:pPr>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Colicky pains in pelvic region. </a:t>
            </a:r>
          </a:p>
          <a:p>
            <a:pPr>
              <a:buNone/>
            </a:pPr>
            <a:endParaRPr lang="en-US" dirty="0" smtClean="0"/>
          </a:p>
          <a:p>
            <a:endParaRPr lang="en-US" dirty="0"/>
          </a:p>
        </p:txBody>
      </p:sp>
      <p:sp>
        <p:nvSpPr>
          <p:cNvPr id="2" name="Title 1"/>
          <p:cNvSpPr>
            <a:spLocks noGrp="1"/>
          </p:cNvSpPr>
          <p:nvPr>
            <p:ph type="title"/>
          </p:nvPr>
        </p:nvSpPr>
        <p:spPr>
          <a:xfrm>
            <a:off x="228600" y="274638"/>
            <a:ext cx="8705088" cy="1143000"/>
          </a:xfrm>
        </p:spPr>
        <p:txBody>
          <a:bodyPr>
            <a:normAutofit/>
          </a:bodyPr>
          <a:lstStyle/>
          <a:p>
            <a:r>
              <a:rPr lang="en-US" dirty="0" smtClean="0"/>
              <a:t>          </a:t>
            </a:r>
            <a:r>
              <a:rPr lang="en-US" i="1" dirty="0" smtClean="0">
                <a:solidFill>
                  <a:srgbClr val="FF0000"/>
                </a:solidFill>
                <a:latin typeface="Berlin Sans FB" panose="020E0602020502020306" pitchFamily="34" charset="0"/>
              </a:rPr>
              <a:t>VIBURNUM OPULUS</a:t>
            </a:r>
            <a:endParaRPr lang="en-US"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05088" cy="4953000"/>
          </a:xfrm>
        </p:spPr>
        <p:txBody>
          <a:bodyPr>
            <a:normAutofit fontScale="85000" lnSpcReduction="20000"/>
          </a:bodyPr>
          <a:lstStyle/>
          <a:p>
            <a:endParaRPr lang="en-US" dirty="0" smtClean="0"/>
          </a:p>
          <a:p>
            <a:endParaRPr lang="en-US" dirty="0" smtClean="0"/>
          </a:p>
          <a:p>
            <a:r>
              <a:rPr lang="en-US" dirty="0" smtClean="0">
                <a:latin typeface="Times New Roman" pitchFamily="18" charset="0"/>
                <a:cs typeface="Times New Roman" pitchFamily="18" charset="0"/>
              </a:rPr>
              <a:t>Menses are too early and painful , usually associated with ovarian neuralgia with pain in loins and lower abdomen.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pains are agonizing and shooting which start in left loin and travel down the thigh.</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Given for neuralgic dysmenorrhoea.</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Neurasthenic patients who are thin, emaciated with poor assimilation and insomnia.</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With dysmenorrhoea there are gripping pains in abdomen with diarrhea. </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152400" y="274638"/>
            <a:ext cx="8781288" cy="1143000"/>
          </a:xfrm>
        </p:spPr>
        <p:txBody>
          <a:bodyPr>
            <a:normAutofit/>
          </a:bodyPr>
          <a:lstStyle/>
          <a:p>
            <a:r>
              <a:rPr lang="en-US" dirty="0" smtClean="0"/>
              <a:t>           </a:t>
            </a:r>
            <a:r>
              <a:rPr lang="en-US" i="1" dirty="0" smtClean="0">
                <a:solidFill>
                  <a:srgbClr val="FF0000"/>
                </a:solidFill>
                <a:latin typeface="Berlin Sans FB" panose="020E0602020502020306" pitchFamily="34" charset="0"/>
              </a:rPr>
              <a:t>XANTHOXYLUM</a:t>
            </a:r>
            <a:endParaRPr lang="en-US" i="1"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638800"/>
          </a:xfrm>
        </p:spPr>
        <p:txBody>
          <a:bodyPr>
            <a:noAutofit/>
          </a:bodyPr>
          <a:lstStyle/>
          <a:p>
            <a:pPr>
              <a:buNone/>
            </a:pPr>
            <a:r>
              <a:rPr lang="en-US" sz="3200"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Berlin Sans FB" panose="020E0602020502020306" pitchFamily="34" charset="0"/>
                <a:cs typeface="Times New Roman" pitchFamily="18" charset="0"/>
              </a:rPr>
              <a:t>MAGNESIA PHOSPHORICA. [MAG-P] </a:t>
            </a:r>
            <a:br>
              <a:rPr lang="en-US" sz="2800" b="1" i="1" dirty="0" smtClean="0">
                <a:solidFill>
                  <a:srgbClr val="FF0000"/>
                </a:solidFill>
                <a:latin typeface="Berlin Sans FB" panose="020E0602020502020306" pitchFamily="34" charset="0"/>
                <a:cs typeface="Times New Roman" pitchFamily="18" charset="0"/>
              </a:rPr>
            </a:br>
            <a:endParaRPr lang="en-US" sz="2800" b="1" i="1" dirty="0" smtClean="0">
              <a:latin typeface="Berlin Sans FB" panose="020E0602020502020306" pitchFamily="34" charset="0"/>
              <a:cs typeface="Times New Roman" pitchFamily="18" charset="0"/>
            </a:endParaRPr>
          </a:p>
          <a:p>
            <a:r>
              <a:rPr lang="en-US" sz="2400" dirty="0" smtClean="0">
                <a:latin typeface="Times New Roman" pitchFamily="18" charset="0"/>
                <a:cs typeface="Times New Roman" pitchFamily="18" charset="0"/>
              </a:rPr>
              <a:t>The pains calling for it are neuralgic and </a:t>
            </a:r>
            <a:r>
              <a:rPr lang="en-US" sz="2400" dirty="0" err="1" smtClean="0">
                <a:latin typeface="Times New Roman" pitchFamily="18" charset="0"/>
                <a:cs typeface="Times New Roman" pitchFamily="18" charset="0"/>
              </a:rPr>
              <a:t>crampy</a:t>
            </a:r>
            <a:r>
              <a:rPr lang="en-US" sz="2400" dirty="0" smtClean="0">
                <a:latin typeface="Times New Roman" pitchFamily="18" charset="0"/>
                <a:cs typeface="Times New Roman" pitchFamily="18" charset="0"/>
              </a:rPr>
              <a:t> preceding the flow, and the great indication for the use of this remedy is the relief from warmth and the aggravation from motion.</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In neuralgia of the uterus Magnesia </a:t>
            </a:r>
            <a:r>
              <a:rPr lang="en-US" sz="2400" dirty="0" err="1" smtClean="0">
                <a:latin typeface="Times New Roman" pitchFamily="18" charset="0"/>
                <a:cs typeface="Times New Roman" pitchFamily="18" charset="0"/>
              </a:rPr>
              <a:t>phosphorica</a:t>
            </a:r>
            <a:r>
              <a:rPr lang="en-US" sz="2400" dirty="0" smtClean="0">
                <a:latin typeface="Times New Roman" pitchFamily="18" charset="0"/>
                <a:cs typeface="Times New Roman" pitchFamily="18" charset="0"/>
              </a:rPr>
              <a:t> vies with </a:t>
            </a:r>
            <a:r>
              <a:rPr lang="en-US" sz="2400" dirty="0" err="1" smtClean="0">
                <a:latin typeface="Times New Roman" pitchFamily="18" charset="0"/>
                <a:cs typeface="Times New Roman" pitchFamily="18" charset="0"/>
              </a:rPr>
              <a:t>Cimicifuga</a:t>
            </a:r>
            <a:r>
              <a:rPr lang="en-US" sz="2400" dirty="0" smtClean="0">
                <a:latin typeface="Times New Roman" pitchFamily="18" charset="0"/>
                <a:cs typeface="Times New Roman" pitchFamily="18" charset="0"/>
              </a:rPr>
              <a:t>.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Uterine engorgements with the characteristic </a:t>
            </a:r>
            <a:r>
              <a:rPr lang="en-US" sz="2400" dirty="0" err="1" smtClean="0">
                <a:latin typeface="Times New Roman" pitchFamily="18" charset="0"/>
                <a:cs typeface="Times New Roman" pitchFamily="18" charset="0"/>
              </a:rPr>
              <a:t>crampy</a:t>
            </a:r>
            <a:r>
              <a:rPr lang="en-US" sz="2400" dirty="0" smtClean="0">
                <a:latin typeface="Times New Roman" pitchFamily="18" charset="0"/>
                <a:cs typeface="Times New Roman" pitchFamily="18" charset="0"/>
              </a:rPr>
              <a:t> pains will indicate the remedy. It has also been used successfully in </a:t>
            </a:r>
            <a:r>
              <a:rPr lang="en-US" sz="2400" dirty="0" err="1" smtClean="0">
                <a:latin typeface="Times New Roman" pitchFamily="18" charset="0"/>
                <a:cs typeface="Times New Roman" pitchFamily="18" charset="0"/>
              </a:rPr>
              <a:t>membraneous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dysmenorrhea</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458200" cy="5397691"/>
          </a:xfrm>
        </p:spPr>
        <p:txBody>
          <a:bodyPr>
            <a:normAutofit/>
          </a:bodyPr>
          <a:lstStyle/>
          <a:p>
            <a:r>
              <a:rPr lang="en-US" sz="2800" dirty="0" smtClean="0">
                <a:latin typeface="Times New Roman" pitchFamily="18" charset="0"/>
                <a:cs typeface="Times New Roman" pitchFamily="18" charset="0"/>
              </a:rPr>
              <a:t>Hale mentions </a:t>
            </a:r>
            <a:r>
              <a:rPr lang="en-US" sz="2800" b="1" i="1" dirty="0" err="1" smtClean="0">
                <a:latin typeface="Times New Roman" pitchFamily="18" charset="0"/>
                <a:cs typeface="Times New Roman" pitchFamily="18" charset="0"/>
              </a:rPr>
              <a:t>Viburnum</a:t>
            </a:r>
            <a:r>
              <a:rPr lang="en-US" sz="2800" b="1" i="1" dirty="0" smtClean="0">
                <a:latin typeface="Times New Roman" pitchFamily="18" charset="0"/>
                <a:cs typeface="Times New Roman" pitchFamily="18" charset="0"/>
              </a:rPr>
              <a:t>, Guaiacum</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b="1" i="1" dirty="0" err="1" smtClean="0">
                <a:latin typeface="Times New Roman" pitchFamily="18" charset="0"/>
                <a:cs typeface="Times New Roman" pitchFamily="18" charset="0"/>
              </a:rPr>
              <a:t>Ustillago</a:t>
            </a:r>
            <a:r>
              <a:rPr lang="en-US" sz="2800" i="1" smtClean="0">
                <a:latin typeface="Times New Roman" pitchFamily="18" charset="0"/>
                <a:cs typeface="Times New Roman" pitchFamily="18" charset="0"/>
              </a:rPr>
              <a:t>,</a:t>
            </a:r>
            <a:r>
              <a:rPr lang="en-US" sz="2800" smtClean="0">
                <a:latin typeface="Times New Roman" pitchFamily="18" charset="0"/>
                <a:cs typeface="Times New Roman" pitchFamily="18" charset="0"/>
              </a:rPr>
              <a:t> besides </a:t>
            </a:r>
            <a:r>
              <a:rPr lang="en-US" sz="2800" b="1" i="1" smtClean="0">
                <a:latin typeface="Times New Roman" pitchFamily="18" charset="0"/>
                <a:cs typeface="Times New Roman" pitchFamily="18" charset="0"/>
              </a:rPr>
              <a:t>Borax</a:t>
            </a:r>
            <a:r>
              <a:rPr lang="en-US" sz="2800" smtClean="0">
                <a:latin typeface="Times New Roman" pitchFamily="18" charset="0"/>
                <a:cs typeface="Times New Roman" pitchFamily="18" charset="0"/>
              </a:rPr>
              <a:t>, for </a:t>
            </a:r>
            <a:r>
              <a:rPr lang="en-US" sz="2800" err="1">
                <a:latin typeface="Times New Roman" pitchFamily="18" charset="0"/>
                <a:cs typeface="Times New Roman" pitchFamily="18" charset="0"/>
              </a:rPr>
              <a:t>M</a:t>
            </a:r>
            <a:r>
              <a:rPr lang="en-US" sz="2800" smtClean="0">
                <a:latin typeface="Times New Roman" pitchFamily="18" charset="0"/>
                <a:cs typeface="Times New Roman" pitchFamily="18" charset="0"/>
              </a:rPr>
              <a:t>embraneous </a:t>
            </a:r>
            <a:r>
              <a:rPr lang="en-US" sz="2800" dirty="0" err="1">
                <a:latin typeface="Times New Roman" pitchFamily="18" charset="0"/>
                <a:cs typeface="Times New Roman" pitchFamily="18" charset="0"/>
              </a:rPr>
              <a:t>D</a:t>
            </a:r>
            <a:r>
              <a:rPr lang="en-US" sz="2800" smtClean="0">
                <a:latin typeface="Times New Roman" pitchFamily="18" charset="0"/>
                <a:cs typeface="Times New Roman" pitchFamily="18" charset="0"/>
              </a:rPr>
              <a:t>ysmenorrhea</a:t>
            </a:r>
            <a:r>
              <a:rPr lang="en-US" sz="2800" dirty="0" smtClean="0">
                <a:latin typeface="Times New Roman" pitchFamily="18" charset="0"/>
                <a:cs typeface="Times New Roman" pitchFamily="18" charset="0"/>
              </a:rPr>
              <a:t>.</a:t>
            </a:r>
          </a:p>
          <a:p>
            <a:pPr>
              <a:buNone/>
            </a:pPr>
            <a:endParaRPr lang="en-US" sz="2800" dirty="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Colocynth</a:t>
            </a:r>
            <a:r>
              <a:rPr lang="en-US" sz="2800" dirty="0" smtClean="0">
                <a:latin typeface="Times New Roman" pitchFamily="18" charset="0"/>
                <a:cs typeface="Times New Roman" pitchFamily="18" charset="0"/>
              </a:rPr>
              <a:t>, a useful remedy in </a:t>
            </a:r>
            <a:r>
              <a:rPr lang="en-US" sz="2800" dirty="0" err="1" smtClean="0">
                <a:latin typeface="Times New Roman" pitchFamily="18" charset="0"/>
                <a:cs typeface="Times New Roman" pitchFamily="18" charset="0"/>
              </a:rPr>
              <a:t>dysmenorrhea</a:t>
            </a:r>
            <a:r>
              <a:rPr lang="en-US" sz="2800" dirty="0" smtClean="0">
                <a:latin typeface="Times New Roman" pitchFamily="18" charset="0"/>
                <a:cs typeface="Times New Roman" pitchFamily="18" charset="0"/>
              </a:rPr>
              <a:t>, may be compared with </a:t>
            </a:r>
            <a:r>
              <a:rPr lang="en-US" sz="2800" b="1" i="1" dirty="0" smtClean="0">
                <a:latin typeface="Times New Roman" pitchFamily="18" charset="0"/>
                <a:cs typeface="Times New Roman" pitchFamily="18" charset="0"/>
              </a:rPr>
              <a:t>Magnesia </a:t>
            </a:r>
            <a:r>
              <a:rPr lang="en-US" sz="2800" b="1" i="1" dirty="0" err="1" smtClean="0">
                <a:latin typeface="Times New Roman" pitchFamily="18" charset="0"/>
                <a:cs typeface="Times New Roman" pitchFamily="18" charset="0"/>
              </a:rPr>
              <a:t>phosphorica</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The symptoms of </a:t>
            </a:r>
            <a:r>
              <a:rPr lang="en-US" sz="2800" b="1" i="1" dirty="0" smtClean="0">
                <a:latin typeface="Times New Roman" pitchFamily="18" charset="0"/>
                <a:cs typeface="Times New Roman" pitchFamily="18" charset="0"/>
              </a:rPr>
              <a:t>Colocynth </a:t>
            </a:r>
            <a:r>
              <a:rPr lang="en-US" sz="2800" dirty="0" smtClean="0">
                <a:latin typeface="Times New Roman" pitchFamily="18" charset="0"/>
                <a:cs typeface="Times New Roman" pitchFamily="18" charset="0"/>
              </a:rPr>
              <a:t>are severe left-sided ovarian pains, causing patient to double up; pains extend from umbilicus to genitals.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A </a:t>
            </a:r>
            <a:r>
              <a:rPr lang="en-US" sz="2800">
                <a:latin typeface="Times New Roman" pitchFamily="18" charset="0"/>
                <a:cs typeface="Times New Roman" pitchFamily="18" charset="0"/>
              </a:rPr>
              <a:t>prospective research-targeted study has shown strongly positive outcomes (+3/+2) in dysmenorrhea (28%).</a:t>
            </a: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Individualized prescription predominated (95%). </a:t>
            </a:r>
          </a:p>
          <a:p>
            <a:pPr>
              <a:buNone/>
            </a:pP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This systematic recording catalogue the frequency and success rate of treating Obs. &amp; Gyn. conditions using Homoeopathy.</a:t>
            </a:r>
            <a:endParaRPr lang="en-IN"/>
          </a:p>
        </p:txBody>
      </p:sp>
      <p:sp>
        <p:nvSpPr>
          <p:cNvPr id="3" name="Title 2"/>
          <p:cNvSpPr>
            <a:spLocks noGrp="1"/>
          </p:cNvSpPr>
          <p:nvPr>
            <p:ph type="title"/>
          </p:nvPr>
        </p:nvSpPr>
        <p:spPr>
          <a:solidFill>
            <a:schemeClr val="tx1"/>
          </a:solidFill>
        </p:spPr>
        <p:txBody>
          <a:bodyPr>
            <a:normAutofit fontScale="90000"/>
          </a:bodyPr>
          <a:lstStyle/>
          <a:p>
            <a:r>
              <a:rPr lang="en-IN" smtClean="0"/>
              <a:t/>
            </a:r>
            <a:br>
              <a:rPr lang="en-IN" smtClean="0"/>
            </a:br>
            <a:r>
              <a:rPr lang="en-IN" smtClean="0"/>
              <a:t> </a:t>
            </a:r>
            <a:r>
              <a:rPr lang="en-IN" sz="3100" smtClean="0">
                <a:solidFill>
                  <a:srgbClr val="FF0000"/>
                </a:solidFill>
                <a:latin typeface="Berlin Sans FB" panose="020E0602020502020306" pitchFamily="34" charset="0"/>
              </a:rPr>
              <a:t>Research </a:t>
            </a:r>
            <a:r>
              <a:rPr lang="en-IN" sz="3100">
                <a:solidFill>
                  <a:srgbClr val="FF0000"/>
                </a:solidFill>
                <a:latin typeface="Berlin Sans FB" panose="020E0602020502020306" pitchFamily="34" charset="0"/>
              </a:rPr>
              <a:t>on Dysmenorrhea in Homoeopathy.</a:t>
            </a:r>
            <a:br>
              <a:rPr lang="en-IN" sz="3100">
                <a:solidFill>
                  <a:srgbClr val="FF0000"/>
                </a:solidFill>
                <a:latin typeface="Berlin Sans FB" panose="020E0602020502020306" pitchFamily="34" charset="0"/>
              </a:rPr>
            </a:br>
            <a:endParaRPr lang="en-IN" sz="310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4074201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54162"/>
          </a:xfrm>
          <a:solidFill>
            <a:schemeClr val="tx1"/>
          </a:solidFill>
        </p:spPr>
        <p:txBody>
          <a:bodyPr>
            <a:normAutofit/>
          </a:bodyPr>
          <a:lstStyle/>
          <a:p>
            <a:r>
              <a:rPr lang="en-US" sz="4000" i="1">
                <a:solidFill>
                  <a:srgbClr val="FF0000"/>
                </a:solidFill>
                <a:latin typeface="Berlin Sans FB" panose="020E0602020502020306" pitchFamily="34" charset="0"/>
                <a:cs typeface="Angsana New" panose="02020603050405020304" pitchFamily="18" charset="-34"/>
              </a:rPr>
              <a:t>NATURAL THERAPY AND                </a:t>
            </a:r>
            <a:br>
              <a:rPr lang="en-US" sz="4000" i="1">
                <a:solidFill>
                  <a:srgbClr val="FF0000"/>
                </a:solidFill>
                <a:latin typeface="Berlin Sans FB" panose="020E0602020502020306" pitchFamily="34" charset="0"/>
                <a:cs typeface="Angsana New" panose="02020603050405020304" pitchFamily="18" charset="-34"/>
              </a:rPr>
            </a:br>
            <a:r>
              <a:rPr lang="en-US" sz="4000" i="1">
                <a:solidFill>
                  <a:srgbClr val="FF0000"/>
                </a:solidFill>
                <a:latin typeface="Berlin Sans FB" panose="020E0602020502020306" pitchFamily="34" charset="0"/>
                <a:cs typeface="Angsana New" panose="02020603050405020304" pitchFamily="18" charset="-34"/>
              </a:rPr>
              <a:t>       LIFESTYLE  MANAGEMENT</a:t>
            </a:r>
            <a:endParaRPr lang="en-IN"/>
          </a:p>
        </p:txBody>
      </p:sp>
      <p:pic>
        <p:nvPicPr>
          <p:cNvPr id="4" name="Picture 2" descr="How to get rid of period cramps - Dr. Ax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62000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52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85800" y="4038600"/>
            <a:ext cx="7620000" cy="1828800"/>
          </a:xfrm>
          <a:prstGeom prst="rect">
            <a:avLst/>
          </a:prstGeom>
          <a:noFill/>
          <a:ln w="9525">
            <a:noFill/>
            <a:miter lim="800000"/>
            <a:headEnd/>
            <a:tailEnd/>
          </a:ln>
          <a:effectLst/>
        </p:spPr>
      </p:pic>
      <p:sp>
        <p:nvSpPr>
          <p:cNvPr id="5" name="Rectangle 4"/>
          <p:cNvSpPr/>
          <p:nvPr/>
        </p:nvSpPr>
        <p:spPr>
          <a:xfrm>
            <a:off x="228600" y="228600"/>
            <a:ext cx="8534400" cy="3465564"/>
          </a:xfrm>
          <a:prstGeom prst="rect">
            <a:avLst/>
          </a:prstGeom>
        </p:spPr>
        <p:txBody>
          <a:bodyPr wrap="square">
            <a:spAutoFit/>
          </a:bodyPr>
          <a:lstStyle/>
          <a:p>
            <a:pPr>
              <a:lnSpc>
                <a:spcPct val="80000"/>
              </a:lnSpc>
            </a:pPr>
            <a:endParaRPr lang="en-US" altLang="zh-CN" sz="3000" smtClean="0">
              <a:solidFill>
                <a:srgbClr val="FFC000"/>
              </a:solidFill>
            </a:endParaRPr>
          </a:p>
          <a:p>
            <a:pPr>
              <a:lnSpc>
                <a:spcPct val="80000"/>
              </a:lnSpc>
            </a:pPr>
            <a:r>
              <a:rPr lang="en-US" altLang="zh-CN" sz="3600" b="1" smtClean="0">
                <a:solidFill>
                  <a:srgbClr val="FF0000"/>
                </a:solidFill>
                <a:latin typeface="Berlin Sans FB" panose="020E0602020502020306" pitchFamily="34" charset="0"/>
              </a:rPr>
              <a:t>Exercise:</a:t>
            </a:r>
            <a:endParaRPr lang="en-US" altLang="zh-CN" sz="3600" b="1" dirty="0" smtClean="0">
              <a:solidFill>
                <a:srgbClr val="FF0000"/>
              </a:solidFill>
              <a:latin typeface="Berlin Sans FB" panose="020E0602020502020306" pitchFamily="34" charset="0"/>
            </a:endParaRPr>
          </a:p>
          <a:p>
            <a:pPr lvl="1" algn="just">
              <a:lnSpc>
                <a:spcPct val="80000"/>
              </a:lnSpc>
            </a:pPr>
            <a:r>
              <a:rPr lang="en-US" altLang="zh-CN" sz="2600" smtClean="0">
                <a:latin typeface="Times New Roman" pitchFamily="18" charset="0"/>
                <a:cs typeface="Times New Roman" pitchFamily="18" charset="0"/>
              </a:rPr>
              <a:t> </a:t>
            </a:r>
          </a:p>
          <a:p>
            <a:pPr marL="914400" lvl="1" indent="-457200" algn="just">
              <a:lnSpc>
                <a:spcPct val="80000"/>
              </a:lnSpc>
              <a:buFont typeface="Arial" panose="020B0604020202020204" pitchFamily="34" charset="0"/>
              <a:buChar char="•"/>
            </a:pPr>
            <a:r>
              <a:rPr lang="en-US" altLang="zh-CN" sz="2600" smtClean="0">
                <a:latin typeface="Times New Roman" pitchFamily="18" charset="0"/>
                <a:cs typeface="Times New Roman" pitchFamily="18" charset="0"/>
              </a:rPr>
              <a:t>Exercising </a:t>
            </a:r>
            <a:r>
              <a:rPr lang="en-US" altLang="zh-CN" sz="2600" dirty="0" smtClean="0">
                <a:latin typeface="Times New Roman" pitchFamily="18" charset="0"/>
                <a:cs typeface="Times New Roman" pitchFamily="18" charset="0"/>
              </a:rPr>
              <a:t>most days of the week can make you </a:t>
            </a:r>
            <a:r>
              <a:rPr lang="en-US" altLang="zh-CN" sz="2600" smtClean="0">
                <a:latin typeface="Times New Roman" pitchFamily="18" charset="0"/>
                <a:cs typeface="Times New Roman" pitchFamily="18" charset="0"/>
              </a:rPr>
              <a:t>feel better. Aerobic </a:t>
            </a:r>
            <a:r>
              <a:rPr lang="en-US" altLang="zh-CN" sz="2600" dirty="0" smtClean="0">
                <a:latin typeface="Times New Roman" pitchFamily="18" charset="0"/>
                <a:cs typeface="Times New Roman" pitchFamily="18" charset="0"/>
              </a:rPr>
              <a:t>workouts such as-</a:t>
            </a:r>
          </a:p>
          <a:p>
            <a:pPr lvl="1" algn="just">
              <a:lnSpc>
                <a:spcPct val="80000"/>
              </a:lnSpc>
            </a:pPr>
            <a:r>
              <a:rPr lang="en-US" altLang="zh-CN" sz="2600" dirty="0" smtClean="0">
                <a:latin typeface="Times New Roman" pitchFamily="18" charset="0"/>
                <a:cs typeface="Times New Roman" pitchFamily="18" charset="0"/>
              </a:rPr>
              <a:t> </a:t>
            </a:r>
          </a:p>
          <a:p>
            <a:pPr marL="914400" lvl="1" indent="-457200" algn="just">
              <a:lnSpc>
                <a:spcPct val="80000"/>
              </a:lnSpc>
              <a:buFont typeface="Wingdings" panose="05000000000000000000" pitchFamily="2" charset="2"/>
              <a:buChar char="Ø"/>
            </a:pPr>
            <a:r>
              <a:rPr lang="en-US" altLang="zh-CN" sz="2600" smtClean="0">
                <a:latin typeface="Times New Roman" pitchFamily="18" charset="0"/>
                <a:cs typeface="Times New Roman" pitchFamily="18" charset="0"/>
              </a:rPr>
              <a:t> Walking</a:t>
            </a:r>
            <a:r>
              <a:rPr lang="en-US" altLang="zh-CN" sz="2600" dirty="0" smtClean="0">
                <a:latin typeface="Times New Roman" pitchFamily="18" charset="0"/>
                <a:cs typeface="Times New Roman" pitchFamily="18" charset="0"/>
              </a:rPr>
              <a:t>.</a:t>
            </a:r>
          </a:p>
          <a:p>
            <a:pPr marL="914400" lvl="1" indent="-457200" algn="just">
              <a:lnSpc>
                <a:spcPct val="80000"/>
              </a:lnSpc>
              <a:buFont typeface="Wingdings" panose="05000000000000000000" pitchFamily="2" charset="2"/>
              <a:buChar char="Ø"/>
            </a:pPr>
            <a:r>
              <a:rPr lang="en-US" altLang="zh-CN" sz="2600">
                <a:latin typeface="Times New Roman" pitchFamily="18" charset="0"/>
                <a:cs typeface="Times New Roman" pitchFamily="18" charset="0"/>
              </a:rPr>
              <a:t> </a:t>
            </a:r>
            <a:r>
              <a:rPr lang="en-US" altLang="zh-CN" sz="2600" smtClean="0">
                <a:latin typeface="Times New Roman" pitchFamily="18" charset="0"/>
                <a:cs typeface="Times New Roman" pitchFamily="18" charset="0"/>
              </a:rPr>
              <a:t>Jogging</a:t>
            </a:r>
            <a:r>
              <a:rPr lang="en-US" altLang="zh-CN" sz="2600" dirty="0" smtClean="0">
                <a:latin typeface="Times New Roman" pitchFamily="18" charset="0"/>
                <a:cs typeface="Times New Roman" pitchFamily="18" charset="0"/>
              </a:rPr>
              <a:t>.</a:t>
            </a:r>
          </a:p>
          <a:p>
            <a:pPr marL="914400" lvl="1" indent="-457200" algn="just">
              <a:lnSpc>
                <a:spcPct val="80000"/>
              </a:lnSpc>
              <a:buFont typeface="Wingdings" panose="05000000000000000000" pitchFamily="2" charset="2"/>
              <a:buChar char="Ø"/>
            </a:pPr>
            <a:r>
              <a:rPr lang="en-US" altLang="zh-CN" sz="2600" smtClean="0">
                <a:latin typeface="Times New Roman" pitchFamily="18" charset="0"/>
                <a:cs typeface="Times New Roman" pitchFamily="18" charset="0"/>
              </a:rPr>
              <a:t> Biking</a:t>
            </a:r>
            <a:r>
              <a:rPr lang="en-US" altLang="zh-CN" sz="2600" dirty="0" smtClean="0">
                <a:latin typeface="Times New Roman" pitchFamily="18" charset="0"/>
                <a:cs typeface="Times New Roman" pitchFamily="18" charset="0"/>
              </a:rPr>
              <a:t>, or swimming.</a:t>
            </a:r>
          </a:p>
          <a:p>
            <a:pPr marL="914400" lvl="1" indent="-457200" algn="just">
              <a:lnSpc>
                <a:spcPct val="80000"/>
              </a:lnSpc>
              <a:buFont typeface="Wingdings" panose="05000000000000000000" pitchFamily="2" charset="2"/>
              <a:buChar char="Ø"/>
            </a:pPr>
            <a:r>
              <a:rPr lang="en-US" altLang="zh-CN" sz="2600" smtClean="0">
                <a:latin typeface="Times New Roman" pitchFamily="18" charset="0"/>
                <a:cs typeface="Times New Roman" pitchFamily="18" charset="0"/>
              </a:rPr>
              <a:t> Help </a:t>
            </a:r>
            <a:r>
              <a:rPr lang="en-US" altLang="zh-CN" sz="2600" dirty="0" smtClean="0">
                <a:latin typeface="Times New Roman" pitchFamily="18" charset="0"/>
                <a:cs typeface="Times New Roman" pitchFamily="18" charset="0"/>
              </a:rPr>
              <a:t>produce chemicals that block pain.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686800" cy="6324600"/>
          </a:xfrm>
        </p:spPr>
        <p:txBody>
          <a:bodyPr>
            <a:normAutofit fontScale="92500" lnSpcReduction="20000"/>
          </a:bodyPr>
          <a:lstStyle/>
          <a:p>
            <a:pPr>
              <a:lnSpc>
                <a:spcPct val="80000"/>
              </a:lnSpc>
              <a:buNone/>
            </a:pPr>
            <a:r>
              <a:rPr lang="en-US" altLang="zh-CN" sz="3000" dirty="0" smtClean="0">
                <a:solidFill>
                  <a:srgbClr val="FF0000"/>
                </a:solidFill>
              </a:rPr>
              <a:t> </a:t>
            </a:r>
          </a:p>
          <a:p>
            <a:pPr>
              <a:lnSpc>
                <a:spcPct val="80000"/>
              </a:lnSpc>
              <a:buNone/>
            </a:pPr>
            <a:r>
              <a:rPr lang="en-US" altLang="zh-CN" sz="3600" dirty="0" smtClean="0">
                <a:solidFill>
                  <a:srgbClr val="FF0000"/>
                </a:solidFill>
                <a:latin typeface="Algerian" panose="04020705040A02060702" pitchFamily="82" charset="0"/>
                <a:cs typeface="Times New Roman" pitchFamily="18" charset="0"/>
              </a:rPr>
              <a:t>Apply heat</a:t>
            </a:r>
          </a:p>
          <a:p>
            <a:pPr>
              <a:lnSpc>
                <a:spcPct val="80000"/>
              </a:lnSpc>
              <a:buNone/>
            </a:pPr>
            <a:r>
              <a:rPr lang="en-US" altLang="zh-CN" sz="3200" dirty="0" smtClean="0">
                <a:latin typeface="Algerian" panose="04020705040A02060702" pitchFamily="82" charset="0"/>
                <a:cs typeface="Times New Roman" pitchFamily="18" charset="0"/>
              </a:rPr>
              <a:t> </a:t>
            </a:r>
          </a:p>
          <a:p>
            <a:pPr>
              <a:lnSpc>
                <a:spcPct val="80000"/>
              </a:lnSpc>
              <a:buFont typeface="Wingdings" panose="05000000000000000000" pitchFamily="2" charset="2"/>
              <a:buChar char="§"/>
            </a:pPr>
            <a:endParaRPr lang="en-US" altLang="zh-CN" sz="2600" dirty="0">
              <a:latin typeface="Times New Roman" pitchFamily="18" charset="0"/>
              <a:cs typeface="Times New Roman" pitchFamily="18" charset="0"/>
            </a:endParaRPr>
          </a:p>
          <a:p>
            <a:pPr>
              <a:lnSpc>
                <a:spcPct val="80000"/>
              </a:lnSpc>
              <a:buFont typeface="Wingdings" panose="05000000000000000000" pitchFamily="2" charset="2"/>
              <a:buChar char="§"/>
            </a:pPr>
            <a:r>
              <a:rPr lang="en-US" altLang="zh-CN" sz="2600" smtClean="0">
                <a:latin typeface="Times New Roman" pitchFamily="18" charset="0"/>
                <a:cs typeface="Times New Roman" pitchFamily="18" charset="0"/>
              </a:rPr>
              <a:t>A </a:t>
            </a:r>
            <a:r>
              <a:rPr lang="en-US" altLang="zh-CN" sz="2600" dirty="0" smtClean="0">
                <a:latin typeface="Times New Roman" pitchFamily="18" charset="0"/>
                <a:cs typeface="Times New Roman" pitchFamily="18" charset="0"/>
              </a:rPr>
              <a:t>warm bath or a heating pad or hot water bottle on your abdomen can be soothing</a:t>
            </a:r>
            <a:r>
              <a:rPr lang="en-US" altLang="zh-CN" sz="2600" smtClean="0">
                <a:latin typeface="Times New Roman" pitchFamily="18" charset="0"/>
                <a:cs typeface="Times New Roman" pitchFamily="18" charset="0"/>
              </a:rPr>
              <a:t>.</a:t>
            </a:r>
            <a:r>
              <a:rPr lang="en-US" altLang="zh-CN" sz="3900" smtClean="0">
                <a:solidFill>
                  <a:srgbClr val="92D050"/>
                </a:solidFill>
                <a:latin typeface="Times New Roman" pitchFamily="18" charset="0"/>
                <a:cs typeface="Times New Roman" pitchFamily="18" charset="0"/>
              </a:rPr>
              <a:t> </a:t>
            </a:r>
          </a:p>
          <a:p>
            <a:pPr>
              <a:lnSpc>
                <a:spcPct val="80000"/>
              </a:lnSpc>
              <a:buFont typeface="Wingdings" panose="05000000000000000000" pitchFamily="2" charset="2"/>
              <a:buChar char="§"/>
            </a:pPr>
            <a:endParaRPr lang="en-US" altLang="zh-CN" sz="3900" dirty="0" smtClean="0">
              <a:solidFill>
                <a:srgbClr val="92D050"/>
              </a:solidFill>
              <a:latin typeface="Times New Roman" pitchFamily="18" charset="0"/>
              <a:cs typeface="Times New Roman" pitchFamily="18" charset="0"/>
            </a:endParaRPr>
          </a:p>
          <a:p>
            <a:pPr>
              <a:lnSpc>
                <a:spcPct val="80000"/>
              </a:lnSpc>
              <a:buNone/>
            </a:pPr>
            <a:r>
              <a:rPr lang="en-US" altLang="zh-CN" sz="3900" dirty="0" smtClean="0">
                <a:solidFill>
                  <a:srgbClr val="92D050"/>
                </a:solidFill>
                <a:latin typeface="Times New Roman" pitchFamily="18" charset="0"/>
                <a:cs typeface="Times New Roman" pitchFamily="18" charset="0"/>
              </a:rPr>
              <a:t> </a:t>
            </a:r>
          </a:p>
          <a:p>
            <a:pPr>
              <a:lnSpc>
                <a:spcPct val="80000"/>
              </a:lnSpc>
              <a:buNone/>
            </a:pPr>
            <a:r>
              <a:rPr lang="en-US" altLang="zh-CN" sz="3900" dirty="0" smtClean="0">
                <a:solidFill>
                  <a:srgbClr val="92D050"/>
                </a:solidFill>
                <a:latin typeface="Algerian" panose="04020705040A02060702" pitchFamily="82" charset="0"/>
                <a:cs typeface="Times New Roman" pitchFamily="18" charset="0"/>
              </a:rPr>
              <a:t>Sleep</a:t>
            </a:r>
          </a:p>
          <a:p>
            <a:pPr>
              <a:lnSpc>
                <a:spcPct val="80000"/>
              </a:lnSpc>
              <a:buFont typeface="Wingdings" panose="05000000000000000000" pitchFamily="2" charset="2"/>
              <a:buChar char="§"/>
            </a:pPr>
            <a:r>
              <a:rPr lang="en-US" altLang="zh-CN" sz="2600" smtClean="0">
                <a:latin typeface="Times New Roman" pitchFamily="18" charset="0"/>
                <a:cs typeface="Times New Roman" pitchFamily="18" charset="0"/>
              </a:rPr>
              <a:t>Make </a:t>
            </a:r>
            <a:r>
              <a:rPr lang="en-US" altLang="zh-CN" sz="2600" dirty="0" smtClean="0">
                <a:latin typeface="Times New Roman" pitchFamily="18" charset="0"/>
                <a:cs typeface="Times New Roman" pitchFamily="18" charset="0"/>
              </a:rPr>
              <a:t>sure you get enough sleep before and during your period. This can help you cope with any discomfort.</a:t>
            </a:r>
            <a:r>
              <a:rPr lang="en-US" altLang="zh-CN" sz="3900" dirty="0" smtClean="0">
                <a:solidFill>
                  <a:srgbClr val="7030A0"/>
                </a:solidFill>
                <a:latin typeface="Times New Roman" pitchFamily="18" charset="0"/>
                <a:cs typeface="Times New Roman" pitchFamily="18" charset="0"/>
              </a:rPr>
              <a:t> </a:t>
            </a:r>
          </a:p>
          <a:p>
            <a:pPr>
              <a:lnSpc>
                <a:spcPct val="80000"/>
              </a:lnSpc>
              <a:buNone/>
            </a:pPr>
            <a:endParaRPr lang="en-US" altLang="zh-CN" sz="3900" dirty="0" smtClean="0">
              <a:solidFill>
                <a:srgbClr val="7030A0"/>
              </a:solidFill>
              <a:latin typeface="Times New Roman" pitchFamily="18" charset="0"/>
              <a:cs typeface="Times New Roman" pitchFamily="18" charset="0"/>
            </a:endParaRPr>
          </a:p>
          <a:p>
            <a:pPr>
              <a:lnSpc>
                <a:spcPct val="80000"/>
              </a:lnSpc>
              <a:buNone/>
            </a:pPr>
            <a:r>
              <a:rPr lang="en-US" altLang="zh-CN" sz="3900" dirty="0" smtClean="0">
                <a:solidFill>
                  <a:srgbClr val="7030A0"/>
                </a:solidFill>
                <a:latin typeface="Algerian" panose="04020705040A02060702" pitchFamily="82" charset="0"/>
                <a:cs typeface="Times New Roman" pitchFamily="18" charset="0"/>
              </a:rPr>
              <a:t>Relax</a:t>
            </a:r>
          </a:p>
          <a:p>
            <a:pPr marL="393192" lvl="1" indent="0" algn="just">
              <a:lnSpc>
                <a:spcPct val="80000"/>
              </a:lnSpc>
              <a:buNone/>
            </a:pPr>
            <a:endParaRPr lang="en-US" altLang="zh-CN" sz="2600" dirty="0">
              <a:latin typeface="Times New Roman" pitchFamily="18" charset="0"/>
              <a:cs typeface="Times New Roman" pitchFamily="18" charset="0"/>
            </a:endParaRPr>
          </a:p>
          <a:p>
            <a:pPr lvl="1" algn="just">
              <a:lnSpc>
                <a:spcPct val="80000"/>
              </a:lnSpc>
              <a:buFont typeface="Wingdings" panose="05000000000000000000" pitchFamily="2" charset="2"/>
              <a:buChar char="§"/>
            </a:pPr>
            <a:r>
              <a:rPr lang="en-US" altLang="zh-CN" sz="2600" smtClean="0">
                <a:latin typeface="Times New Roman" pitchFamily="18" charset="0"/>
                <a:cs typeface="Times New Roman" pitchFamily="18" charset="0"/>
              </a:rPr>
              <a:t>Meditate </a:t>
            </a:r>
            <a:r>
              <a:rPr lang="en-US" altLang="zh-CN" sz="2600" dirty="0" smtClean="0">
                <a:latin typeface="Times New Roman" pitchFamily="18" charset="0"/>
                <a:cs typeface="Times New Roman" pitchFamily="18" charset="0"/>
              </a:rPr>
              <a:t>or practice yoga. Relaxation </a:t>
            </a:r>
            <a:r>
              <a:rPr lang="en-US" altLang="zh-CN" sz="2600" smtClean="0">
                <a:latin typeface="Times New Roman" pitchFamily="18" charset="0"/>
                <a:cs typeface="Times New Roman" pitchFamily="18" charset="0"/>
              </a:rPr>
              <a:t>techniques </a:t>
            </a:r>
          </a:p>
          <a:p>
            <a:pPr marL="393192" lvl="1" indent="0" algn="just">
              <a:lnSpc>
                <a:spcPct val="80000"/>
              </a:lnSpc>
              <a:buNone/>
            </a:pPr>
            <a:r>
              <a:rPr lang="en-US" altLang="zh-CN" sz="2600">
                <a:latin typeface="Times New Roman" pitchFamily="18" charset="0"/>
                <a:cs typeface="Times New Roman" pitchFamily="18" charset="0"/>
              </a:rPr>
              <a:t> </a:t>
            </a:r>
            <a:r>
              <a:rPr lang="en-US" altLang="zh-CN" sz="2600" smtClean="0">
                <a:latin typeface="Times New Roman" pitchFamily="18" charset="0"/>
                <a:cs typeface="Times New Roman" pitchFamily="18" charset="0"/>
              </a:rPr>
              <a:t>  can help you </a:t>
            </a:r>
            <a:r>
              <a:rPr lang="en-US" altLang="zh-CN" sz="2600" dirty="0" smtClean="0">
                <a:latin typeface="Times New Roman" pitchFamily="18" charset="0"/>
                <a:cs typeface="Times New Roman" pitchFamily="18" charset="0"/>
              </a:rPr>
              <a:t>cope with pain. </a:t>
            </a:r>
          </a:p>
          <a:p>
            <a:pPr lvl="1" algn="just">
              <a:lnSpc>
                <a:spcPct val="80000"/>
              </a:lnSpc>
              <a:buNone/>
            </a:pPr>
            <a:endParaRPr lang="en-US" altLang="zh-CN" sz="2600" dirty="0" smtClean="0">
              <a:latin typeface="Times New Roman" pitchFamily="18" charset="0"/>
              <a:cs typeface="Times New Roman" pitchFamily="18" charset="0"/>
            </a:endParaRPr>
          </a:p>
          <a:p>
            <a:pPr lvl="1" algn="just">
              <a:lnSpc>
                <a:spcPct val="80000"/>
              </a:lnSpc>
              <a:buNone/>
            </a:pPr>
            <a:r>
              <a:rPr lang="en-US" altLang="zh-CN" sz="2600" dirty="0" smtClean="0">
                <a:latin typeface="Times New Roman" pitchFamily="18" charset="0"/>
                <a:cs typeface="Times New Roman" pitchFamily="18" charset="0"/>
              </a:rPr>
              <a:t> </a:t>
            </a:r>
          </a:p>
          <a:p>
            <a:pPr lvl="1" algn="just">
              <a:lnSpc>
                <a:spcPct val="80000"/>
              </a:lnSpc>
              <a:buNone/>
            </a:pPr>
            <a:endParaRPr lang="en-US" altLang="zh-CN" sz="2600" dirty="0" smtClean="0">
              <a:latin typeface="Times New Roman" pitchFamily="18" charset="0"/>
              <a:cs typeface="Times New Roman" pitchFamily="18" charset="0"/>
            </a:endParaRPr>
          </a:p>
          <a:p>
            <a:pPr lvl="1" algn="just">
              <a:lnSpc>
                <a:spcPct val="80000"/>
              </a:lnSpc>
              <a:buNone/>
            </a:pPr>
            <a:endParaRPr lang="en-US" altLang="zh-CN" sz="2600" dirty="0" smtClean="0">
              <a:latin typeface="Times New Roman" pitchFamily="18" charset="0"/>
              <a:cs typeface="Times New Roman" pitchFamily="18" charset="0"/>
            </a:endParaRPr>
          </a:p>
          <a:p>
            <a:pPr lvl="1" algn="just">
              <a:lnSpc>
                <a:spcPct val="80000"/>
              </a:lnSpc>
              <a:buNone/>
            </a:pPr>
            <a:endParaRPr lang="en-US" altLang="zh-CN" sz="2600" dirty="0" smtClean="0">
              <a:latin typeface="Times New Roman" pitchFamily="18" charset="0"/>
              <a:cs typeface="Times New Roman" pitchFamily="18" charset="0"/>
            </a:endParaRPr>
          </a:p>
        </p:txBody>
      </p:sp>
      <p:pic>
        <p:nvPicPr>
          <p:cNvPr id="4098" name="Picture 2" descr="Image result for NATURAL THERAPY AND LIFESTYLE MANAGEMENT FOR DYSMENORRH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
            <a:ext cx="3048000" cy="1338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NATURAL THERAPY AND LIFESTYLE MANAGEMENT FOR DYSMENORRH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86200"/>
            <a:ext cx="19812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52688" cy="5943600"/>
          </a:xfrm>
        </p:spPr>
        <p:txBody>
          <a:bodyPr>
            <a:normAutofit/>
          </a:bodyPr>
          <a:lstStyle/>
          <a:p>
            <a:pPr>
              <a:buNone/>
            </a:pPr>
            <a:r>
              <a:rPr lang="en-US" b="1"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Berlin Sans FB" panose="020E0602020502020306" pitchFamily="34" charset="0"/>
                <a:cs typeface="Times New Roman" pitchFamily="18" charset="0"/>
              </a:rPr>
              <a:t>DIET CHANGES</a:t>
            </a:r>
            <a:r>
              <a:rPr lang="en-US" b="1" i="1" dirty="0" smtClean="0">
                <a:solidFill>
                  <a:srgbClr val="FF0000"/>
                </a:solidFill>
                <a:latin typeface="Berlin Sans FB" panose="020E0602020502020306" pitchFamily="34" charset="0"/>
                <a:cs typeface="Times New Roman" pitchFamily="18" charset="0"/>
              </a:rPr>
              <a:t> </a:t>
            </a:r>
          </a:p>
          <a:p>
            <a:endParaRPr lang="en-US" dirty="0" smtClean="0">
              <a:latin typeface="Times New Roman" pitchFamily="18" charset="0"/>
              <a:cs typeface="Times New Roman" pitchFamily="18" charset="0"/>
            </a:endParaRPr>
          </a:p>
          <a:p>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Decrease </a:t>
            </a:r>
            <a:r>
              <a:rPr lang="en-US" dirty="0" smtClean="0">
                <a:latin typeface="Times New Roman" pitchFamily="18" charset="0"/>
                <a:cs typeface="Times New Roman" pitchFamily="18" charset="0"/>
              </a:rPr>
              <a:t>salt.</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Sugar</a:t>
            </a:r>
          </a:p>
          <a:p>
            <a:pPr>
              <a:buNone/>
            </a:pP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Caffiene</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Increase protein, ca, mg &amp; </a:t>
            </a:r>
            <a:r>
              <a:rPr lang="en-US" dirty="0" err="1" smtClean="0">
                <a:latin typeface="Times New Roman" pitchFamily="18" charset="0"/>
                <a:cs typeface="Times New Roman" pitchFamily="18" charset="0"/>
              </a:rPr>
              <a:t>vit</a:t>
            </a:r>
            <a:r>
              <a:rPr lang="en-US" dirty="0" smtClean="0">
                <a:latin typeface="Times New Roman" pitchFamily="18" charset="0"/>
                <a:cs typeface="Times New Roman" pitchFamily="18" charset="0"/>
              </a:rPr>
              <a:t>. B Complex</a:t>
            </a:r>
          </a:p>
          <a:p>
            <a:endParaRPr lang="en-US" dirty="0">
              <a:latin typeface="Times New Roman" pitchFamily="18" charset="0"/>
              <a:cs typeface="Times New Roman" pitchFamily="18" charset="0"/>
            </a:endParaRPr>
          </a:p>
        </p:txBody>
      </p:sp>
      <p:sp>
        <p:nvSpPr>
          <p:cNvPr id="4" name="AutoShape 4" descr="Image result for diet in dysmenorrh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Picture 4"/>
          <p:cNvPicPr>
            <a:picLocks noChangeAspect="1"/>
          </p:cNvPicPr>
          <p:nvPr/>
        </p:nvPicPr>
        <p:blipFill>
          <a:blip r:embed="rId2"/>
          <a:stretch>
            <a:fillRect/>
          </a:stretch>
        </p:blipFill>
        <p:spPr>
          <a:xfrm>
            <a:off x="3200400" y="1295400"/>
            <a:ext cx="5334000" cy="28956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5009"/>
            <a:ext cx="8229600" cy="4038599"/>
          </a:xfrm>
        </p:spPr>
        <p:txBody>
          <a:bodyPr/>
          <a:lstStyle/>
          <a:p>
            <a:endParaRPr lang="en-US"/>
          </a:p>
        </p:txBody>
      </p:sp>
      <p:sp>
        <p:nvSpPr>
          <p:cNvPr id="2" name="Title 1"/>
          <p:cNvSpPr>
            <a:spLocks noGrp="1"/>
          </p:cNvSpPr>
          <p:nvPr>
            <p:ph type="title"/>
          </p:nvPr>
        </p:nvSpPr>
        <p:spPr>
          <a:solidFill>
            <a:schemeClr val="tx1"/>
          </a:solidFill>
        </p:spPr>
        <p:txBody>
          <a:bodyPr>
            <a:normAutofit fontScale="90000"/>
          </a:bodyPr>
          <a:lstStyle/>
          <a:p>
            <a:r>
              <a:rPr lang="en-US" smtClean="0">
                <a:solidFill>
                  <a:srgbClr val="FF0000"/>
                </a:solidFill>
                <a:latin typeface="Berlin Sans FB" panose="020E0602020502020306" pitchFamily="34" charset="0"/>
              </a:rPr>
              <a:t>Home Remedies for Dysmenorrhea</a:t>
            </a:r>
            <a:endParaRPr lang="en-US">
              <a:solidFill>
                <a:srgbClr val="FF0000"/>
              </a:solidFill>
              <a:latin typeface="Berlin Sans FB" panose="020E0602020502020306" pitchFamily="34" charset="0"/>
            </a:endParaRPr>
          </a:p>
        </p:txBody>
      </p:sp>
      <p:pic>
        <p:nvPicPr>
          <p:cNvPr id="6146" name="Picture 2" descr="C:\Users\USER\Desktop\dysmenorrhea pics\13.jpg"/>
          <p:cNvPicPr>
            <a:picLocks noChangeAspect="1" noChangeArrowheads="1"/>
          </p:cNvPicPr>
          <p:nvPr/>
        </p:nvPicPr>
        <p:blipFill rotWithShape="1">
          <a:blip r:embed="rId3"/>
          <a:srcRect t="12309" b="7204"/>
          <a:stretch/>
        </p:blipFill>
        <p:spPr bwMode="auto">
          <a:xfrm>
            <a:off x="457200" y="1725009"/>
            <a:ext cx="8229600" cy="40385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400" dirty="0">
                <a:latin typeface="Times New Roman" pitchFamily="18" charset="0"/>
                <a:cs typeface="Times New Roman" pitchFamily="18" charset="0"/>
              </a:rPr>
              <a:t>The peak incidence of </a:t>
            </a:r>
            <a:r>
              <a:rPr lang="en-US" sz="2400" b="1" dirty="0" smtClean="0">
                <a:solidFill>
                  <a:srgbClr val="C00000"/>
                </a:solidFill>
                <a:latin typeface="Times New Roman" pitchFamily="18" charset="0"/>
                <a:cs typeface="Times New Roman" pitchFamily="18" charset="0"/>
              </a:rPr>
              <a:t>Primary Dysmenorrhoea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occurs in late adolescence and the early 20s. </a:t>
            </a:r>
          </a:p>
          <a:p>
            <a:pPr algn="just">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It is more common amongst girls from affluent society. </a:t>
            </a:r>
          </a:p>
          <a:p>
            <a:pPr algn="just">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incidence of </a:t>
            </a:r>
            <a:r>
              <a:rPr lang="en-US" sz="2400" dirty="0" smtClean="0">
                <a:latin typeface="Times New Roman" pitchFamily="18" charset="0"/>
                <a:cs typeface="Times New Roman" pitchFamily="18" charset="0"/>
              </a:rPr>
              <a:t>Dysmenorrhoea </a:t>
            </a:r>
            <a:r>
              <a:rPr lang="en-US" sz="2400" dirty="0">
                <a:latin typeface="Times New Roman" pitchFamily="18" charset="0"/>
                <a:cs typeface="Times New Roman" pitchFamily="18" charset="0"/>
              </a:rPr>
              <a:t>in adolescents is reportedly as high as 92%. </a:t>
            </a:r>
          </a:p>
          <a:p>
            <a:pPr algn="just">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incidence falls with increasing age and with increasing parity. </a:t>
            </a:r>
          </a:p>
          <a:p>
            <a:endParaRPr lang="en-IN" dirty="0"/>
          </a:p>
        </p:txBody>
      </p:sp>
      <p:sp>
        <p:nvSpPr>
          <p:cNvPr id="3" name="Title 2"/>
          <p:cNvSpPr>
            <a:spLocks noGrp="1"/>
          </p:cNvSpPr>
          <p:nvPr>
            <p:ph type="title"/>
          </p:nvPr>
        </p:nvSpPr>
        <p:spPr>
          <a:solidFill>
            <a:schemeClr val="tx1"/>
          </a:solidFill>
        </p:spPr>
        <p:txBody>
          <a:bodyPr/>
          <a:lstStyle/>
          <a:p>
            <a:r>
              <a:rPr lang="en-IN" dirty="0" smtClean="0">
                <a:solidFill>
                  <a:srgbClr val="FF0000"/>
                </a:solidFill>
                <a:latin typeface="Berlin Sans FB" panose="020E0602020502020306" pitchFamily="34" charset="0"/>
              </a:rPr>
              <a:t>                </a:t>
            </a:r>
            <a:r>
              <a:rPr lang="en-IN" sz="6000" dirty="0" smtClean="0">
                <a:solidFill>
                  <a:srgbClr val="FF0000"/>
                </a:solidFill>
                <a:latin typeface="Berlin Sans FB" panose="020E0602020502020306" pitchFamily="34" charset="0"/>
              </a:rPr>
              <a:t>INCIDENCE</a:t>
            </a:r>
            <a:endParaRPr lang="en-IN" sz="60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3936342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IN"/>
          </a:p>
        </p:txBody>
      </p:sp>
      <p:pic>
        <p:nvPicPr>
          <p:cNvPr id="7170" name="Picture 2" descr="C:\Users\USER\Desktop\dysmenorrhea pics\14.jpg"/>
          <p:cNvPicPr>
            <a:picLocks noChangeAspect="1" noChangeArrowheads="1"/>
          </p:cNvPicPr>
          <p:nvPr/>
        </p:nvPicPr>
        <p:blipFill rotWithShape="1">
          <a:blip r:embed="rId2"/>
          <a:srcRect t="6172" b="4938"/>
          <a:stretch/>
        </p:blipFill>
        <p:spPr bwMode="auto">
          <a:xfrm>
            <a:off x="428171" y="304800"/>
            <a:ext cx="8382000" cy="5550091"/>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8353"/>
            <a:ext cx="8686800" cy="5638800"/>
          </a:xfrm>
        </p:spPr>
        <p:txBody>
          <a:bodyPr/>
          <a:lstStyle/>
          <a:p>
            <a:endParaRPr lang="en-US" dirty="0"/>
          </a:p>
        </p:txBody>
      </p:sp>
      <p:sp>
        <p:nvSpPr>
          <p:cNvPr id="2" name="Title 1"/>
          <p:cNvSpPr>
            <a:spLocks noGrp="1"/>
          </p:cNvSpPr>
          <p:nvPr>
            <p:ph type="title"/>
          </p:nvPr>
        </p:nvSpPr>
        <p:spPr/>
        <p:txBody>
          <a:bodyPr/>
          <a:lstStyle/>
          <a:p>
            <a:endParaRPr lang="en-US"/>
          </a:p>
        </p:txBody>
      </p:sp>
      <p:pic>
        <p:nvPicPr>
          <p:cNvPr id="8194" name="Picture 2" descr="C:\Users\USER\Desktop\dysmenorrhea pics\12.png"/>
          <p:cNvPicPr>
            <a:picLocks noChangeAspect="1" noChangeArrowheads="1"/>
          </p:cNvPicPr>
          <p:nvPr/>
        </p:nvPicPr>
        <p:blipFill rotWithShape="1">
          <a:blip r:embed="rId2"/>
          <a:srcRect l="3390" r="-1"/>
          <a:stretch/>
        </p:blipFill>
        <p:spPr bwMode="auto">
          <a:xfrm>
            <a:off x="304800" y="238352"/>
            <a:ext cx="8686800" cy="56388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a:bodyPr>
          <a:lstStyle/>
          <a:p>
            <a:r>
              <a:rPr lang="en-IN" sz="4400" smtClean="0">
                <a:solidFill>
                  <a:srgbClr val="FF0000"/>
                </a:solidFill>
                <a:latin typeface="Berlin Sans FB" panose="020E0602020502020306" pitchFamily="34" charset="0"/>
              </a:rPr>
              <a:t>    Yoga Poses to Relief Pain</a:t>
            </a:r>
            <a:endParaRPr lang="en-IN" sz="4400">
              <a:solidFill>
                <a:srgbClr val="FF0000"/>
              </a:solidFill>
              <a:latin typeface="Berlin Sans FB" panose="020E0602020502020306" pitchFamily="34" charset="0"/>
            </a:endParaRPr>
          </a:p>
        </p:txBody>
      </p:sp>
      <p:pic>
        <p:nvPicPr>
          <p:cNvPr id="7170" name="Picture 2" descr="Image result for yoga poses for dysmenorrhe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05001"/>
            <a:ext cx="7315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11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86800" cy="4648200"/>
          </a:xfrm>
        </p:spPr>
        <p:txBody>
          <a:bodyPr>
            <a:normAutofit fontScale="92500" lnSpcReduction="10000"/>
          </a:bodyPr>
          <a:lstStyle/>
          <a:p>
            <a:pPr>
              <a:buNone/>
            </a:pPr>
            <a:endParaRPr lang="en-US" b="1" smtClean="0">
              <a:solidFill>
                <a:srgbClr val="FF0000"/>
              </a:solidFill>
            </a:endParaRPr>
          </a:p>
          <a:p>
            <a:pPr>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Ruddock E.H</a:t>
            </a:r>
            <a:r>
              <a:rPr lang="en-US" sz="2400">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Ruddock’s </a:t>
            </a:r>
            <a:r>
              <a:rPr lang="en-US" sz="2400" smtClean="0">
                <a:latin typeface="Times New Roman" panose="02020603050405020304" pitchFamily="18" charset="0"/>
                <a:cs typeface="Times New Roman" panose="02020603050405020304" pitchFamily="18" charset="0"/>
              </a:rPr>
              <a:t>the lady's </a:t>
            </a:r>
            <a:r>
              <a:rPr lang="en-US" sz="2400" dirty="0" smtClean="0">
                <a:latin typeface="Times New Roman" panose="02020603050405020304" pitchFamily="18" charset="0"/>
                <a:cs typeface="Times New Roman" panose="02020603050405020304" pitchFamily="18" charset="0"/>
              </a:rPr>
              <a:t>manual of homoeopathic treatment: </a:t>
            </a:r>
            <a:r>
              <a:rPr lang="en-US" sz="2400" smtClean="0">
                <a:latin typeface="Times New Roman" panose="02020603050405020304" pitchFamily="18" charset="0"/>
                <a:cs typeface="Times New Roman" panose="02020603050405020304" pitchFamily="18" charset="0"/>
              </a:rPr>
              <a:t>painful   mensturation. 2</a:t>
            </a:r>
            <a:r>
              <a:rPr lang="en-US" sz="2400" baseline="30000" smtClean="0">
                <a:latin typeface="Times New Roman" panose="02020603050405020304" pitchFamily="18" charset="0"/>
                <a:cs typeface="Times New Roman" panose="02020603050405020304" pitchFamily="18" charset="0"/>
              </a:rPr>
              <a:t>nd</a:t>
            </a:r>
            <a:r>
              <a:rPr lang="en-US" sz="2400" smtClean="0">
                <a:latin typeface="Times New Roman" panose="02020603050405020304" pitchFamily="18" charset="0"/>
                <a:cs typeface="Times New Roman" panose="02020603050405020304" pitchFamily="18" charset="0"/>
              </a:rPr>
              <a:t> ed. B Jain Publishers Pvt. Ltd.</a:t>
            </a:r>
            <a:endParaRPr lang="en-US" sz="2400" dirty="0" smtClean="0">
              <a:latin typeface="Times New Roman" panose="02020603050405020304" pitchFamily="18" charset="0"/>
              <a:cs typeface="Times New Roman" panose="02020603050405020304" pitchFamily="18" charset="0"/>
            </a:endParaRPr>
          </a:p>
          <a:p>
            <a:pPr marL="109728" indent="0">
              <a:buNone/>
            </a:pPr>
            <a:endParaRPr lang="en-US" sz="2400" b="1" dirty="0" smtClean="0">
              <a:solidFill>
                <a:srgbClr val="FF000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IN" sz="2400" smtClean="0">
                <a:latin typeface="Times New Roman" panose="02020603050405020304" pitchFamily="18" charset="0"/>
                <a:cs typeface="Times New Roman" panose="02020603050405020304" pitchFamily="18" charset="0"/>
              </a:rPr>
              <a:t>Jamieson </a:t>
            </a:r>
            <a:r>
              <a:rPr lang="en-IN" sz="2400" dirty="0" smtClean="0">
                <a:latin typeface="Times New Roman" panose="02020603050405020304" pitchFamily="18" charset="0"/>
                <a:cs typeface="Times New Roman" panose="02020603050405020304" pitchFamily="18" charset="0"/>
              </a:rPr>
              <a:t>DJ, </a:t>
            </a:r>
            <a:r>
              <a:rPr lang="en-IN" sz="2400" dirty="0" err="1" smtClean="0">
                <a:latin typeface="Times New Roman" panose="02020603050405020304" pitchFamily="18" charset="0"/>
                <a:cs typeface="Times New Roman" panose="02020603050405020304" pitchFamily="18" charset="0"/>
              </a:rPr>
              <a:t>Steege</a:t>
            </a:r>
            <a:r>
              <a:rPr lang="en-IN" sz="2400" dirty="0" smtClean="0">
                <a:latin typeface="Times New Roman" panose="02020603050405020304" pitchFamily="18" charset="0"/>
                <a:cs typeface="Times New Roman" panose="02020603050405020304" pitchFamily="18" charset="0"/>
              </a:rPr>
              <a:t> JF. The prevalence of dysmenorrhea, dyspareunia, pelvic pain, and irritable bowel syndrome in primary care practices. </a:t>
            </a:r>
            <a:r>
              <a:rPr lang="en-IN" sz="2400" i="1" dirty="0" err="1" smtClean="0">
                <a:latin typeface="Times New Roman" panose="02020603050405020304" pitchFamily="18" charset="0"/>
                <a:cs typeface="Times New Roman" panose="02020603050405020304" pitchFamily="18" charset="0"/>
              </a:rPr>
              <a:t>Obstet</a:t>
            </a:r>
            <a:r>
              <a:rPr lang="en-IN" sz="2400" i="1" dirty="0" smtClean="0">
                <a:latin typeface="Times New Roman" panose="02020603050405020304" pitchFamily="18" charset="0"/>
                <a:cs typeface="Times New Roman" panose="02020603050405020304" pitchFamily="18" charset="0"/>
              </a:rPr>
              <a:t> Gynecol</a:t>
            </a:r>
            <a:r>
              <a:rPr lang="en-IN" sz="2400" dirty="0" smtClean="0">
                <a:latin typeface="Times New Roman" panose="02020603050405020304" pitchFamily="18" charset="0"/>
                <a:cs typeface="Times New Roman" panose="02020603050405020304" pitchFamily="18" charset="0"/>
              </a:rPr>
              <a:t>.[Internet] 1996 </a:t>
            </a:r>
            <a:r>
              <a:rPr lang="en-US" sz="2400" dirty="0" smtClean="0">
                <a:latin typeface="Times New Roman" panose="02020603050405020304" pitchFamily="18" charset="0"/>
                <a:cs typeface="Times New Roman" panose="02020603050405020304" pitchFamily="18" charset="0"/>
              </a:rPr>
              <a:t>[cited 2017 Feb 23]</a:t>
            </a:r>
            <a:r>
              <a:rPr lang="en-IN" sz="2400" dirty="0" smtClean="0">
                <a:latin typeface="Times New Roman" panose="02020603050405020304" pitchFamily="18" charset="0"/>
                <a:cs typeface="Times New Roman" panose="02020603050405020304" pitchFamily="18" charset="0"/>
              </a:rPr>
              <a:t>;87:55–8.</a:t>
            </a: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400" b="1"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Rao </a:t>
            </a:r>
            <a:r>
              <a:rPr lang="en-US" sz="2400">
                <a:latin typeface="Times New Roman" panose="02020603050405020304" pitchFamily="18" charset="0"/>
                <a:cs typeface="Times New Roman" panose="02020603050405020304" pitchFamily="18" charset="0"/>
              </a:rPr>
              <a:t>K. &amp;Choudhury </a:t>
            </a:r>
            <a:r>
              <a:rPr lang="en-US" sz="2400" dirty="0" smtClean="0">
                <a:latin typeface="Times New Roman" panose="02020603050405020304" pitchFamily="18" charset="0"/>
                <a:cs typeface="Times New Roman" panose="02020603050405020304" pitchFamily="18" charset="0"/>
              </a:rPr>
              <a:t>N.N</a:t>
            </a:r>
            <a:r>
              <a:rPr lang="en-US" sz="2400" smtClean="0">
                <a:latin typeface="Times New Roman" panose="02020603050405020304" pitchFamily="18" charset="0"/>
                <a:cs typeface="Times New Roman" panose="02020603050405020304" pitchFamily="18" charset="0"/>
              </a:rPr>
              <a:t>. Clinical </a:t>
            </a:r>
            <a:r>
              <a:rPr lang="en-US" sz="2400" dirty="0" err="1" smtClean="0">
                <a:latin typeface="Times New Roman" panose="02020603050405020304" pitchFamily="18" charset="0"/>
                <a:cs typeface="Times New Roman" panose="02020603050405020304" pitchFamily="18" charset="0"/>
              </a:rPr>
              <a:t>Gynaecology</a:t>
            </a:r>
            <a:r>
              <a:rPr lang="en-US" sz="2400" dirty="0" smtClean="0">
                <a:latin typeface="Times New Roman" panose="02020603050405020304" pitchFamily="18" charset="0"/>
                <a:cs typeface="Times New Roman" panose="02020603050405020304" pitchFamily="18" charset="0"/>
              </a:rPr>
              <a:t>, 3rd edition, Orient Longman, Chennai.</a:t>
            </a:r>
          </a:p>
          <a:p>
            <a:pPr>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smtClean="0">
                <a:latin typeface="Times New Roman" panose="02020603050405020304" pitchFamily="18" charset="0"/>
                <a:cs typeface="Times New Roman" panose="02020603050405020304" pitchFamily="18" charset="0"/>
              </a:rPr>
              <a:t>DC </a:t>
            </a:r>
            <a:r>
              <a:rPr lang="en-US" sz="2400" dirty="0" err="1" smtClean="0">
                <a:latin typeface="Times New Roman" panose="02020603050405020304" pitchFamily="18" charset="0"/>
                <a:cs typeface="Times New Roman" panose="02020603050405020304" pitchFamily="18" charset="0"/>
              </a:rPr>
              <a:t>Dutta’s</a:t>
            </a:r>
            <a:r>
              <a:rPr lang="en-US" sz="2400" dirty="0" smtClean="0">
                <a:latin typeface="Times New Roman" panose="02020603050405020304" pitchFamily="18" charset="0"/>
                <a:cs typeface="Times New Roman" panose="02020603050405020304" pitchFamily="18" charset="0"/>
              </a:rPr>
              <a:t> textbook of Gynecology; </a:t>
            </a:r>
            <a:r>
              <a:rPr lang="en-US" sz="2400" dirty="0" err="1" smtClean="0">
                <a:latin typeface="Times New Roman" panose="02020603050405020304" pitchFamily="18" charset="0"/>
                <a:cs typeface="Times New Roman" panose="02020603050405020304" pitchFamily="18" charset="0"/>
              </a:rPr>
              <a:t>dysmenorrhea</a:t>
            </a:r>
            <a:r>
              <a:rPr lang="en-US" sz="2400" dirty="0" smtClean="0">
                <a:latin typeface="Times New Roman" panose="02020603050405020304" pitchFamily="18" charset="0"/>
                <a:cs typeface="Times New Roman" panose="02020603050405020304" pitchFamily="18" charset="0"/>
              </a:rPr>
              <a:t> and other disorders of menstrual cycle; edited by </a:t>
            </a:r>
            <a:r>
              <a:rPr lang="en-US" sz="2400" dirty="0" err="1" smtClean="0">
                <a:latin typeface="Times New Roman" panose="02020603050405020304" pitchFamily="18" charset="0"/>
                <a:cs typeface="Times New Roman" panose="02020603050405020304" pitchFamily="18" charset="0"/>
              </a:rPr>
              <a:t>Hiralal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Konar</a:t>
            </a:r>
            <a:r>
              <a:rPr lang="en-US"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sz="2400" b="1" dirty="0" smtClean="0">
              <a:solidFill>
                <a:srgbClr val="FF0000"/>
              </a:solidFill>
              <a:latin typeface="Times New Roman" panose="02020603050405020304" pitchFamily="18" charset="0"/>
              <a:cs typeface="Times New Roman" panose="02020603050405020304" pitchFamily="18" charset="0"/>
            </a:endParaRPr>
          </a:p>
          <a:p>
            <a:pPr>
              <a:buNone/>
            </a:pPr>
            <a:endParaRPr lang="en-US" sz="2000" dirty="0" smtClean="0"/>
          </a:p>
        </p:txBody>
      </p:sp>
      <p:sp>
        <p:nvSpPr>
          <p:cNvPr id="3" name="Title 2"/>
          <p:cNvSpPr>
            <a:spLocks noGrp="1"/>
          </p:cNvSpPr>
          <p:nvPr>
            <p:ph type="title"/>
          </p:nvPr>
        </p:nvSpPr>
        <p:spPr>
          <a:xfrm>
            <a:off x="457200" y="274638"/>
            <a:ext cx="8229600" cy="792162"/>
          </a:xfrm>
          <a:solidFill>
            <a:schemeClr val="tx1"/>
          </a:solidFill>
        </p:spPr>
        <p:txBody>
          <a:bodyPr>
            <a:noAutofit/>
          </a:bodyPr>
          <a:lstStyle/>
          <a:p>
            <a:r>
              <a:rPr lang="en-US" sz="4800" smtClean="0">
                <a:latin typeface="Berlin Sans FB" panose="020E0602020502020306" pitchFamily="34" charset="0"/>
              </a:rPr>
              <a:t>         </a:t>
            </a:r>
            <a:r>
              <a:rPr lang="en-US" sz="4800" smtClean="0">
                <a:solidFill>
                  <a:srgbClr val="FF0000"/>
                </a:solidFill>
                <a:latin typeface="Berlin Sans FB" panose="020E0602020502020306" pitchFamily="34" charset="0"/>
              </a:rPr>
              <a:t>BIBLIOGRAPHY</a:t>
            </a:r>
            <a:endParaRPr lang="en-US" sz="4800" dirty="0">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39200" cy="4525963"/>
          </a:xfrm>
        </p:spPr>
        <p:txBody>
          <a:bodyPr>
            <a:normAutofit lnSpcReduction="10000"/>
          </a:bodyPr>
          <a:lstStyle/>
          <a:p>
            <a:pPr>
              <a:buFont typeface="Wingdings" panose="05000000000000000000" pitchFamily="2" charset="2"/>
              <a:buChar char="§"/>
            </a:pPr>
            <a:r>
              <a:rPr lang="en-US" smtClean="0">
                <a:latin typeface="Times New Roman" panose="02020603050405020304" pitchFamily="18" charset="0"/>
                <a:cs typeface="Times New Roman" panose="02020603050405020304" pitchFamily="18" charset="0"/>
              </a:rPr>
              <a:t>Sulhan Sudha, disorders of mensturation; textbook of   Gynecology. 2nd ed. B Jain Publishers, New Delhi.</a:t>
            </a:r>
          </a:p>
          <a:p>
            <a:pPr>
              <a:buFont typeface="Wingdings" panose="05000000000000000000" pitchFamily="2" charset="2"/>
              <a:buChar char="§"/>
            </a:pPr>
            <a:endParaRPr lang="en-US"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mtClean="0">
                <a:latin typeface="Times New Roman" panose="02020603050405020304" pitchFamily="18" charset="0"/>
                <a:cs typeface="Times New Roman" panose="02020603050405020304" pitchFamily="18" charset="0"/>
              </a:rPr>
              <a:t>Banerjee S.K : Miasmatic Diagnosis, reprint edition 2001, B. Jain publishers, New Delhi.</a:t>
            </a:r>
          </a:p>
          <a:p>
            <a:pPr>
              <a:buFont typeface="Wingdings" panose="05000000000000000000" pitchFamily="2" charset="2"/>
              <a:buChar char="§"/>
            </a:pPr>
            <a:endParaRPr lang="en-US"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mtClean="0">
                <a:latin typeface="Times New Roman" panose="02020603050405020304" pitchFamily="18" charset="0"/>
                <a:cs typeface="Times New Roman" panose="02020603050405020304" pitchFamily="18" charset="0"/>
              </a:rPr>
              <a:t>Speight P: A Comparison Of Chronic Miasms, reprint edition 1998, B. Jain publishers, New Delhi.</a:t>
            </a:r>
          </a:p>
          <a:p>
            <a:pPr>
              <a:buFont typeface="Wingdings" panose="05000000000000000000" pitchFamily="2" charset="2"/>
              <a:buChar char="§"/>
            </a:pPr>
            <a:endParaRPr lang="en-US"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mtClean="0">
                <a:latin typeface="Times New Roman" panose="02020603050405020304" pitchFamily="18" charset="0"/>
                <a:cs typeface="Times New Roman" panose="02020603050405020304" pitchFamily="18" charset="0"/>
              </a:rPr>
              <a:t>Kent J.T : Repertory Of Homoeopathic Materia Medica, reprint edition 1997, B. Jain publishers, New Delhi.  </a:t>
            </a: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57200" y="274638"/>
            <a:ext cx="8229600" cy="868362"/>
          </a:xfrm>
          <a:solidFill>
            <a:schemeClr val="tx1"/>
          </a:solidFill>
        </p:spPr>
        <p:txBody>
          <a:bodyPr/>
          <a:lstStyle/>
          <a:p>
            <a:r>
              <a:rPr lang="en-IN" smtClean="0">
                <a:solidFill>
                  <a:srgbClr val="FF0000"/>
                </a:solidFill>
                <a:latin typeface="Berlin Sans FB" panose="020E0602020502020306" pitchFamily="34" charset="0"/>
              </a:rPr>
              <a:t>Continued:</a:t>
            </a:r>
            <a:endParaRPr lang="en-IN">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mtClean="0">
                <a:latin typeface="Times New Roman" panose="02020603050405020304" pitchFamily="18" charset="0"/>
                <a:cs typeface="Times New Roman" panose="02020603050405020304" pitchFamily="18" charset="0"/>
              </a:rPr>
              <a:t>Boger C.M : Boeninghausen’s Characteristics &amp; Repertory, reprint edition 1996, B. Jain publishers, New Delhi.</a:t>
            </a:r>
          </a:p>
          <a:p>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Frederick S. Synthesis Repertory, edition 8.1, Homoeopathic book publishers, London.</a:t>
            </a:r>
          </a:p>
          <a:p>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Murphy R. Homoeopathic Medical Repertory, 2nd edition, B. Jain publishers, New Delhi.</a:t>
            </a:r>
          </a:p>
          <a:p>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Zandovert R.V. The Complete Repertory, B. Jain publishers, New Delhi.</a:t>
            </a: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49943" y="304800"/>
            <a:ext cx="8229600" cy="655638"/>
          </a:xfrm>
          <a:solidFill>
            <a:schemeClr val="tx1"/>
          </a:solidFill>
        </p:spPr>
        <p:txBody>
          <a:bodyPr>
            <a:normAutofit fontScale="90000"/>
          </a:bodyPr>
          <a:lstStyle/>
          <a:p>
            <a:r>
              <a:rPr lang="en-IN" smtClean="0">
                <a:solidFill>
                  <a:srgbClr val="FF0000"/>
                </a:solidFill>
                <a:latin typeface="Berlin Sans FB" panose="020E0602020502020306" pitchFamily="34" charset="0"/>
              </a:rPr>
              <a:t>Continued:</a:t>
            </a:r>
            <a:endParaRPr lang="en-IN">
              <a:solidFill>
                <a:srgbClr val="FF0000"/>
              </a:solidFill>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mtClean="0">
                <a:latin typeface="Times New Roman" panose="02020603050405020304" pitchFamily="18" charset="0"/>
                <a:cs typeface="Times New Roman" panose="02020603050405020304" pitchFamily="18" charset="0"/>
              </a:rPr>
              <a:t>Boericke William,MD; Pocket Manual of Homoeopathic Materia Medica &amp; Repertory. </a:t>
            </a:r>
          </a:p>
          <a:p>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Allen H.C : Keynotes &amp; Characteristics Of The Leading Remedies Of Materia Medica With Bowel Nosodes, 8th edition, B. Jain publishers, New Delhi </a:t>
            </a:r>
          </a:p>
          <a:p>
            <a:pPr marL="109728" indent="0">
              <a:buNone/>
            </a:pPr>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Subhranil S. et al. obstetrics and gynecology outpatient scenario of an outpatient homoeopathic hospital: A prospective research targeted study: Journal of traditional and ComplementryMedicne;[Internet] (2016) ; 168-171.</a:t>
            </a:r>
          </a:p>
          <a:p>
            <a:endParaRPr lang="en-US"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57200" y="274638"/>
            <a:ext cx="8229600" cy="639762"/>
          </a:xfrm>
          <a:solidFill>
            <a:schemeClr val="tx1"/>
          </a:solidFill>
        </p:spPr>
        <p:txBody>
          <a:bodyPr>
            <a:normAutofit fontScale="90000"/>
          </a:bodyPr>
          <a:lstStyle/>
          <a:p>
            <a:r>
              <a:rPr lang="en-IN">
                <a:solidFill>
                  <a:srgbClr val="FF0000"/>
                </a:solidFill>
                <a:latin typeface="Berlin Sans FB" panose="020E0602020502020306" pitchFamily="34" charset="0"/>
              </a:rPr>
              <a:t>Continued:</a:t>
            </a:r>
            <a:endParaRPr lang="en-IN"/>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343401"/>
          </a:xfrm>
          <a:solidFill>
            <a:schemeClr val="accent6">
              <a:lumMod val="40000"/>
              <a:lumOff val="60000"/>
            </a:schemeClr>
          </a:solidFill>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a:t>
            </a:r>
            <a:r>
              <a:rPr lang="en-US" sz="5400" dirty="0" smtClean="0"/>
              <a:t>Thank you</a:t>
            </a:r>
            <a:endParaRPr lang="en-US" sz="5400" dirty="0"/>
          </a:p>
        </p:txBody>
      </p:sp>
      <p:sp>
        <p:nvSpPr>
          <p:cNvPr id="3" name="5-Point Star 2"/>
          <p:cNvSpPr/>
          <p:nvPr/>
        </p:nvSpPr>
        <p:spPr>
          <a:xfrm>
            <a:off x="6705600" y="2895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3962400" y="1676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810000" y="4191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143000" y="2819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229600" cy="4525963"/>
          </a:xfrm>
        </p:spPr>
        <p:txBody>
          <a:bodyPr/>
          <a:lstStyle/>
          <a:p>
            <a:pPr algn="just"/>
            <a:r>
              <a:rPr lang="en-US" sz="2400" dirty="0">
                <a:latin typeface="Times New Roman" pitchFamily="18" charset="0"/>
                <a:cs typeface="Times New Roman" pitchFamily="18" charset="0"/>
              </a:rPr>
              <a:t>The prevalence and severity of </a:t>
            </a:r>
            <a:r>
              <a:rPr lang="en-US" sz="2400" dirty="0" smtClean="0">
                <a:latin typeface="Times New Roman" pitchFamily="18" charset="0"/>
                <a:cs typeface="Times New Roman" pitchFamily="18" charset="0"/>
              </a:rPr>
              <a:t>Dysmenorrhoea </a:t>
            </a:r>
            <a:r>
              <a:rPr lang="en-US" sz="2400" dirty="0">
                <a:latin typeface="Times New Roman" pitchFamily="18" charset="0"/>
                <a:cs typeface="Times New Roman" pitchFamily="18" charset="0"/>
              </a:rPr>
              <a:t>in parous women were significantly lower.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 an </a:t>
            </a:r>
            <a:r>
              <a:rPr lang="en-US" sz="2400" b="1" dirty="0" smtClean="0">
                <a:latin typeface="Times New Roman" pitchFamily="18" charset="0"/>
                <a:cs typeface="Times New Roman" pitchFamily="18" charset="0"/>
              </a:rPr>
              <a:t>Epidemiologic </a:t>
            </a:r>
            <a:r>
              <a:rPr lang="en-US" sz="2400" b="1" dirty="0">
                <a:latin typeface="Times New Roman" pitchFamily="18" charset="0"/>
                <a:cs typeface="Times New Roman" pitchFamily="18" charset="0"/>
              </a:rPr>
              <a:t>study</a:t>
            </a:r>
            <a:r>
              <a:rPr lang="en-US" sz="2400" dirty="0">
                <a:latin typeface="Times New Roman" pitchFamily="18" charset="0"/>
                <a:cs typeface="Times New Roman" pitchFamily="18" charset="0"/>
              </a:rPr>
              <a:t> of an adolescent population (aged 12-17 y), Klein and </a:t>
            </a:r>
            <a:r>
              <a:rPr lang="en-US" sz="2400" dirty="0" err="1">
                <a:latin typeface="Times New Roman" pitchFamily="18" charset="0"/>
                <a:cs typeface="Times New Roman" pitchFamily="18" charset="0"/>
              </a:rPr>
              <a:t>Litt</a:t>
            </a:r>
            <a:r>
              <a:rPr lang="en-US" sz="2400" dirty="0">
                <a:latin typeface="Times New Roman" pitchFamily="18" charset="0"/>
                <a:cs typeface="Times New Roman" pitchFamily="18" charset="0"/>
              </a:rPr>
              <a:t> reported a prevalence of </a:t>
            </a:r>
            <a:r>
              <a:rPr lang="en-US" sz="2400" dirty="0" smtClean="0">
                <a:latin typeface="Times New Roman" pitchFamily="18" charset="0"/>
                <a:cs typeface="Times New Roman" pitchFamily="18" charset="0"/>
              </a:rPr>
              <a:t>Dysmenorrhoea </a:t>
            </a:r>
            <a:r>
              <a:rPr lang="en-US" sz="2400" dirty="0">
                <a:latin typeface="Times New Roman" pitchFamily="18" charset="0"/>
                <a:cs typeface="Times New Roman" pitchFamily="18" charset="0"/>
              </a:rPr>
              <a:t>of 59.7%. of patients reporting pain, 12% described it as severe; 37%, as moderate; and 49%, as mild. </a:t>
            </a:r>
          </a:p>
          <a:p>
            <a:pPr algn="just">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Dysmenorrhoea caused 14% of patients to miss school frequently.</a:t>
            </a:r>
          </a:p>
          <a:p>
            <a:endParaRPr lang="en-IN" dirty="0"/>
          </a:p>
        </p:txBody>
      </p:sp>
      <p:sp>
        <p:nvSpPr>
          <p:cNvPr id="3" name="Title 2"/>
          <p:cNvSpPr>
            <a:spLocks noGrp="1"/>
          </p:cNvSpPr>
          <p:nvPr>
            <p:ph type="title"/>
          </p:nvPr>
        </p:nvSpPr>
        <p:spPr>
          <a:solidFill>
            <a:schemeClr val="tx1"/>
          </a:solidFill>
        </p:spPr>
        <p:txBody>
          <a:bodyPr>
            <a:normAutofit/>
          </a:bodyPr>
          <a:lstStyle/>
          <a:p>
            <a:r>
              <a:rPr lang="en-IN" sz="6000" dirty="0" smtClean="0">
                <a:solidFill>
                  <a:srgbClr val="FF0000"/>
                </a:solidFill>
                <a:latin typeface="Berlin Sans FB" panose="020E0602020502020306" pitchFamily="34" charset="0"/>
              </a:rPr>
              <a:t>        PREVALENCE</a:t>
            </a:r>
            <a:endParaRPr lang="en-IN" sz="60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67447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05088" cy="5562600"/>
          </a:xfrm>
        </p:spPr>
        <p:txBody>
          <a:bodyPr/>
          <a:lstStyle/>
          <a:p>
            <a:pPr>
              <a:buNone/>
            </a:pPr>
            <a:r>
              <a:rPr lang="en-US" sz="3600" i="1" dirty="0" smtClean="0">
                <a:solidFill>
                  <a:srgbClr val="FF0000"/>
                </a:solidFill>
              </a:rPr>
              <a:t>                   </a:t>
            </a:r>
            <a:r>
              <a:rPr lang="en-US" sz="4400" b="1" dirty="0" smtClean="0">
                <a:solidFill>
                  <a:srgbClr val="FF0000"/>
                </a:solidFill>
                <a:latin typeface="Berlin Sans FB" panose="020E0602020502020306" pitchFamily="34" charset="0"/>
              </a:rPr>
              <a:t>AGE</a:t>
            </a:r>
            <a:endParaRPr lang="en-US" sz="4400" b="1" dirty="0" smtClean="0">
              <a:latin typeface="Berlin Sans FB" panose="020E0602020502020306" pitchFamily="34" charset="0"/>
            </a:endParaRPr>
          </a:p>
          <a:p>
            <a:r>
              <a:rPr lang="en-US" sz="2800" dirty="0" smtClean="0">
                <a:latin typeface="Times New Roman" pitchFamily="18" charset="0"/>
                <a:cs typeface="Times New Roman" pitchFamily="18" charset="0"/>
              </a:rPr>
              <a:t>Primary dysmenorrhoea is predominantly confined to adolescent girls. </a:t>
            </a:r>
          </a:p>
          <a:p>
            <a:r>
              <a:rPr lang="en-US" sz="2800" dirty="0" smtClean="0">
                <a:latin typeface="Times New Roman" pitchFamily="18" charset="0"/>
                <a:cs typeface="Times New Roman" pitchFamily="18" charset="0"/>
              </a:rPr>
              <a:t>The most severe cases are seen between the age of 15 &amp; 19. </a:t>
            </a:r>
          </a:p>
          <a:p>
            <a:r>
              <a:rPr lang="en-US" sz="2800" dirty="0" smtClean="0">
                <a:latin typeface="Times New Roman" pitchFamily="18" charset="0"/>
                <a:cs typeface="Times New Roman" pitchFamily="18" charset="0"/>
              </a:rPr>
              <a:t>It is rare to encounter in women over the age of 35.</a:t>
            </a:r>
          </a:p>
          <a:p>
            <a:pPr>
              <a:buNone/>
            </a:pPr>
            <a:endParaRPr lang="en-US" sz="3600" i="1" dirty="0" smtClean="0">
              <a:solidFill>
                <a:srgbClr val="FF0000"/>
              </a:solidFill>
            </a:endParaRPr>
          </a:p>
          <a:p>
            <a:pPr>
              <a:buNone/>
            </a:pPr>
            <a:r>
              <a:rPr lang="en-US" sz="3600" i="1" dirty="0" smtClean="0">
                <a:solidFill>
                  <a:srgbClr val="FF0000"/>
                </a:solidFill>
              </a:rPr>
              <a:t>                   </a:t>
            </a:r>
            <a:r>
              <a:rPr lang="en-US" sz="4400" b="1" dirty="0" smtClean="0">
                <a:solidFill>
                  <a:srgbClr val="FF0000"/>
                </a:solidFill>
                <a:latin typeface="Berlin Sans FB" panose="020E0602020502020306" pitchFamily="34" charset="0"/>
              </a:rPr>
              <a:t>RACE</a:t>
            </a:r>
            <a:endParaRPr lang="en-US" sz="4400" b="1" dirty="0" smtClean="0">
              <a:latin typeface="Berlin Sans FB" panose="020E0602020502020306" pitchFamily="34" charset="0"/>
            </a:endParaRPr>
          </a:p>
          <a:p>
            <a:r>
              <a:rPr lang="en-US" sz="2800" dirty="0" smtClean="0">
                <a:latin typeface="Times New Roman" pitchFamily="18" charset="0"/>
                <a:cs typeface="Times New Roman" pitchFamily="18" charset="0"/>
              </a:rPr>
              <a:t>No data suggest that race affects the incidence of dysmenorrhoea. </a:t>
            </a:r>
            <a:endParaRPr lang="en-US" sz="2800"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4876800" y="5334000"/>
            <a:ext cx="3733800" cy="1371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943600"/>
          </a:xfrm>
        </p:spPr>
        <p:txBody>
          <a:bodyPr/>
          <a:lstStyle/>
          <a:p>
            <a:pPr>
              <a:buNone/>
              <a:defRPr/>
            </a:pPr>
            <a:endParaRPr lang="en-US" dirty="0" smtClean="0"/>
          </a:p>
          <a:p>
            <a:endParaRPr lang="en-US" dirty="0"/>
          </a:p>
        </p:txBody>
      </p:sp>
      <p:sp>
        <p:nvSpPr>
          <p:cNvPr id="5" name="Flowchart: Decision 4"/>
          <p:cNvSpPr/>
          <p:nvPr/>
        </p:nvSpPr>
        <p:spPr>
          <a:xfrm>
            <a:off x="2895600" y="1981200"/>
            <a:ext cx="3276600" cy="2133600"/>
          </a:xfrm>
          <a:prstGeom prst="flowChartDecisi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t>      </a:t>
            </a:r>
            <a:r>
              <a:rPr lang="en-US" sz="2400" b="1" dirty="0" smtClean="0">
                <a:solidFill>
                  <a:schemeClr val="tx1"/>
                </a:solidFill>
                <a:latin typeface="Algerian" panose="04020705040A02060702" pitchFamily="82" charset="0"/>
              </a:rPr>
              <a:t>RISK   </a:t>
            </a:r>
          </a:p>
          <a:p>
            <a:pPr>
              <a:defRPr/>
            </a:pPr>
            <a:r>
              <a:rPr lang="en-US" sz="2400" b="1" dirty="0" smtClean="0">
                <a:solidFill>
                  <a:schemeClr val="tx1"/>
                </a:solidFill>
                <a:latin typeface="Algerian" panose="04020705040A02060702" pitchFamily="82" charset="0"/>
              </a:rPr>
              <a:t>   FACTORS</a:t>
            </a:r>
          </a:p>
        </p:txBody>
      </p:sp>
      <p:sp>
        <p:nvSpPr>
          <p:cNvPr id="6" name="Right Arrow 5"/>
          <p:cNvSpPr/>
          <p:nvPr/>
        </p:nvSpPr>
        <p:spPr>
          <a:xfrm>
            <a:off x="685800" y="1981200"/>
            <a:ext cx="2057400" cy="22098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t>  </a:t>
            </a:r>
            <a:r>
              <a:rPr lang="en-US" b="1" dirty="0" smtClean="0">
                <a:solidFill>
                  <a:schemeClr val="tx1"/>
                </a:solidFill>
              </a:rPr>
              <a:t>Smoking,  </a:t>
            </a:r>
          </a:p>
          <a:p>
            <a:pPr>
              <a:defRPr/>
            </a:pPr>
            <a:r>
              <a:rPr lang="en-US" b="1" dirty="0" smtClean="0">
                <a:solidFill>
                  <a:schemeClr val="tx1"/>
                </a:solidFill>
              </a:rPr>
              <a:t>   Obesity</a:t>
            </a:r>
          </a:p>
        </p:txBody>
      </p:sp>
      <p:sp>
        <p:nvSpPr>
          <p:cNvPr id="7" name="Left Arrow 6"/>
          <p:cNvSpPr/>
          <p:nvPr/>
        </p:nvSpPr>
        <p:spPr>
          <a:xfrm>
            <a:off x="6324600" y="2057400"/>
            <a:ext cx="2286000" cy="1981200"/>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smtClean="0">
                <a:solidFill>
                  <a:schemeClr val="tx1"/>
                </a:solidFill>
              </a:rPr>
              <a:t>Long menstrual periods</a:t>
            </a:r>
          </a:p>
        </p:txBody>
      </p:sp>
      <p:sp>
        <p:nvSpPr>
          <p:cNvPr id="8" name="Up Arrow 7"/>
          <p:cNvSpPr/>
          <p:nvPr/>
        </p:nvSpPr>
        <p:spPr>
          <a:xfrm>
            <a:off x="3429000" y="4267200"/>
            <a:ext cx="2133600" cy="2209800"/>
          </a:xfrm>
          <a:prstGeom prst="up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smtClean="0">
                <a:solidFill>
                  <a:schemeClr val="tx1"/>
                </a:solidFill>
              </a:rPr>
              <a:t>Positive family history</a:t>
            </a:r>
          </a:p>
        </p:txBody>
      </p:sp>
      <p:sp>
        <p:nvSpPr>
          <p:cNvPr id="10" name="Rectangle 9"/>
          <p:cNvSpPr/>
          <p:nvPr/>
        </p:nvSpPr>
        <p:spPr>
          <a:xfrm>
            <a:off x="4800600" y="457200"/>
            <a:ext cx="2895600" cy="1219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Earlier age at menarche</a:t>
            </a:r>
            <a:endParaRPr lang="en-US" b="1" dirty="0">
              <a:solidFill>
                <a:schemeClr val="tx1"/>
              </a:solidFill>
            </a:endParaRPr>
          </a:p>
        </p:txBody>
      </p:sp>
      <p:sp>
        <p:nvSpPr>
          <p:cNvPr id="11" name="Rectangle 10"/>
          <p:cNvSpPr/>
          <p:nvPr/>
        </p:nvSpPr>
        <p:spPr>
          <a:xfrm>
            <a:off x="1524000" y="457200"/>
            <a:ext cx="2514600" cy="1219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smtClean="0">
                <a:solidFill>
                  <a:schemeClr val="tx1"/>
                </a:solidFill>
              </a:rPr>
              <a:t>Depression/anxiety Disruption of social networks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12245</TotalTime>
  <Words>3405</Words>
  <Application>Microsoft Office PowerPoint</Application>
  <PresentationFormat>On-screen Show (4:3)</PresentationFormat>
  <Paragraphs>482</Paragraphs>
  <Slides>67</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67</vt:i4>
      </vt:variant>
    </vt:vector>
  </HeadingPairs>
  <TitlesOfParts>
    <vt:vector size="85" baseType="lpstr">
      <vt:lpstr>黑体</vt:lpstr>
      <vt:lpstr>Aharoni</vt:lpstr>
      <vt:lpstr>Algerian</vt:lpstr>
      <vt:lpstr>Angsana New</vt:lpstr>
      <vt:lpstr>Arial</vt:lpstr>
      <vt:lpstr>Arial Black</vt:lpstr>
      <vt:lpstr>Arial Rounded MT Bold</vt:lpstr>
      <vt:lpstr>Berlin Sans FB</vt:lpstr>
      <vt:lpstr>Calibri</vt:lpstr>
      <vt:lpstr>Lucida Sans Unicode</vt:lpstr>
      <vt:lpstr>Simplified Arabic</vt:lpstr>
      <vt:lpstr>Sitka Text</vt:lpstr>
      <vt:lpstr>Times New Roman</vt:lpstr>
      <vt:lpstr>Verdana</vt:lpstr>
      <vt:lpstr>Wingdings</vt:lpstr>
      <vt:lpstr>Wingdings 2</vt:lpstr>
      <vt:lpstr>Wingdings 3</vt:lpstr>
      <vt:lpstr>Concourse</vt:lpstr>
      <vt:lpstr>PowerPoint Presentation</vt:lpstr>
      <vt:lpstr>    TITLE OF PRESENTATION</vt:lpstr>
      <vt:lpstr>PowerPoint Presentation</vt:lpstr>
      <vt:lpstr>                        DEFINITION </vt:lpstr>
      <vt:lpstr>          EPIDEMIOLOGY </vt:lpstr>
      <vt:lpstr>                INCIDENCE</vt:lpstr>
      <vt:lpstr>        PREVALENCE</vt:lpstr>
      <vt:lpstr>PowerPoint Presentation</vt:lpstr>
      <vt:lpstr>PowerPoint Presentation</vt:lpstr>
      <vt:lpstr>PowerPoint Presentation</vt:lpstr>
      <vt:lpstr>PRIMARY DYSMENORRHEA</vt:lpstr>
      <vt:lpstr>       Normal Menstruation</vt:lpstr>
      <vt:lpstr>       Pathophysiology</vt:lpstr>
      <vt:lpstr>                                            CAUSE OF PAIN   </vt:lpstr>
      <vt:lpstr>       OTHER FACTORS OF PAIN </vt:lpstr>
      <vt:lpstr>           CLINICAL FEATURES  </vt:lpstr>
      <vt:lpstr>  Associated Systemic discomfort     </vt:lpstr>
      <vt:lpstr>  SECONDARY DYSMENORRHOEA</vt:lpstr>
      <vt:lpstr>      CAUSES Of PAIN</vt:lpstr>
      <vt:lpstr>          PATHOPHYSIOLOGY OF  SECONDARY DYSMENORRHOEA </vt:lpstr>
      <vt:lpstr>          CLINICAL FEATURES </vt:lpstr>
      <vt:lpstr>  Varieties of Dysmenorrhea</vt:lpstr>
      <vt:lpstr>          HISTORY TAKING </vt:lpstr>
      <vt:lpstr>         EXAMINATION</vt:lpstr>
      <vt:lpstr>  Dysmenorrhea:  Assessment</vt:lpstr>
      <vt:lpstr>        Continued:</vt:lpstr>
      <vt:lpstr>   DIFFERNTIAL DIAGNOSIS</vt:lpstr>
      <vt:lpstr> Management of Dysmenorrhea</vt:lpstr>
      <vt:lpstr> ALLOPATHIC MANAGEMENT</vt:lpstr>
      <vt:lpstr>          Continued:</vt:lpstr>
      <vt:lpstr>MIASMATIC ANALYSIS OF SYMPTOMS     OF  DYSMENORRHOEA. </vt:lpstr>
      <vt:lpstr>PowerPoint Presentation</vt:lpstr>
      <vt:lpstr>PowerPoint Presentation</vt:lpstr>
      <vt:lpstr>PowerPoint Presentation</vt:lpstr>
      <vt:lpstr>According to the Repertory of Homoeopathic         Materia Medica by J.T. KENT-</vt:lpstr>
      <vt:lpstr> According to the Boeninghausen’s Characteristics And Repertory by C.M.BOGER-  </vt:lpstr>
      <vt:lpstr>PowerPoint Presentation</vt:lpstr>
      <vt:lpstr>According to the Homoeopathic Medical Repertory by ROBIN MURPHY-</vt:lpstr>
      <vt:lpstr>          According to the COMPLETE Repertory-    </vt:lpstr>
      <vt:lpstr>HOMOEOPATHIC MANAGEMENT</vt:lpstr>
      <vt:lpstr>              ACONITUM</vt:lpstr>
      <vt:lpstr>     BELLADONNA (Deadly nightshade)</vt:lpstr>
      <vt:lpstr>               BORAX               </vt:lpstr>
      <vt:lpstr>             CHAMOMILLA</vt:lpstr>
      <vt:lpstr>            CIMICIFUGA </vt:lpstr>
      <vt:lpstr>              CAULOPHYLLUM  </vt:lpstr>
      <vt:lpstr>          MELILOTUS ALBA</vt:lpstr>
      <vt:lpstr>           PULSATILLA</vt:lpstr>
      <vt:lpstr>         SENECIO AUREUS</vt:lpstr>
      <vt:lpstr>          VIBURNUM OPULUS</vt:lpstr>
      <vt:lpstr>           XANTHOXYLUM</vt:lpstr>
      <vt:lpstr>PowerPoint Presentation</vt:lpstr>
      <vt:lpstr>PowerPoint Presentation</vt:lpstr>
      <vt:lpstr>  Research on Dysmenorrhea in Homoeopathy. </vt:lpstr>
      <vt:lpstr>NATURAL THERAPY AND                        LIFESTYLE  MANAGEMENT</vt:lpstr>
      <vt:lpstr>PowerPoint Presentation</vt:lpstr>
      <vt:lpstr>PowerPoint Presentation</vt:lpstr>
      <vt:lpstr>PowerPoint Presentation</vt:lpstr>
      <vt:lpstr>Home Remedies for Dysmenorrhea</vt:lpstr>
      <vt:lpstr>PowerPoint Presentation</vt:lpstr>
      <vt:lpstr>PowerPoint Presentation</vt:lpstr>
      <vt:lpstr>    Yoga Poses to Relief Pain</vt:lpstr>
      <vt:lpstr>         BIBLIOGRAPHY</vt:lpstr>
      <vt:lpstr>Continued:</vt:lpstr>
      <vt:lpstr>Continued:</vt:lpstr>
      <vt:lpstr>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DYSMENORRHOEA</dc:title>
  <dc:creator>USER</dc:creator>
  <cp:lastModifiedBy>HP</cp:lastModifiedBy>
  <cp:revision>619</cp:revision>
  <dcterms:created xsi:type="dcterms:W3CDTF">2017-06-12T09:53:07Z</dcterms:created>
  <dcterms:modified xsi:type="dcterms:W3CDTF">2019-12-29T01:27:46Z</dcterms:modified>
</cp:coreProperties>
</file>