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34631" y="9735492"/>
            <a:ext cx="214629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hyperlink" Target="mailto:info@divyarishi.com" TargetMode="External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1" Type="http://schemas.openxmlformats.org/officeDocument/2006/relationships/image" Target="../media/image9.png"/><Relationship Id="rId12" Type="http://schemas.openxmlformats.org/officeDocument/2006/relationships/hyperlink" Target="http://divyarishi.com/taakat-vati.html" TargetMode="External"/><Relationship Id="rId13" Type="http://schemas.openxmlformats.org/officeDocument/2006/relationships/image" Target="../media/image10.jp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hyperlink" Target="http://divyarishi.com/index.html" TargetMode="External"/><Relationship Id="rId17" Type="http://schemas.openxmlformats.org/officeDocument/2006/relationships/image" Target="../media/image13.png"/><Relationship Id="rId18" Type="http://schemas.openxmlformats.org/officeDocument/2006/relationships/image" Target="../media/image14.png"/><Relationship Id="rId19" Type="http://schemas.openxmlformats.org/officeDocument/2006/relationships/hyperlink" Target="http://divyarishi.com/slimming-therapy.html" TargetMode="External"/><Relationship Id="rId20" Type="http://schemas.openxmlformats.org/officeDocument/2006/relationships/hyperlink" Target="http://divyarishi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hyperlink" Target="http://divyarishi.com/book-appointment.html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://divyarishi.com/about-us.html" TargetMode="External"/><Relationship Id="rId8" Type="http://schemas.openxmlformats.org/officeDocument/2006/relationships/hyperlink" Target="http://divyarishi.com/problems-we-treat.html" TargetMode="External"/><Relationship Id="rId9" Type="http://schemas.openxmlformats.org/officeDocument/2006/relationships/hyperlink" Target="http://divyarishi.com/contact.html" TargetMode="External"/><Relationship Id="rId10" Type="http://schemas.openxmlformats.org/officeDocument/2006/relationships/hyperlink" Target="http://divyarishi.com/testimonials.html" TargetMode="External"/><Relationship Id="rId11" Type="http://schemas.openxmlformats.org/officeDocument/2006/relationships/hyperlink" Target="http://divyarishi.com/ayurveda.html" TargetMode="External"/><Relationship Id="rId12" Type="http://schemas.openxmlformats.org/officeDocument/2006/relationships/hyperlink" Target="http://divyarishi.com/pancha-karma.html" TargetMode="External"/><Relationship Id="rId13" Type="http://schemas.openxmlformats.org/officeDocument/2006/relationships/hyperlink" Target="http://divyarishi.com/skin-care.html" TargetMode="External"/><Relationship Id="rId14" Type="http://schemas.openxmlformats.org/officeDocument/2006/relationships/hyperlink" Target="http://divyarishi.com/slimming-therapy.html" TargetMode="External"/><Relationship Id="rId15" Type="http://schemas.openxmlformats.org/officeDocument/2006/relationships/hyperlink" Target="http://divyarishi.com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ivyarishi.com/purpose.html" TargetMode="External"/><Relationship Id="rId3" Type="http://schemas.openxmlformats.org/officeDocument/2006/relationships/hyperlink" Target="http://divyarishi.com/faq.html" TargetMode="External"/><Relationship Id="rId4" Type="http://schemas.openxmlformats.org/officeDocument/2006/relationships/hyperlink" Target="http://divyarishi.com/sitemap.html" TargetMode="External"/><Relationship Id="rId5" Type="http://schemas.openxmlformats.org/officeDocument/2006/relationships/hyperlink" Target="http://divyarishi.com/careers.html" TargetMode="External"/><Relationship Id="rId6" Type="http://schemas.openxmlformats.org/officeDocument/2006/relationships/hyperlink" Target="http://divyarishi.com/yoga-meditation.html" TargetMode="External"/><Relationship Id="rId7" Type="http://schemas.openxmlformats.org/officeDocument/2006/relationships/hyperlink" Target="http://divyarishi.com/psychotherapy.html" TargetMode="External"/><Relationship Id="rId8" Type="http://schemas.openxmlformats.org/officeDocument/2006/relationships/hyperlink" Target="http://divyarishi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611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DejaVu Sans"/>
                <a:cs typeface="DejaVu Sans"/>
              </a:rPr>
              <a:t>06/10/2020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984" y="165100"/>
            <a:ext cx="3456304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DejaVu Sans"/>
                <a:cs typeface="DejaVu Sans"/>
              </a:rPr>
              <a:t>Ayurvedic </a:t>
            </a:r>
            <a:r>
              <a:rPr dirty="0" sz="800">
                <a:latin typeface="DejaVu Sans"/>
                <a:cs typeface="DejaVu Sans"/>
              </a:rPr>
              <a:t>Health &amp; </a:t>
            </a:r>
            <a:r>
              <a:rPr dirty="0" sz="800" spc="-10">
                <a:latin typeface="DejaVu Sans"/>
                <a:cs typeface="DejaVu Sans"/>
              </a:rPr>
              <a:t>Wellness </a:t>
            </a:r>
            <a:r>
              <a:rPr dirty="0" sz="800">
                <a:latin typeface="DejaVu Sans"/>
                <a:cs typeface="DejaVu Sans"/>
              </a:rPr>
              <a:t>Center | Divyarishi </a:t>
            </a:r>
            <a:r>
              <a:rPr dirty="0" sz="800" spc="-5">
                <a:latin typeface="DejaVu Sans"/>
                <a:cs typeface="DejaVu Sans"/>
              </a:rPr>
              <a:t>Arogyam</a:t>
            </a:r>
            <a:r>
              <a:rPr dirty="0" sz="800">
                <a:latin typeface="DejaVu Sans"/>
                <a:cs typeface="DejaVu Sans"/>
              </a:rPr>
              <a:t> Sansthan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8300" y="2174471"/>
            <a:ext cx="1374457" cy="396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20841" y="4575889"/>
            <a:ext cx="1343025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00" spc="-120">
                <a:solidFill>
                  <a:srgbClr val="333333"/>
                </a:solidFill>
                <a:latin typeface="Arial"/>
                <a:cs typeface="Arial"/>
              </a:rPr>
              <a:t>OUR</a:t>
            </a:r>
            <a:r>
              <a:rPr dirty="0" sz="1700" spc="-8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700" spc="-35">
                <a:solidFill>
                  <a:srgbClr val="333333"/>
                </a:solidFill>
                <a:latin typeface="Arial"/>
                <a:cs typeface="Arial"/>
              </a:rPr>
              <a:t>CLINICS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26906" y="4879346"/>
            <a:ext cx="2740101" cy="52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6406" y="5020309"/>
            <a:ext cx="1321600" cy="1127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3700" y="7513332"/>
            <a:ext cx="5448300" cy="144780"/>
          </a:xfrm>
          <a:custGeom>
            <a:avLst/>
            <a:gdLst/>
            <a:ahLst/>
            <a:cxnLst/>
            <a:rect l="l" t="t" r="r" b="b"/>
            <a:pathLst>
              <a:path w="5448300" h="144779">
                <a:moveTo>
                  <a:pt x="5448300" y="0"/>
                </a:moveTo>
                <a:lnTo>
                  <a:pt x="0" y="0"/>
                </a:lnTo>
                <a:lnTo>
                  <a:pt x="0" y="97307"/>
                </a:lnTo>
                <a:lnTo>
                  <a:pt x="0" y="144767"/>
                </a:lnTo>
                <a:lnTo>
                  <a:pt x="5448300" y="144767"/>
                </a:lnTo>
                <a:lnTo>
                  <a:pt x="5448300" y="97307"/>
                </a:lnTo>
                <a:lnTo>
                  <a:pt x="5448300" y="0"/>
                </a:lnTo>
                <a:close/>
              </a:path>
            </a:pathLst>
          </a:custGeom>
          <a:solidFill>
            <a:srgbClr val="D7D6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6406" y="6359525"/>
            <a:ext cx="1321600" cy="11277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93066" y="5029200"/>
          <a:ext cx="5485765" cy="252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5910"/>
              </a:tblGrid>
              <a:tr h="1145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92555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Divyarishi </a:t>
                      </a:r>
                      <a:r>
                        <a:rPr dirty="0" sz="800" spc="20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Arogyam </a:t>
                      </a:r>
                      <a:r>
                        <a:rPr dirty="0" sz="800" spc="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Sansthan, </a:t>
                      </a:r>
                      <a:r>
                        <a:rPr dirty="0" sz="800" spc="20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Clinic</a:t>
                      </a:r>
                      <a:r>
                        <a:rPr dirty="0" sz="800" spc="-10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(DELHI)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392555" marR="2651125">
                        <a:lnSpc>
                          <a:spcPct val="1028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H-1/G-4, </a:t>
                      </a:r>
                      <a:r>
                        <a:rPr dirty="0" sz="900" spc="-2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Garg </a:t>
                      </a:r>
                      <a:r>
                        <a:rPr dirty="0" sz="900" spc="-3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Tower,  </a:t>
                      </a:r>
                      <a:r>
                        <a:rPr dirty="0" sz="900" spc="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Netaji </a:t>
                      </a: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Subhash Place,  </a:t>
                      </a: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Pitampura,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Delhi</a:t>
                      </a:r>
                      <a:r>
                        <a:rPr dirty="0" sz="900" spc="-1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-110034,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3925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Ph.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5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9310-295-401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3925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Emails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6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6C6B6B"/>
                          </a:solidFill>
                          <a:latin typeface="Arial"/>
                          <a:cs typeface="Arial"/>
                          <a:hlinkClick r:id="rId6"/>
                        </a:rPr>
                        <a:t>info@divyarishi.com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6200">
                      <a:solidFill>
                        <a:srgbClr val="D7D6D5"/>
                      </a:solidFill>
                      <a:prstDash val="solid"/>
                    </a:lnL>
                    <a:lnR w="76200">
                      <a:solidFill>
                        <a:srgbClr val="D7D6D5"/>
                      </a:solidFill>
                      <a:prstDash val="solid"/>
                    </a:lnR>
                  </a:tcPr>
                </a:tc>
              </a:tr>
              <a:tr h="137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7D6D5"/>
                    </a:solidFill>
                  </a:tcPr>
                </a:tc>
              </a:tr>
              <a:tr h="53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7D6D5"/>
                    </a:solidFill>
                  </a:tcPr>
                </a:tc>
              </a:tr>
              <a:tr h="1148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92555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Divyarishi </a:t>
                      </a:r>
                      <a:r>
                        <a:rPr dirty="0" sz="800" spc="20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Arogyam </a:t>
                      </a:r>
                      <a:r>
                        <a:rPr dirty="0" sz="800" spc="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Sansthan, </a:t>
                      </a:r>
                      <a:r>
                        <a:rPr dirty="0" sz="800" spc="20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Clinic</a:t>
                      </a:r>
                      <a:r>
                        <a:rPr dirty="0" sz="800" spc="-105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56E45"/>
                          </a:solidFill>
                          <a:latin typeface="Arial"/>
                          <a:cs typeface="Arial"/>
                        </a:rPr>
                        <a:t>(PUNJAB)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392555" marR="2044064">
                        <a:lnSpc>
                          <a:spcPct val="1028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80Ax, </a:t>
                      </a:r>
                      <a:r>
                        <a:rPr dirty="0" sz="900" spc="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Adjoining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Bindra </a:t>
                      </a: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Complex,  Near </a:t>
                      </a:r>
                      <a:r>
                        <a:rPr dirty="0" sz="900" spc="-1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Baba </a:t>
                      </a:r>
                      <a:r>
                        <a:rPr dirty="0" sz="900" spc="-2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Deep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Singh </a:t>
                      </a: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Gurudwara </a:t>
                      </a: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ji,  </a:t>
                      </a: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Kundan </a:t>
                      </a:r>
                      <a:r>
                        <a:rPr dirty="0" sz="900" spc="-2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nagar, </a:t>
                      </a:r>
                      <a:r>
                        <a:rPr dirty="0" sz="900" spc="1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Model </a:t>
                      </a:r>
                      <a:r>
                        <a:rPr dirty="0" sz="900" spc="-2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Town</a:t>
                      </a:r>
                      <a:r>
                        <a:rPr dirty="0" sz="900" spc="-14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Extension,  </a:t>
                      </a: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Ludhiana, Punjab,</a:t>
                      </a:r>
                      <a:r>
                        <a:rPr dirty="0" sz="900" spc="-5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141002,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3925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1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Ph.-</a:t>
                      </a:r>
                      <a:r>
                        <a:rPr dirty="0" sz="900" spc="-35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C6B6B"/>
                          </a:solidFill>
                          <a:latin typeface="Arial"/>
                          <a:cs typeface="Arial"/>
                        </a:rPr>
                        <a:t>9244-200-400,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76200">
                      <a:solidFill>
                        <a:srgbClr val="D7D6D5"/>
                      </a:solidFill>
                      <a:prstDash val="solid"/>
                    </a:lnL>
                    <a:lnR w="76200">
                      <a:solidFill>
                        <a:srgbClr val="D7D6D5"/>
                      </a:solidFill>
                      <a:prstDash val="solid"/>
                    </a:lnR>
                    <a:lnT w="6350">
                      <a:solidFill>
                        <a:srgbClr val="D7D6D5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438784" y="7610633"/>
            <a:ext cx="6907530" cy="440690"/>
            <a:chOff x="438784" y="7610633"/>
            <a:chExt cx="6907530" cy="440690"/>
          </a:xfrm>
        </p:grpSpPr>
        <p:sp>
          <p:nvSpPr>
            <p:cNvPr id="12" name="object 12"/>
            <p:cNvSpPr/>
            <p:nvPr/>
          </p:nvSpPr>
          <p:spPr>
            <a:xfrm>
              <a:off x="438784" y="7610633"/>
              <a:ext cx="6907530" cy="440690"/>
            </a:xfrm>
            <a:custGeom>
              <a:avLst/>
              <a:gdLst/>
              <a:ahLst/>
              <a:cxnLst/>
              <a:rect l="l" t="t" r="r" b="b"/>
              <a:pathLst>
                <a:path w="6907530" h="440690">
                  <a:moveTo>
                    <a:pt x="6907530" y="440531"/>
                  </a:moveTo>
                  <a:lnTo>
                    <a:pt x="0" y="440531"/>
                  </a:lnTo>
                  <a:lnTo>
                    <a:pt x="0" y="0"/>
                  </a:lnTo>
                  <a:lnTo>
                    <a:pt x="6907530" y="0"/>
                  </a:lnTo>
                  <a:lnTo>
                    <a:pt x="6907530" y="4405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8784" y="7615039"/>
              <a:ext cx="6907530" cy="0"/>
            </a:xfrm>
            <a:custGeom>
              <a:avLst/>
              <a:gdLst/>
              <a:ahLst/>
              <a:cxnLst/>
              <a:rect l="l" t="t" r="r" b="b"/>
              <a:pathLst>
                <a:path w="6907530" h="0">
                  <a:moveTo>
                    <a:pt x="0" y="0"/>
                  </a:moveTo>
                  <a:lnTo>
                    <a:pt x="6907530" y="0"/>
                  </a:lnTo>
                </a:path>
              </a:pathLst>
            </a:custGeom>
            <a:ln w="8810">
              <a:solidFill>
                <a:srgbClr val="F54245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8784" y="8046759"/>
              <a:ext cx="6907530" cy="0"/>
            </a:xfrm>
            <a:custGeom>
              <a:avLst/>
              <a:gdLst/>
              <a:ahLst/>
              <a:cxnLst/>
              <a:rect l="l" t="t" r="r" b="b"/>
              <a:pathLst>
                <a:path w="6907530" h="0">
                  <a:moveTo>
                    <a:pt x="0" y="0"/>
                  </a:moveTo>
                  <a:lnTo>
                    <a:pt x="6907530" y="0"/>
                  </a:lnTo>
                </a:path>
              </a:pathLst>
            </a:custGeom>
            <a:ln w="8810">
              <a:solidFill>
                <a:srgbClr val="F54245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727986" y="7597933"/>
            <a:ext cx="6329680" cy="4483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92095" marR="5080" indent="-2780030">
              <a:lnSpc>
                <a:spcPct val="102800"/>
              </a:lnSpc>
              <a:spcBef>
                <a:spcPts val="90"/>
              </a:spcBef>
            </a:pPr>
            <a:r>
              <a:rPr dirty="0" sz="1350" spc="-45">
                <a:solidFill>
                  <a:srgbClr val="A49E56"/>
                </a:solidFill>
                <a:latin typeface="Arial"/>
                <a:cs typeface="Arial"/>
              </a:rPr>
              <a:t>KOLKATA, HYDERABAD </a:t>
            </a:r>
            <a:r>
              <a:rPr dirty="0" sz="1350" spc="-35">
                <a:solidFill>
                  <a:srgbClr val="A49E56"/>
                </a:solidFill>
                <a:latin typeface="Arial"/>
                <a:cs typeface="Arial"/>
              </a:rPr>
              <a:t>DIVYARISHI </a:t>
            </a:r>
            <a:r>
              <a:rPr dirty="0" sz="1350" spc="-50">
                <a:solidFill>
                  <a:srgbClr val="A49E56"/>
                </a:solidFill>
                <a:latin typeface="Arial"/>
                <a:cs typeface="Arial"/>
              </a:rPr>
              <a:t>AROGYAM </a:t>
            </a:r>
            <a:r>
              <a:rPr dirty="0" sz="1350" spc="-5">
                <a:solidFill>
                  <a:srgbClr val="A49E56"/>
                </a:solidFill>
                <a:latin typeface="Arial"/>
                <a:cs typeface="Arial"/>
              </a:rPr>
              <a:t>SANSTHAN </a:t>
            </a:r>
            <a:r>
              <a:rPr dirty="0" sz="1350" spc="-20">
                <a:solidFill>
                  <a:srgbClr val="A49E56"/>
                </a:solidFill>
                <a:latin typeface="Arial"/>
                <a:cs typeface="Arial"/>
              </a:rPr>
              <a:t>CLINIC </a:t>
            </a:r>
            <a:r>
              <a:rPr dirty="0" sz="1350" spc="-70">
                <a:solidFill>
                  <a:srgbClr val="ABABAB"/>
                </a:solidFill>
                <a:latin typeface="Arial"/>
                <a:cs typeface="Arial"/>
              </a:rPr>
              <a:t>&gt;&gt; </a:t>
            </a:r>
            <a:r>
              <a:rPr dirty="0" sz="1350" spc="-45">
                <a:solidFill>
                  <a:srgbClr val="ABABAB"/>
                </a:solidFill>
                <a:latin typeface="Arial"/>
                <a:cs typeface="Arial"/>
              </a:rPr>
              <a:t>OPENING  </a:t>
            </a:r>
            <a:r>
              <a:rPr dirty="0" sz="1350" spc="-75">
                <a:solidFill>
                  <a:srgbClr val="ABABAB"/>
                </a:solidFill>
                <a:latin typeface="Arial"/>
                <a:cs typeface="Arial"/>
              </a:rPr>
              <a:t>SHORTLY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2353" y="8403596"/>
            <a:ext cx="1215866" cy="9339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95182" y="8403596"/>
            <a:ext cx="1215866" cy="9339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78008" y="8403596"/>
            <a:ext cx="1215866" cy="9339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9" name="object 19"/>
          <p:cNvGrpSpPr/>
          <p:nvPr/>
        </p:nvGrpSpPr>
        <p:grpSpPr>
          <a:xfrm>
            <a:off x="5283200" y="8403596"/>
            <a:ext cx="1955800" cy="1146810"/>
            <a:chOff x="5283200" y="8403596"/>
            <a:chExt cx="1955800" cy="1146810"/>
          </a:xfrm>
        </p:grpSpPr>
        <p:sp>
          <p:nvSpPr>
            <p:cNvPr id="20" name="object 20"/>
            <p:cNvSpPr/>
            <p:nvPr/>
          </p:nvSpPr>
          <p:spPr>
            <a:xfrm>
              <a:off x="5460847" y="8403596"/>
              <a:ext cx="1215866" cy="93392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283200" y="9067800"/>
              <a:ext cx="1955800" cy="482600"/>
            </a:xfrm>
            <a:custGeom>
              <a:avLst/>
              <a:gdLst/>
              <a:ahLst/>
              <a:cxnLst/>
              <a:rect l="l" t="t" r="r" b="b"/>
              <a:pathLst>
                <a:path w="1955800" h="482600">
                  <a:moveTo>
                    <a:pt x="1955800" y="482600"/>
                  </a:moveTo>
                  <a:lnTo>
                    <a:pt x="0" y="482600"/>
                  </a:lnTo>
                  <a:lnTo>
                    <a:pt x="0" y="0"/>
                  </a:lnTo>
                  <a:lnTo>
                    <a:pt x="1955800" y="0"/>
                  </a:lnTo>
                  <a:lnTo>
                    <a:pt x="1955800" y="40640"/>
                  </a:lnTo>
                  <a:lnTo>
                    <a:pt x="239318" y="40640"/>
                  </a:lnTo>
                  <a:lnTo>
                    <a:pt x="205917" y="43704"/>
                  </a:lnTo>
                  <a:lnTo>
                    <a:pt x="146728" y="68222"/>
                  </a:lnTo>
                  <a:lnTo>
                    <a:pt x="99489" y="115453"/>
                  </a:lnTo>
                  <a:lnTo>
                    <a:pt x="74977" y="174637"/>
                  </a:lnTo>
                  <a:lnTo>
                    <a:pt x="71920" y="208038"/>
                  </a:lnTo>
                  <a:lnTo>
                    <a:pt x="74977" y="241440"/>
                  </a:lnTo>
                  <a:lnTo>
                    <a:pt x="99489" y="300628"/>
                  </a:lnTo>
                  <a:lnTo>
                    <a:pt x="146728" y="347866"/>
                  </a:lnTo>
                  <a:lnTo>
                    <a:pt x="205917" y="372380"/>
                  </a:lnTo>
                  <a:lnTo>
                    <a:pt x="239318" y="375450"/>
                  </a:lnTo>
                  <a:lnTo>
                    <a:pt x="1955800" y="375450"/>
                  </a:lnTo>
                  <a:lnTo>
                    <a:pt x="1955800" y="482600"/>
                  </a:lnTo>
                  <a:close/>
                </a:path>
                <a:path w="1955800" h="482600">
                  <a:moveTo>
                    <a:pt x="1955800" y="375450"/>
                  </a:moveTo>
                  <a:lnTo>
                    <a:pt x="1710690" y="375450"/>
                  </a:lnTo>
                  <a:lnTo>
                    <a:pt x="1744091" y="372380"/>
                  </a:lnTo>
                  <a:lnTo>
                    <a:pt x="1774955" y="363186"/>
                  </a:lnTo>
                  <a:lnTo>
                    <a:pt x="1829066" y="326415"/>
                  </a:lnTo>
                  <a:lnTo>
                    <a:pt x="1865831" y="272303"/>
                  </a:lnTo>
                  <a:lnTo>
                    <a:pt x="1878088" y="208038"/>
                  </a:lnTo>
                  <a:lnTo>
                    <a:pt x="1875024" y="174637"/>
                  </a:lnTo>
                  <a:lnTo>
                    <a:pt x="1850512" y="115453"/>
                  </a:lnTo>
                  <a:lnTo>
                    <a:pt x="1803280" y="68222"/>
                  </a:lnTo>
                  <a:lnTo>
                    <a:pt x="1744091" y="43704"/>
                  </a:lnTo>
                  <a:lnTo>
                    <a:pt x="1710690" y="40640"/>
                  </a:lnTo>
                  <a:lnTo>
                    <a:pt x="1955800" y="40640"/>
                  </a:lnTo>
                  <a:lnTo>
                    <a:pt x="1955800" y="375450"/>
                  </a:lnTo>
                  <a:close/>
                </a:path>
              </a:pathLst>
            </a:custGeom>
            <a:solidFill>
              <a:srgbClr val="000000">
                <a:alpha val="309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295900" y="9055100"/>
              <a:ext cx="1930400" cy="444500"/>
            </a:xfrm>
            <a:custGeom>
              <a:avLst/>
              <a:gdLst/>
              <a:ahLst/>
              <a:cxnLst/>
              <a:rect l="l" t="t" r="r" b="b"/>
              <a:pathLst>
                <a:path w="1930400" h="444500">
                  <a:moveTo>
                    <a:pt x="1930400" y="444500"/>
                  </a:moveTo>
                  <a:lnTo>
                    <a:pt x="0" y="444500"/>
                  </a:lnTo>
                  <a:lnTo>
                    <a:pt x="0" y="0"/>
                  </a:lnTo>
                  <a:lnTo>
                    <a:pt x="1930400" y="0"/>
                  </a:lnTo>
                  <a:lnTo>
                    <a:pt x="1930400" y="53340"/>
                  </a:lnTo>
                  <a:lnTo>
                    <a:pt x="226618" y="53340"/>
                  </a:lnTo>
                  <a:lnTo>
                    <a:pt x="193217" y="56404"/>
                  </a:lnTo>
                  <a:lnTo>
                    <a:pt x="134028" y="80922"/>
                  </a:lnTo>
                  <a:lnTo>
                    <a:pt x="86789" y="128153"/>
                  </a:lnTo>
                  <a:lnTo>
                    <a:pt x="62277" y="187337"/>
                  </a:lnTo>
                  <a:lnTo>
                    <a:pt x="59220" y="220738"/>
                  </a:lnTo>
                  <a:lnTo>
                    <a:pt x="62277" y="254140"/>
                  </a:lnTo>
                  <a:lnTo>
                    <a:pt x="86789" y="313328"/>
                  </a:lnTo>
                  <a:lnTo>
                    <a:pt x="134028" y="360566"/>
                  </a:lnTo>
                  <a:lnTo>
                    <a:pt x="193217" y="385080"/>
                  </a:lnTo>
                  <a:lnTo>
                    <a:pt x="226618" y="388150"/>
                  </a:lnTo>
                  <a:lnTo>
                    <a:pt x="1930400" y="388150"/>
                  </a:lnTo>
                  <a:lnTo>
                    <a:pt x="1930400" y="444500"/>
                  </a:lnTo>
                  <a:close/>
                </a:path>
                <a:path w="1930400" h="444500">
                  <a:moveTo>
                    <a:pt x="1930400" y="388150"/>
                  </a:moveTo>
                  <a:lnTo>
                    <a:pt x="1697990" y="388150"/>
                  </a:lnTo>
                  <a:lnTo>
                    <a:pt x="1731391" y="385080"/>
                  </a:lnTo>
                  <a:lnTo>
                    <a:pt x="1762255" y="375886"/>
                  </a:lnTo>
                  <a:lnTo>
                    <a:pt x="1816366" y="339115"/>
                  </a:lnTo>
                  <a:lnTo>
                    <a:pt x="1853131" y="285003"/>
                  </a:lnTo>
                  <a:lnTo>
                    <a:pt x="1865388" y="220738"/>
                  </a:lnTo>
                  <a:lnTo>
                    <a:pt x="1862324" y="187337"/>
                  </a:lnTo>
                  <a:lnTo>
                    <a:pt x="1837812" y="128153"/>
                  </a:lnTo>
                  <a:lnTo>
                    <a:pt x="1790580" y="80922"/>
                  </a:lnTo>
                  <a:lnTo>
                    <a:pt x="1731391" y="56404"/>
                  </a:lnTo>
                  <a:lnTo>
                    <a:pt x="1697990" y="53340"/>
                  </a:lnTo>
                  <a:lnTo>
                    <a:pt x="1930400" y="53340"/>
                  </a:lnTo>
                  <a:lnTo>
                    <a:pt x="1930400" y="388150"/>
                  </a:lnTo>
                  <a:close/>
                </a:path>
              </a:pathLst>
            </a:custGeom>
            <a:solidFill>
              <a:srgbClr val="000000">
                <a:alpha val="2196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346306" y="9099626"/>
              <a:ext cx="1824355" cy="352425"/>
            </a:xfrm>
            <a:custGeom>
              <a:avLst/>
              <a:gdLst/>
              <a:ahLst/>
              <a:cxnLst/>
              <a:rect l="l" t="t" r="r" b="b"/>
              <a:pathLst>
                <a:path w="1824354" h="352425">
                  <a:moveTo>
                    <a:pt x="1647586" y="352425"/>
                  </a:moveTo>
                  <a:lnTo>
                    <a:pt x="176212" y="352425"/>
                  </a:lnTo>
                  <a:lnTo>
                    <a:pt x="158853" y="351586"/>
                  </a:lnTo>
                  <a:lnTo>
                    <a:pt x="108778" y="339011"/>
                  </a:lnTo>
                  <a:lnTo>
                    <a:pt x="64478" y="312495"/>
                  </a:lnTo>
                  <a:lnTo>
                    <a:pt x="29669" y="274129"/>
                  </a:lnTo>
                  <a:lnTo>
                    <a:pt x="7545" y="227288"/>
                  </a:lnTo>
                  <a:lnTo>
                    <a:pt x="0" y="176212"/>
                  </a:lnTo>
                  <a:lnTo>
                    <a:pt x="838" y="158853"/>
                  </a:lnTo>
                  <a:lnTo>
                    <a:pt x="13413" y="108778"/>
                  </a:lnTo>
                  <a:lnTo>
                    <a:pt x="39929" y="64478"/>
                  </a:lnTo>
                  <a:lnTo>
                    <a:pt x="78295" y="29669"/>
                  </a:lnTo>
                  <a:lnTo>
                    <a:pt x="125136" y="7545"/>
                  </a:lnTo>
                  <a:lnTo>
                    <a:pt x="176212" y="0"/>
                  </a:lnTo>
                  <a:lnTo>
                    <a:pt x="1647586" y="0"/>
                  </a:lnTo>
                  <a:lnTo>
                    <a:pt x="1698661" y="7545"/>
                  </a:lnTo>
                  <a:lnTo>
                    <a:pt x="1745504" y="29669"/>
                  </a:lnTo>
                  <a:lnTo>
                    <a:pt x="1783867" y="64478"/>
                  </a:lnTo>
                  <a:lnTo>
                    <a:pt x="1810389" y="108778"/>
                  </a:lnTo>
                  <a:lnTo>
                    <a:pt x="1822961" y="158853"/>
                  </a:lnTo>
                  <a:lnTo>
                    <a:pt x="1823799" y="176212"/>
                  </a:lnTo>
                  <a:lnTo>
                    <a:pt x="1822960" y="193571"/>
                  </a:lnTo>
                  <a:lnTo>
                    <a:pt x="1810389" y="243646"/>
                  </a:lnTo>
                  <a:lnTo>
                    <a:pt x="1783867" y="287946"/>
                  </a:lnTo>
                  <a:lnTo>
                    <a:pt x="1745504" y="322755"/>
                  </a:lnTo>
                  <a:lnTo>
                    <a:pt x="1698661" y="344879"/>
                  </a:lnTo>
                  <a:lnTo>
                    <a:pt x="1647586" y="3524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469648" y="9170111"/>
              <a:ext cx="211454" cy="2114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792861" y="2685597"/>
            <a:ext cx="656272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90"/>
              </a:lnSpc>
              <a:tabLst>
                <a:tab pos="499745" algn="l"/>
                <a:tab pos="1235710" algn="l"/>
                <a:tab pos="2633980" algn="l"/>
                <a:tab pos="3700779" algn="l"/>
                <a:tab pos="4718685" algn="l"/>
                <a:tab pos="5328285" algn="l"/>
                <a:tab pos="6008370" algn="l"/>
              </a:tabLst>
            </a:pPr>
            <a:r>
              <a:rPr dirty="0" sz="950" spc="-25">
                <a:latin typeface="Arial"/>
                <a:cs typeface="Arial"/>
                <a:hlinkClick r:id="rId12"/>
              </a:rPr>
              <a:t>HOME</a:t>
            </a:r>
            <a:r>
              <a:rPr dirty="0" sz="950" spc="-25">
                <a:latin typeface="Arial"/>
                <a:cs typeface="Arial"/>
                <a:hlinkClick r:id="rId12"/>
              </a:rPr>
              <a:t>	</a:t>
            </a:r>
            <a:r>
              <a:rPr dirty="0" sz="950" spc="-25">
                <a:latin typeface="Arial"/>
                <a:cs typeface="Arial"/>
                <a:hlinkClick r:id="rId12"/>
              </a:rPr>
              <a:t>ABOUT</a:t>
            </a:r>
            <a:r>
              <a:rPr dirty="0" sz="950" spc="-25">
                <a:latin typeface="Arial"/>
                <a:cs typeface="Arial"/>
                <a:hlinkClick r:id="rId12"/>
              </a:rPr>
              <a:t> </a:t>
            </a:r>
            <a:r>
              <a:rPr dirty="0" sz="950" spc="-55">
                <a:latin typeface="Arial"/>
                <a:cs typeface="Arial"/>
                <a:hlinkClick r:id="rId12"/>
              </a:rPr>
              <a:t>US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35">
                <a:latin typeface="Arial"/>
                <a:cs typeface="Arial"/>
                <a:hlinkClick r:id="rId12"/>
              </a:rPr>
              <a:t>PROBLEMS</a:t>
            </a:r>
            <a:r>
              <a:rPr dirty="0" sz="950" spc="-25">
                <a:latin typeface="Arial"/>
                <a:cs typeface="Arial"/>
                <a:hlinkClick r:id="rId12"/>
              </a:rPr>
              <a:t> </a:t>
            </a:r>
            <a:r>
              <a:rPr dirty="0" sz="950" spc="-65">
                <a:latin typeface="Arial"/>
                <a:cs typeface="Arial"/>
                <a:hlinkClick r:id="rId12"/>
              </a:rPr>
              <a:t>WE</a:t>
            </a:r>
            <a:r>
              <a:rPr dirty="0" sz="950" spc="-25">
                <a:latin typeface="Arial"/>
                <a:cs typeface="Arial"/>
                <a:hlinkClick r:id="rId12"/>
              </a:rPr>
              <a:t> </a:t>
            </a:r>
            <a:r>
              <a:rPr dirty="0" sz="950" spc="-40">
                <a:latin typeface="Arial"/>
                <a:cs typeface="Arial"/>
                <a:hlinkClick r:id="rId12"/>
              </a:rPr>
              <a:t>TRE</a:t>
            </a:r>
            <a:r>
              <a:rPr dirty="0" sz="950" spc="-100">
                <a:latin typeface="Arial"/>
                <a:cs typeface="Arial"/>
                <a:hlinkClick r:id="rId12"/>
              </a:rPr>
              <a:t>A</a:t>
            </a:r>
            <a:r>
              <a:rPr dirty="0" sz="950" spc="5">
                <a:latin typeface="Arial"/>
                <a:cs typeface="Arial"/>
                <a:hlinkClick r:id="rId12"/>
              </a:rPr>
              <a:t>T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100">
                <a:latin typeface="Arial"/>
                <a:cs typeface="Arial"/>
                <a:hlinkClick r:id="rId12"/>
              </a:rPr>
              <a:t>P</a:t>
            </a:r>
            <a:r>
              <a:rPr dirty="0" sz="950" spc="-10">
                <a:latin typeface="Arial"/>
                <a:cs typeface="Arial"/>
                <a:hlinkClick r:id="rId12"/>
              </a:rPr>
              <a:t>ANC</a:t>
            </a:r>
            <a:r>
              <a:rPr dirty="0" sz="950" spc="-5">
                <a:latin typeface="Arial"/>
                <a:cs typeface="Arial"/>
                <a:hlinkClick r:id="rId12"/>
              </a:rPr>
              <a:t>H</a:t>
            </a:r>
            <a:r>
              <a:rPr dirty="0" sz="950" spc="-5">
                <a:latin typeface="Arial"/>
                <a:cs typeface="Arial"/>
                <a:hlinkClick r:id="rId12"/>
              </a:rPr>
              <a:t>AKAR</a:t>
            </a:r>
            <a:r>
              <a:rPr dirty="0" sz="950">
                <a:latin typeface="Arial"/>
                <a:cs typeface="Arial"/>
                <a:hlinkClick r:id="rId12"/>
              </a:rPr>
              <a:t>M</a:t>
            </a:r>
            <a:r>
              <a:rPr dirty="0" sz="950" spc="10">
                <a:latin typeface="Arial"/>
                <a:cs typeface="Arial"/>
                <a:hlinkClick r:id="rId12"/>
              </a:rPr>
              <a:t>A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15">
                <a:latin typeface="Arial"/>
                <a:cs typeface="Arial"/>
                <a:hlinkClick r:id="rId12"/>
              </a:rPr>
              <a:t>TESTIMON</a:t>
            </a:r>
            <a:r>
              <a:rPr dirty="0" sz="950" spc="-5">
                <a:latin typeface="Arial"/>
                <a:cs typeface="Arial"/>
                <a:hlinkClick r:id="rId12"/>
              </a:rPr>
              <a:t>I</a:t>
            </a:r>
            <a:r>
              <a:rPr dirty="0" sz="950" spc="-15">
                <a:latin typeface="Arial"/>
                <a:cs typeface="Arial"/>
                <a:hlinkClick r:id="rId12"/>
              </a:rPr>
              <a:t>ALS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20">
                <a:latin typeface="Arial"/>
                <a:cs typeface="Arial"/>
                <a:hlinkClick r:id="rId12"/>
              </a:rPr>
              <a:t>CLINICS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60">
                <a:latin typeface="Arial"/>
                <a:cs typeface="Arial"/>
                <a:hlinkClick r:id="rId12"/>
              </a:rPr>
              <a:t>CAREERS</a:t>
            </a:r>
            <a:r>
              <a:rPr dirty="0" sz="950">
                <a:latin typeface="Arial"/>
                <a:cs typeface="Arial"/>
                <a:hlinkClick r:id="rId12"/>
              </a:rPr>
              <a:t>	</a:t>
            </a:r>
            <a:r>
              <a:rPr dirty="0" sz="950" spc="-40">
                <a:latin typeface="Arial"/>
                <a:cs typeface="Arial"/>
                <a:hlinkClick r:id="rId12"/>
              </a:rPr>
              <a:t>CO</a:t>
            </a:r>
            <a:r>
              <a:rPr dirty="0" sz="950" spc="-55">
                <a:latin typeface="Arial"/>
                <a:cs typeface="Arial"/>
                <a:hlinkClick r:id="rId12"/>
              </a:rPr>
              <a:t>N</a:t>
            </a:r>
            <a:r>
              <a:rPr dirty="0" sz="950" spc="-55">
                <a:latin typeface="Arial"/>
                <a:cs typeface="Arial"/>
                <a:hlinkClick r:id="rId12"/>
              </a:rPr>
              <a:t>T</a:t>
            </a:r>
            <a:r>
              <a:rPr dirty="0" sz="950">
                <a:latin typeface="Arial"/>
                <a:cs typeface="Arial"/>
                <a:hlinkClick r:id="rId12"/>
              </a:rPr>
              <a:t>A</a:t>
            </a:r>
            <a:r>
              <a:rPr dirty="0" sz="950" spc="-70">
                <a:latin typeface="Arial"/>
                <a:cs typeface="Arial"/>
                <a:hlinkClick r:id="rId12"/>
              </a:rPr>
              <a:t>C</a:t>
            </a:r>
            <a:r>
              <a:rPr dirty="0" sz="950" spc="5">
                <a:latin typeface="Arial"/>
                <a:cs typeface="Arial"/>
                <a:hlinkClick r:id="rId12"/>
              </a:rPr>
              <a:t>T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68300" y="368300"/>
            <a:ext cx="7048500" cy="4229100"/>
            <a:chOff x="368300" y="368300"/>
            <a:chExt cx="7048500" cy="4229100"/>
          </a:xfrm>
        </p:grpSpPr>
        <p:sp>
          <p:nvSpPr>
            <p:cNvPr id="27" name="object 27"/>
            <p:cNvSpPr/>
            <p:nvPr/>
          </p:nvSpPr>
          <p:spPr>
            <a:xfrm>
              <a:off x="368300" y="1099582"/>
              <a:ext cx="7048500" cy="349781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967458" y="270311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71" y="308371"/>
                  </a:moveTo>
                  <a:lnTo>
                    <a:pt x="0" y="308371"/>
                  </a:lnTo>
                  <a:lnTo>
                    <a:pt x="0" y="0"/>
                  </a:lnTo>
                  <a:lnTo>
                    <a:pt x="308371" y="0"/>
                  </a:lnTo>
                  <a:lnTo>
                    <a:pt x="308371" y="308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56406" y="368300"/>
              <a:ext cx="5312803" cy="173569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35263" y="465216"/>
              <a:ext cx="193833" cy="19383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104503" y="478948"/>
            <a:ext cx="85851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5" b="1">
                <a:solidFill>
                  <a:srgbClr val="CC0000"/>
                </a:solidFill>
                <a:latin typeface="Liberation Sans"/>
                <a:cs typeface="Liberation Sans"/>
                <a:hlinkClick r:id="rId16"/>
              </a:rPr>
              <a:t>8745994422</a:t>
            </a:r>
            <a:endParaRPr sz="1150">
              <a:latin typeface="Liberation Sans"/>
              <a:cs typeface="Liberation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52012" y="5742781"/>
            <a:ext cx="193833" cy="26431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3" name="object 33"/>
          <p:cNvGrpSpPr/>
          <p:nvPr/>
        </p:nvGrpSpPr>
        <p:grpSpPr>
          <a:xfrm>
            <a:off x="509269" y="456406"/>
            <a:ext cx="6238240" cy="2555240"/>
            <a:chOff x="509269" y="456406"/>
            <a:chExt cx="6238240" cy="2555240"/>
          </a:xfrm>
        </p:grpSpPr>
        <p:sp>
          <p:nvSpPr>
            <p:cNvPr id="34" name="object 34"/>
            <p:cNvSpPr/>
            <p:nvPr/>
          </p:nvSpPr>
          <p:spPr>
            <a:xfrm>
              <a:off x="6526923" y="456406"/>
              <a:ext cx="220264" cy="22026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09269" y="270311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71" y="308371"/>
                  </a:moveTo>
                  <a:lnTo>
                    <a:pt x="0" y="308371"/>
                  </a:lnTo>
                  <a:lnTo>
                    <a:pt x="0" y="0"/>
                  </a:lnTo>
                  <a:lnTo>
                    <a:pt x="308371" y="0"/>
                  </a:lnTo>
                  <a:lnTo>
                    <a:pt x="308371" y="308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5732837" y="9148600"/>
            <a:ext cx="127762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solidFill>
                  <a:srgbClr val="ABABAB"/>
                </a:solidFill>
                <a:latin typeface="Liberation Sans"/>
                <a:cs typeface="Liberation Sans"/>
                <a:hlinkClick r:id="rId19"/>
              </a:rPr>
              <a:t>Leave a</a:t>
            </a:r>
            <a:r>
              <a:rPr dirty="0" sz="1250" spc="-45">
                <a:solidFill>
                  <a:srgbClr val="ABABAB"/>
                </a:solidFill>
                <a:latin typeface="Liberation Sans"/>
                <a:cs typeface="Liberation Sans"/>
                <a:hlinkClick r:id="rId19"/>
              </a:rPr>
              <a:t> </a:t>
            </a:r>
            <a:r>
              <a:rPr dirty="0" sz="1250" spc="-5">
                <a:solidFill>
                  <a:srgbClr val="ABABAB"/>
                </a:solidFill>
                <a:latin typeface="Liberation Sans"/>
                <a:cs typeface="Liberation Sans"/>
              </a:rPr>
              <a:t>message</a:t>
            </a:r>
            <a:endParaRPr sz="1250">
              <a:latin typeface="Liberation Sans"/>
              <a:cs typeface="Liberatio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3254" y="9735492"/>
            <a:ext cx="1111250" cy="14414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latin typeface="DejaVu Sans"/>
                <a:cs typeface="DejaVu Sans"/>
                <a:hlinkClick r:id="rId20"/>
              </a:rPr>
              <a:t>http://divyarishi.com/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611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DejaVu Sans"/>
                <a:cs typeface="DejaVu Sans"/>
              </a:rPr>
              <a:t>06/10/2020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984" y="165100"/>
            <a:ext cx="3456304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DejaVu Sans"/>
                <a:cs typeface="DejaVu Sans"/>
              </a:rPr>
              <a:t>Ayurvedic </a:t>
            </a:r>
            <a:r>
              <a:rPr dirty="0" sz="800">
                <a:latin typeface="DejaVu Sans"/>
                <a:cs typeface="DejaVu Sans"/>
              </a:rPr>
              <a:t>Health &amp; </a:t>
            </a:r>
            <a:r>
              <a:rPr dirty="0" sz="800" spc="-10">
                <a:latin typeface="DejaVu Sans"/>
                <a:cs typeface="DejaVu Sans"/>
              </a:rPr>
              <a:t>Wellness </a:t>
            </a:r>
            <a:r>
              <a:rPr dirty="0" sz="800">
                <a:latin typeface="DejaVu Sans"/>
                <a:cs typeface="DejaVu Sans"/>
              </a:rPr>
              <a:t>Center | Divyarishi </a:t>
            </a:r>
            <a:r>
              <a:rPr dirty="0" sz="800" spc="-5">
                <a:latin typeface="DejaVu Sans"/>
                <a:cs typeface="DejaVu Sans"/>
              </a:rPr>
              <a:t>Arogyam</a:t>
            </a:r>
            <a:r>
              <a:rPr dirty="0" sz="800">
                <a:latin typeface="DejaVu Sans"/>
                <a:cs typeface="DejaVu Sans"/>
              </a:rPr>
              <a:t> Sansthan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2353" y="368306"/>
            <a:ext cx="1215866" cy="933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95182" y="368306"/>
            <a:ext cx="1215866" cy="933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78008" y="368306"/>
            <a:ext cx="1215866" cy="9339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86026" y="1442834"/>
            <a:ext cx="6010910" cy="7658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7900"/>
              </a:lnSpc>
              <a:spcBef>
                <a:spcPts val="95"/>
              </a:spcBef>
            </a:pPr>
            <a:r>
              <a:rPr dirty="0" sz="1500" spc="15">
                <a:solidFill>
                  <a:srgbClr val="6C6B6B"/>
                </a:solidFill>
                <a:latin typeface="Arial"/>
                <a:cs typeface="Arial"/>
              </a:rPr>
              <a:t>The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55">
                <a:solidFill>
                  <a:srgbClr val="6C6B6B"/>
                </a:solidFill>
                <a:latin typeface="Arial"/>
                <a:cs typeface="Arial"/>
              </a:rPr>
              <a:t>aim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85">
                <a:solidFill>
                  <a:srgbClr val="6C6B6B"/>
                </a:solidFill>
                <a:latin typeface="Arial"/>
                <a:cs typeface="Arial"/>
              </a:rPr>
              <a:t>of</a:t>
            </a:r>
            <a:r>
              <a:rPr dirty="0" sz="1500" spc="-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40">
                <a:solidFill>
                  <a:srgbClr val="6C6B6B"/>
                </a:solidFill>
                <a:latin typeface="Arial"/>
                <a:cs typeface="Arial"/>
              </a:rPr>
              <a:t>the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40">
                <a:solidFill>
                  <a:srgbClr val="6C6B6B"/>
                </a:solidFill>
                <a:latin typeface="Arial"/>
                <a:cs typeface="Arial"/>
              </a:rPr>
              <a:t>sansthan</a:t>
            </a:r>
            <a:r>
              <a:rPr dirty="0" sz="1500" spc="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55">
                <a:solidFill>
                  <a:srgbClr val="6C6B6B"/>
                </a:solidFill>
                <a:latin typeface="Arial"/>
                <a:cs typeface="Arial"/>
              </a:rPr>
              <a:t>is</a:t>
            </a:r>
            <a:r>
              <a:rPr dirty="0" sz="1500" spc="-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60">
                <a:solidFill>
                  <a:srgbClr val="6C6B6B"/>
                </a:solidFill>
                <a:latin typeface="Arial"/>
                <a:cs typeface="Arial"/>
              </a:rPr>
              <a:t>to</a:t>
            </a:r>
            <a:r>
              <a:rPr dirty="0" sz="1500" spc="-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35">
                <a:solidFill>
                  <a:srgbClr val="6C6B6B"/>
                </a:solidFill>
                <a:latin typeface="Arial"/>
                <a:cs typeface="Arial"/>
              </a:rPr>
              <a:t>provide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40">
                <a:solidFill>
                  <a:srgbClr val="6C6B6B"/>
                </a:solidFill>
                <a:latin typeface="Arial"/>
                <a:cs typeface="Arial"/>
              </a:rPr>
              <a:t>comprehensive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40">
                <a:solidFill>
                  <a:srgbClr val="6C6B6B"/>
                </a:solidFill>
                <a:latin typeface="Arial"/>
                <a:cs typeface="Arial"/>
              </a:rPr>
              <a:t>health</a:t>
            </a:r>
            <a:r>
              <a:rPr dirty="0" sz="1500" spc="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25">
                <a:solidFill>
                  <a:srgbClr val="6C6B6B"/>
                </a:solidFill>
                <a:latin typeface="Arial"/>
                <a:cs typeface="Arial"/>
              </a:rPr>
              <a:t>care</a:t>
            </a:r>
            <a:r>
              <a:rPr dirty="0" sz="1500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60">
                <a:solidFill>
                  <a:srgbClr val="6C6B6B"/>
                </a:solidFill>
                <a:latin typeface="Arial"/>
                <a:cs typeface="Arial"/>
              </a:rPr>
              <a:t>to  </a:t>
            </a:r>
            <a:r>
              <a:rPr dirty="0" sz="1500" spc="45">
                <a:solidFill>
                  <a:srgbClr val="6C6B6B"/>
                </a:solidFill>
                <a:latin typeface="Arial"/>
                <a:cs typeface="Arial"/>
              </a:rPr>
              <a:t>all </a:t>
            </a:r>
            <a:r>
              <a:rPr dirty="0" sz="1500" spc="55">
                <a:solidFill>
                  <a:srgbClr val="6C6B6B"/>
                </a:solidFill>
                <a:latin typeface="Arial"/>
                <a:cs typeface="Arial"/>
              </a:rPr>
              <a:t>sections </a:t>
            </a:r>
            <a:r>
              <a:rPr dirty="0" sz="1500" spc="85">
                <a:solidFill>
                  <a:srgbClr val="6C6B6B"/>
                </a:solidFill>
                <a:latin typeface="Arial"/>
                <a:cs typeface="Arial"/>
              </a:rPr>
              <a:t>of </a:t>
            </a:r>
            <a:r>
              <a:rPr dirty="0" sz="1500" spc="50">
                <a:solidFill>
                  <a:srgbClr val="6C6B6B"/>
                </a:solidFill>
                <a:latin typeface="Arial"/>
                <a:cs typeface="Arial"/>
              </a:rPr>
              <a:t>society </a:t>
            </a:r>
            <a:r>
              <a:rPr dirty="0" sz="1500" spc="45">
                <a:solidFill>
                  <a:srgbClr val="6C6B6B"/>
                </a:solidFill>
                <a:latin typeface="Arial"/>
                <a:cs typeface="Arial"/>
              </a:rPr>
              <a:t>through </a:t>
            </a:r>
            <a:r>
              <a:rPr dirty="0" sz="1500" spc="35">
                <a:solidFill>
                  <a:srgbClr val="6C6B6B"/>
                </a:solidFill>
                <a:latin typeface="Arial"/>
                <a:cs typeface="Arial"/>
              </a:rPr>
              <a:t>personalized </a:t>
            </a:r>
            <a:r>
              <a:rPr dirty="0" sz="1500" spc="25">
                <a:solidFill>
                  <a:srgbClr val="6C6B6B"/>
                </a:solidFill>
                <a:latin typeface="Arial"/>
                <a:cs typeface="Arial"/>
              </a:rPr>
              <a:t>care </a:t>
            </a:r>
            <a:r>
              <a:rPr dirty="0" sz="1500" spc="10">
                <a:solidFill>
                  <a:srgbClr val="6C6B6B"/>
                </a:solidFill>
                <a:latin typeface="Arial"/>
                <a:cs typeface="Arial"/>
              </a:rPr>
              <a:t>by </a:t>
            </a:r>
            <a:r>
              <a:rPr dirty="0" sz="1500" spc="40">
                <a:solidFill>
                  <a:srgbClr val="6C6B6B"/>
                </a:solidFill>
                <a:latin typeface="Arial"/>
                <a:cs typeface="Arial"/>
              </a:rPr>
              <a:t>highly  </a:t>
            </a:r>
            <a:r>
              <a:rPr dirty="0" sz="1500" spc="55">
                <a:solidFill>
                  <a:srgbClr val="6C6B6B"/>
                </a:solidFill>
                <a:latin typeface="Arial"/>
                <a:cs typeface="Arial"/>
              </a:rPr>
              <a:t>competent</a:t>
            </a:r>
            <a:r>
              <a:rPr dirty="0" sz="1500" spc="-5">
                <a:solidFill>
                  <a:srgbClr val="6C6B6B"/>
                </a:solidFill>
                <a:latin typeface="Arial"/>
                <a:cs typeface="Arial"/>
              </a:rPr>
              <a:t> </a:t>
            </a:r>
            <a:r>
              <a:rPr dirty="0" sz="1500" spc="45">
                <a:solidFill>
                  <a:srgbClr val="6C6B6B"/>
                </a:solidFill>
                <a:latin typeface="Arial"/>
                <a:cs typeface="Arial"/>
              </a:rPr>
              <a:t>professionals.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7557" y="2593501"/>
            <a:ext cx="124142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45">
                <a:solidFill>
                  <a:srgbClr val="ABABAB"/>
                </a:solidFill>
                <a:latin typeface="Arial"/>
                <a:cs typeface="Arial"/>
                <a:hlinkClick r:id="rId5"/>
              </a:rPr>
              <a:t>BOOK</a:t>
            </a:r>
            <a:r>
              <a:rPr dirty="0" sz="950" spc="-90">
                <a:solidFill>
                  <a:srgbClr val="ABABAB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950" spc="-10">
                <a:solidFill>
                  <a:srgbClr val="ABABAB"/>
                </a:solidFill>
                <a:latin typeface="Arial"/>
                <a:cs typeface="Arial"/>
                <a:hlinkClick r:id="rId5"/>
              </a:rPr>
              <a:t>APPOINTMENT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5570" y="2593501"/>
            <a:ext cx="131889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ABABAB"/>
                </a:solidFill>
                <a:latin typeface="Arial"/>
                <a:cs typeface="Arial"/>
              </a:rPr>
              <a:t>Call </a:t>
            </a:r>
            <a:r>
              <a:rPr dirty="0" sz="950" spc="20">
                <a:solidFill>
                  <a:srgbClr val="ABABAB"/>
                </a:solidFill>
                <a:latin typeface="Arial"/>
                <a:cs typeface="Arial"/>
              </a:rPr>
              <a:t>Now </a:t>
            </a:r>
            <a:r>
              <a:rPr dirty="0" sz="950">
                <a:solidFill>
                  <a:srgbClr val="ABABAB"/>
                </a:solidFill>
                <a:latin typeface="Arial"/>
                <a:cs typeface="Arial"/>
              </a:rPr>
              <a:t>-</a:t>
            </a:r>
            <a:r>
              <a:rPr dirty="0" sz="950" spc="-130">
                <a:solidFill>
                  <a:srgbClr val="ABABA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ABABAB"/>
                </a:solidFill>
                <a:latin typeface="Arial"/>
                <a:cs typeface="Arial"/>
              </a:rPr>
              <a:t>8745994422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26906" y="3478447"/>
            <a:ext cx="2740101" cy="528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44727" y="3175003"/>
            <a:ext cx="6094095" cy="12185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35"/>
              </a:spcBef>
            </a:pPr>
            <a:r>
              <a:rPr dirty="0" sz="1700" spc="-20">
                <a:solidFill>
                  <a:srgbClr val="333333"/>
                </a:solidFill>
                <a:latin typeface="Arial"/>
                <a:cs typeface="Arial"/>
              </a:rPr>
              <a:t>MISSION</a:t>
            </a:r>
            <a:endParaRPr sz="1700">
              <a:latin typeface="Arial"/>
              <a:cs typeface="Arial"/>
            </a:endParaRPr>
          </a:p>
          <a:p>
            <a:pPr algn="ctr" marL="12065" marR="5080" indent="-635">
              <a:lnSpc>
                <a:spcPct val="107900"/>
              </a:lnSpc>
              <a:spcBef>
                <a:spcPts val="1485"/>
              </a:spcBef>
            </a:pPr>
            <a:r>
              <a:rPr dirty="0" sz="1500" spc="30">
                <a:solidFill>
                  <a:srgbClr val="456E45"/>
                </a:solidFill>
                <a:latin typeface="Arial"/>
                <a:cs typeface="Arial"/>
              </a:rPr>
              <a:t>Providing excellent </a:t>
            </a:r>
            <a:r>
              <a:rPr dirty="0" sz="1500" spc="40">
                <a:solidFill>
                  <a:srgbClr val="456E45"/>
                </a:solidFill>
                <a:latin typeface="Arial"/>
                <a:cs typeface="Arial"/>
              </a:rPr>
              <a:t>medical </a:t>
            </a:r>
            <a:r>
              <a:rPr dirty="0" sz="1500" spc="35">
                <a:solidFill>
                  <a:srgbClr val="456E45"/>
                </a:solidFill>
                <a:latin typeface="Arial"/>
                <a:cs typeface="Arial"/>
              </a:rPr>
              <a:t>treatment, </a:t>
            </a:r>
            <a:r>
              <a:rPr dirty="0" sz="1500" spc="10">
                <a:solidFill>
                  <a:srgbClr val="456E45"/>
                </a:solidFill>
                <a:latin typeface="Arial"/>
                <a:cs typeface="Arial"/>
              </a:rPr>
              <a:t>by </a:t>
            </a:r>
            <a:r>
              <a:rPr dirty="0" sz="1500" spc="-10">
                <a:solidFill>
                  <a:srgbClr val="456E45"/>
                </a:solidFill>
                <a:latin typeface="Arial"/>
                <a:cs typeface="Arial"/>
              </a:rPr>
              <a:t>a </a:t>
            </a:r>
            <a:r>
              <a:rPr dirty="0" sz="1500" spc="40">
                <a:solidFill>
                  <a:srgbClr val="456E45"/>
                </a:solidFill>
                <a:latin typeface="Arial"/>
                <a:cs typeface="Arial"/>
              </a:rPr>
              <a:t>team </a:t>
            </a:r>
            <a:r>
              <a:rPr dirty="0" sz="1500" spc="80">
                <a:solidFill>
                  <a:srgbClr val="456E45"/>
                </a:solidFill>
                <a:latin typeface="Arial"/>
                <a:cs typeface="Arial"/>
              </a:rPr>
              <a:t>of </a:t>
            </a:r>
            <a:r>
              <a:rPr dirty="0" sz="1500" spc="35">
                <a:solidFill>
                  <a:srgbClr val="456E45"/>
                </a:solidFill>
                <a:latin typeface="Arial"/>
                <a:cs typeface="Arial"/>
              </a:rPr>
              <a:t>dedicated </a:t>
            </a:r>
            <a:r>
              <a:rPr dirty="0" sz="1500" spc="80">
                <a:solidFill>
                  <a:srgbClr val="456E45"/>
                </a:solidFill>
                <a:latin typeface="Arial"/>
                <a:cs typeface="Arial"/>
              </a:rPr>
              <a:t>staff  </a:t>
            </a:r>
            <a:r>
              <a:rPr dirty="0" sz="1500" spc="15">
                <a:solidFill>
                  <a:srgbClr val="456E45"/>
                </a:solidFill>
                <a:latin typeface="Arial"/>
                <a:cs typeface="Arial"/>
              </a:rPr>
              <a:t>and </a:t>
            </a:r>
            <a:r>
              <a:rPr dirty="0" sz="1500" spc="35">
                <a:solidFill>
                  <a:srgbClr val="456E45"/>
                </a:solidFill>
                <a:latin typeface="Arial"/>
                <a:cs typeface="Arial"/>
              </a:rPr>
              <a:t>creating </a:t>
            </a:r>
            <a:r>
              <a:rPr dirty="0" sz="1500" spc="-10">
                <a:solidFill>
                  <a:srgbClr val="456E45"/>
                </a:solidFill>
                <a:latin typeface="Arial"/>
                <a:cs typeface="Arial"/>
              </a:rPr>
              <a:t>a </a:t>
            </a:r>
            <a:r>
              <a:rPr dirty="0" sz="1500" spc="5">
                <a:solidFill>
                  <a:srgbClr val="456E45"/>
                </a:solidFill>
                <a:latin typeface="Arial"/>
                <a:cs typeface="Arial"/>
              </a:rPr>
              <a:t>premier, </a:t>
            </a:r>
            <a:r>
              <a:rPr dirty="0" sz="1500" spc="40">
                <a:solidFill>
                  <a:srgbClr val="456E45"/>
                </a:solidFill>
                <a:latin typeface="Arial"/>
                <a:cs typeface="Arial"/>
              </a:rPr>
              <a:t>patient </a:t>
            </a:r>
            <a:r>
              <a:rPr dirty="0" sz="1500" spc="45">
                <a:solidFill>
                  <a:srgbClr val="456E45"/>
                </a:solidFill>
                <a:latin typeface="Arial"/>
                <a:cs typeface="Arial"/>
              </a:rPr>
              <a:t>focused </a:t>
            </a:r>
            <a:r>
              <a:rPr dirty="0" sz="1500" spc="15">
                <a:solidFill>
                  <a:srgbClr val="456E45"/>
                </a:solidFill>
                <a:latin typeface="Arial"/>
                <a:cs typeface="Arial"/>
              </a:rPr>
              <a:t>and </a:t>
            </a:r>
            <a:r>
              <a:rPr dirty="0" sz="1500" spc="35">
                <a:solidFill>
                  <a:srgbClr val="456E45"/>
                </a:solidFill>
                <a:latin typeface="Arial"/>
                <a:cs typeface="Arial"/>
              </a:rPr>
              <a:t>integrated </a:t>
            </a:r>
            <a:r>
              <a:rPr dirty="0" sz="1500" spc="30">
                <a:solidFill>
                  <a:srgbClr val="456E45"/>
                </a:solidFill>
                <a:latin typeface="Arial"/>
                <a:cs typeface="Arial"/>
              </a:rPr>
              <a:t>health </a:t>
            </a:r>
            <a:r>
              <a:rPr dirty="0" sz="1500" spc="15">
                <a:solidFill>
                  <a:srgbClr val="456E45"/>
                </a:solidFill>
                <a:latin typeface="Arial"/>
                <a:cs typeface="Arial"/>
              </a:rPr>
              <a:t>care  </a:t>
            </a:r>
            <a:r>
              <a:rPr dirty="0" sz="1500" spc="25">
                <a:solidFill>
                  <a:srgbClr val="456E45"/>
                </a:solidFill>
                <a:latin typeface="Arial"/>
                <a:cs typeface="Arial"/>
              </a:rPr>
              <a:t>delivery </a:t>
            </a:r>
            <a:r>
              <a:rPr dirty="0" sz="1500" spc="45">
                <a:solidFill>
                  <a:srgbClr val="456E45"/>
                </a:solidFill>
                <a:latin typeface="Arial"/>
                <a:cs typeface="Arial"/>
              </a:rPr>
              <a:t>system </a:t>
            </a:r>
            <a:r>
              <a:rPr dirty="0" sz="1500" spc="15">
                <a:solidFill>
                  <a:srgbClr val="456E45"/>
                </a:solidFill>
                <a:latin typeface="Arial"/>
                <a:cs typeface="Arial"/>
              </a:rPr>
              <a:t>and </a:t>
            </a:r>
            <a:r>
              <a:rPr dirty="0" sz="1500" spc="30">
                <a:solidFill>
                  <a:srgbClr val="456E45"/>
                </a:solidFill>
                <a:latin typeface="Arial"/>
                <a:cs typeface="Arial"/>
              </a:rPr>
              <a:t>achieving </a:t>
            </a:r>
            <a:r>
              <a:rPr dirty="0" sz="1500" spc="40">
                <a:solidFill>
                  <a:srgbClr val="456E45"/>
                </a:solidFill>
                <a:latin typeface="Arial"/>
                <a:cs typeface="Arial"/>
              </a:rPr>
              <a:t>highest </a:t>
            </a:r>
            <a:r>
              <a:rPr dirty="0" sz="1500" spc="10">
                <a:solidFill>
                  <a:srgbClr val="456E45"/>
                </a:solidFill>
                <a:latin typeface="Arial"/>
                <a:cs typeface="Arial"/>
              </a:rPr>
              <a:t>degree </a:t>
            </a:r>
            <a:r>
              <a:rPr dirty="0" sz="1500" spc="80">
                <a:solidFill>
                  <a:srgbClr val="456E45"/>
                </a:solidFill>
                <a:latin typeface="Arial"/>
                <a:cs typeface="Arial"/>
              </a:rPr>
              <a:t>of </a:t>
            </a:r>
            <a:r>
              <a:rPr dirty="0" sz="1500" spc="40">
                <a:solidFill>
                  <a:srgbClr val="456E45"/>
                </a:solidFill>
                <a:latin typeface="Arial"/>
                <a:cs typeface="Arial"/>
              </a:rPr>
              <a:t>patient</a:t>
            </a:r>
            <a:r>
              <a:rPr dirty="0" sz="1500" spc="-265">
                <a:solidFill>
                  <a:srgbClr val="456E45"/>
                </a:solidFill>
                <a:latin typeface="Arial"/>
                <a:cs typeface="Arial"/>
              </a:rPr>
              <a:t> </a:t>
            </a:r>
            <a:r>
              <a:rPr dirty="0" sz="1500" spc="50">
                <a:solidFill>
                  <a:srgbClr val="456E45"/>
                </a:solidFill>
                <a:latin typeface="Arial"/>
                <a:cs typeface="Arial"/>
              </a:rPr>
              <a:t>satisfaction.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6237" y="5034045"/>
            <a:ext cx="315087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-10">
                <a:solidFill>
                  <a:srgbClr val="3A3939"/>
                </a:solidFill>
                <a:latin typeface="Arial"/>
                <a:cs typeface="Arial"/>
              </a:rPr>
              <a:t>What </a:t>
            </a:r>
            <a:r>
              <a:rPr dirty="0" sz="1950" spc="-45">
                <a:solidFill>
                  <a:srgbClr val="3A3939"/>
                </a:solidFill>
                <a:latin typeface="Arial"/>
                <a:cs typeface="Arial"/>
              </a:rPr>
              <a:t>Our </a:t>
            </a:r>
            <a:r>
              <a:rPr dirty="0" sz="1950" spc="-10">
                <a:solidFill>
                  <a:srgbClr val="3A3939"/>
                </a:solidFill>
                <a:latin typeface="Arial"/>
                <a:cs typeface="Arial"/>
              </a:rPr>
              <a:t>Happy </a:t>
            </a:r>
            <a:r>
              <a:rPr dirty="0" sz="1950" spc="15">
                <a:solidFill>
                  <a:srgbClr val="3A3939"/>
                </a:solidFill>
                <a:latin typeface="Arial"/>
                <a:cs typeface="Arial"/>
              </a:rPr>
              <a:t>Clients</a:t>
            </a:r>
            <a:r>
              <a:rPr dirty="0" sz="1950" spc="-120">
                <a:solidFill>
                  <a:srgbClr val="3A3939"/>
                </a:solidFill>
                <a:latin typeface="Arial"/>
                <a:cs typeface="Arial"/>
              </a:rPr>
              <a:t> </a:t>
            </a:r>
            <a:r>
              <a:rPr dirty="0" sz="1950" spc="-65">
                <a:solidFill>
                  <a:srgbClr val="3A3939"/>
                </a:solidFill>
                <a:latin typeface="Arial"/>
                <a:cs typeface="Arial"/>
              </a:rPr>
              <a:t>Say</a:t>
            </a:r>
            <a:endParaRPr sz="1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6472" y="8373271"/>
            <a:ext cx="41122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b="1">
                <a:solidFill>
                  <a:srgbClr val="ABABAB"/>
                </a:solidFill>
                <a:latin typeface="Liberation Sans"/>
                <a:cs typeface="Liberation Sans"/>
              </a:rPr>
              <a:t>We</a:t>
            </a:r>
            <a:r>
              <a:rPr dirty="0" sz="1350" spc="1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Can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Help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-10" b="1">
                <a:solidFill>
                  <a:srgbClr val="ABABAB"/>
                </a:solidFill>
                <a:latin typeface="Liberation Sans"/>
                <a:cs typeface="Liberation Sans"/>
              </a:rPr>
              <a:t>You.</a:t>
            </a:r>
            <a:r>
              <a:rPr dirty="0" sz="1350" spc="-1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15" b="1">
                <a:solidFill>
                  <a:srgbClr val="ABABAB"/>
                </a:solidFill>
                <a:latin typeface="Liberation Sans"/>
                <a:cs typeface="Liberation Sans"/>
              </a:rPr>
              <a:t>Contact</a:t>
            </a:r>
            <a:r>
              <a:rPr dirty="0" sz="1350" spc="15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Us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Now!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10" b="1">
                <a:solidFill>
                  <a:srgbClr val="ABABAB"/>
                </a:solidFill>
                <a:latin typeface="Liberation Sans"/>
                <a:cs typeface="Liberation Sans"/>
              </a:rPr>
              <a:t>-</a:t>
            </a:r>
            <a:r>
              <a:rPr dirty="0" sz="1350" spc="-2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1350" spc="20" b="1">
                <a:solidFill>
                  <a:srgbClr val="ABABAB"/>
                </a:solidFill>
                <a:latin typeface="Liberation Sans"/>
                <a:cs typeface="Liberation Sans"/>
              </a:rPr>
              <a:t>8745994422</a:t>
            </a:r>
            <a:endParaRPr sz="1350">
              <a:latin typeface="Liberation Sans"/>
              <a:cs typeface="Liberatio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812" y="8804992"/>
            <a:ext cx="930275" cy="8661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Quick</a:t>
            </a:r>
            <a:r>
              <a:rPr dirty="0" sz="950" spc="-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950" spc="5">
                <a:solidFill>
                  <a:srgbClr val="ABABAB"/>
                </a:solidFill>
                <a:latin typeface="Liberation Sans"/>
                <a:cs typeface="Liberation Sans"/>
              </a:rPr>
              <a:t>Links</a:t>
            </a:r>
            <a:endParaRPr sz="950">
              <a:latin typeface="Liberation Sans"/>
              <a:cs typeface="Liberation Sans"/>
            </a:endParaRPr>
          </a:p>
          <a:p>
            <a:pPr marL="12700" marR="5080">
              <a:lnSpc>
                <a:spcPct val="130100"/>
              </a:lnSpc>
              <a:spcBef>
                <a:spcPts val="455"/>
              </a:spcBef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7"/>
              </a:rPr>
              <a:t>About Sansthan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8"/>
              </a:rPr>
              <a:t>Problems We</a:t>
            </a:r>
            <a:r>
              <a:rPr dirty="0" sz="800" spc="-70">
                <a:solidFill>
                  <a:srgbClr val="ABABAB"/>
                </a:solidFill>
                <a:latin typeface="Liberation Sans"/>
                <a:cs typeface="Liberation Sans"/>
                <a:hlinkClick r:id="rId8"/>
              </a:rPr>
              <a:t>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  <a:hlinkClick r:id="rId8"/>
              </a:rPr>
              <a:t>Treat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9"/>
              </a:rPr>
              <a:t>Contact Sansthan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  <a:hlinkClick r:id="rId10"/>
              </a:rPr>
              <a:t>Testimonials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5577" y="8804992"/>
            <a:ext cx="877569" cy="8661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Our</a:t>
            </a:r>
            <a:r>
              <a:rPr dirty="0" sz="950" spc="-4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950" spc="5">
                <a:solidFill>
                  <a:srgbClr val="ABABAB"/>
                </a:solidFill>
                <a:latin typeface="Liberation Sans"/>
                <a:cs typeface="Liberation Sans"/>
              </a:rPr>
              <a:t>Specialties</a:t>
            </a:r>
            <a:endParaRPr sz="950">
              <a:latin typeface="Liberation Sans"/>
              <a:cs typeface="Liberation Sans"/>
            </a:endParaRPr>
          </a:p>
          <a:p>
            <a:pPr marL="12700" marR="5080">
              <a:lnSpc>
                <a:spcPct val="130100"/>
              </a:lnSpc>
              <a:spcBef>
                <a:spcPts val="455"/>
              </a:spcBef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11"/>
              </a:rPr>
              <a:t>Ayurveda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12"/>
              </a:rPr>
              <a:t>Panchakarma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13"/>
              </a:rPr>
              <a:t>Skin Care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14"/>
              </a:rPr>
              <a:t>Slimming</a:t>
            </a:r>
            <a:r>
              <a:rPr dirty="0" sz="800" spc="-70">
                <a:solidFill>
                  <a:srgbClr val="ABABAB"/>
                </a:solidFill>
                <a:latin typeface="Liberation Sans"/>
                <a:cs typeface="Liberation Sans"/>
                <a:hlinkClick r:id="rId14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14"/>
              </a:rPr>
              <a:t>Therapy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9871" y="5566562"/>
            <a:ext cx="44450" cy="2317750"/>
          </a:xfrm>
          <a:custGeom>
            <a:avLst/>
            <a:gdLst/>
            <a:ahLst/>
            <a:cxnLst/>
            <a:rect l="l" t="t" r="r" b="b"/>
            <a:pathLst>
              <a:path w="44450" h="2317750">
                <a:moveTo>
                  <a:pt x="44053" y="2317194"/>
                </a:moveTo>
                <a:lnTo>
                  <a:pt x="0" y="2317194"/>
                </a:lnTo>
                <a:lnTo>
                  <a:pt x="0" y="0"/>
                </a:lnTo>
                <a:lnTo>
                  <a:pt x="44053" y="0"/>
                </a:lnTo>
                <a:lnTo>
                  <a:pt x="44053" y="2317194"/>
                </a:lnTo>
                <a:close/>
              </a:path>
            </a:pathLst>
          </a:custGeom>
          <a:solidFill>
            <a:srgbClr val="E156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23031" y="5721264"/>
            <a:ext cx="2598420" cy="9474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336633"/>
                </a:solidFill>
                <a:latin typeface="Liberation Sans"/>
                <a:cs typeface="Liberation Sans"/>
              </a:rPr>
              <a:t>Ankylosing</a:t>
            </a:r>
            <a:r>
              <a:rPr dirty="0" sz="900" spc="-5" b="1">
                <a:solidFill>
                  <a:srgbClr val="336633"/>
                </a:solidFill>
                <a:latin typeface="Liberation Sans"/>
                <a:cs typeface="Liberation Sans"/>
              </a:rPr>
              <a:t> </a:t>
            </a:r>
            <a:r>
              <a:rPr dirty="0" sz="900" b="1">
                <a:solidFill>
                  <a:srgbClr val="336633"/>
                </a:solidFill>
                <a:latin typeface="Liberation Sans"/>
                <a:cs typeface="Liberation Sans"/>
              </a:rPr>
              <a:t>Spondylitis</a:t>
            </a:r>
            <a:endParaRPr sz="900">
              <a:latin typeface="Liberation Sans"/>
              <a:cs typeface="Liberation Sans"/>
            </a:endParaRPr>
          </a:p>
          <a:p>
            <a:pPr algn="r" marL="12700" marR="5080">
              <a:lnSpc>
                <a:spcPct val="102800"/>
              </a:lnSpc>
              <a:spcBef>
                <a:spcPts val="625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"Since Few Months I Had</a:t>
            </a:r>
            <a:r>
              <a:rPr dirty="0" sz="900" spc="-3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Developed</a:t>
            </a:r>
            <a:r>
              <a:rPr dirty="0" sz="900" spc="14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Severe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Backache, One Morning I Got Sudden Pain</a:t>
            </a:r>
            <a:r>
              <a:rPr dirty="0" sz="900" spc="5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In</a:t>
            </a:r>
            <a:r>
              <a:rPr dirty="0" sz="900" spc="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The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Back</a:t>
            </a:r>
            <a:r>
              <a:rPr dirty="0" sz="900" spc="9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While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Getting</a:t>
            </a:r>
            <a:r>
              <a:rPr dirty="0" sz="900" spc="9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Up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From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The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Bed,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My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Back Started Stooping Down Slowly And</a:t>
            </a:r>
            <a:r>
              <a:rPr dirty="0" sz="900" spc="12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My</a:t>
            </a:r>
            <a:r>
              <a:rPr dirty="0" sz="900" spc="2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Body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ments Got Restricted. As It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</a:t>
            </a:r>
            <a:r>
              <a:rPr dirty="0" sz="900" spc="5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An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5731" y="6528959"/>
            <a:ext cx="337820" cy="269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94"/>
              </a:lnSpc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Move</a:t>
            </a:r>
            <a:endParaRPr sz="9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Emerg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3031" y="6646379"/>
            <a:ext cx="2597150" cy="30416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337185">
              <a:lnSpc>
                <a:spcPct val="102800"/>
              </a:lnSpc>
              <a:spcBef>
                <a:spcPts val="70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ency I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Rushed </a:t>
            </a:r>
            <a:r>
              <a:rPr dirty="0" sz="900" spc="-45" i="1">
                <a:solidFill>
                  <a:srgbClr val="454545"/>
                </a:solidFill>
                <a:latin typeface="Liberation Sans"/>
                <a:cs typeface="Liberation Sans"/>
              </a:rPr>
              <a:t>To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An Allopathic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Hospital,</a:t>
            </a:r>
            <a:r>
              <a:rPr dirty="0" sz="900" spc="13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Where</a:t>
            </a:r>
            <a:r>
              <a:rPr dirty="0" sz="900" spc="14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</a:t>
            </a:r>
            <a:r>
              <a:rPr dirty="0" sz="900" spc="13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</a:t>
            </a:r>
            <a:r>
              <a:rPr dirty="0" sz="900" spc="14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Given</a:t>
            </a:r>
            <a:r>
              <a:rPr dirty="0" sz="900" spc="13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Several</a:t>
            </a:r>
            <a:r>
              <a:rPr dirty="0" sz="900" spc="14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Pain</a:t>
            </a:r>
            <a:r>
              <a:rPr dirty="0" sz="900" spc="13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Killer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031" y="6928319"/>
            <a:ext cx="2600960" cy="868044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2800"/>
              </a:lnSpc>
              <a:spcBef>
                <a:spcPts val="70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Injections After Which The Pain Subsided , But I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Got Only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Temporary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Relief, Again After The  Course Of Medications The Pain Got Worsened  And For Almost 1 </a:t>
            </a:r>
            <a:r>
              <a:rPr dirty="0" sz="900" spc="-15" i="1">
                <a:solidFill>
                  <a:srgbClr val="454545"/>
                </a:solidFill>
                <a:latin typeface="Liberation Sans"/>
                <a:cs typeface="Liberation Sans"/>
              </a:rPr>
              <a:t>Year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 </a:t>
            </a:r>
            <a:r>
              <a:rPr dirty="0" sz="900" spc="-25" i="1">
                <a:solidFill>
                  <a:srgbClr val="454545"/>
                </a:solidFill>
                <a:latin typeface="Liberation Sans"/>
                <a:cs typeface="Liberation Sans"/>
              </a:rPr>
              <a:t>Took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Allopathic</a:t>
            </a:r>
            <a:r>
              <a:rPr dirty="0" sz="900" spc="60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Treatment</a:t>
            </a:r>
            <a:endParaRPr sz="900">
              <a:latin typeface="Liberation Sans"/>
              <a:cs typeface="Liberation Sans"/>
            </a:endParaRPr>
          </a:p>
          <a:p>
            <a:pPr algn="just" marL="12700" marR="11430">
              <a:lnSpc>
                <a:spcPct val="102800"/>
              </a:lnSpc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,since I Had No Relief One Of My Friend Advised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Me</a:t>
            </a:r>
            <a:r>
              <a:rPr dirty="0" sz="900" spc="-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..."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95045" y="5637047"/>
            <a:ext cx="44450" cy="2176780"/>
          </a:xfrm>
          <a:custGeom>
            <a:avLst/>
            <a:gdLst/>
            <a:ahLst/>
            <a:cxnLst/>
            <a:rect l="l" t="t" r="r" b="b"/>
            <a:pathLst>
              <a:path w="44450" h="2176779">
                <a:moveTo>
                  <a:pt x="44053" y="2176224"/>
                </a:moveTo>
                <a:lnTo>
                  <a:pt x="0" y="2176224"/>
                </a:lnTo>
                <a:lnTo>
                  <a:pt x="0" y="0"/>
                </a:lnTo>
                <a:lnTo>
                  <a:pt x="44053" y="0"/>
                </a:lnTo>
                <a:lnTo>
                  <a:pt x="44053" y="2176224"/>
                </a:lnTo>
                <a:close/>
              </a:path>
            </a:pathLst>
          </a:custGeom>
          <a:solidFill>
            <a:srgbClr val="E156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315209" y="5791749"/>
            <a:ext cx="2600960" cy="1088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336633"/>
                </a:solidFill>
                <a:latin typeface="Liberation Sans"/>
                <a:cs typeface="Liberation Sans"/>
              </a:rPr>
              <a:t>Osteoarthritis</a:t>
            </a:r>
            <a:endParaRPr sz="900">
              <a:latin typeface="Liberation Sans"/>
              <a:cs typeface="Liberation Sans"/>
            </a:endParaRPr>
          </a:p>
          <a:p>
            <a:pPr marL="12700" marR="5080">
              <a:lnSpc>
                <a:spcPct val="102800"/>
              </a:lnSpc>
              <a:spcBef>
                <a:spcPts val="625"/>
              </a:spcBef>
              <a:tabLst>
                <a:tab pos="422275" algn="l"/>
                <a:tab pos="1125220" algn="l"/>
                <a:tab pos="1439545" algn="l"/>
                <a:tab pos="1717675" algn="l"/>
              </a:tabLst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"I Am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64Years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Old, I Had Severe Knee Joint Pain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And Swelling Because Of Which I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Unable </a:t>
            </a:r>
            <a:r>
              <a:rPr dirty="0" sz="900" spc="-45" i="1">
                <a:solidFill>
                  <a:srgbClr val="454545"/>
                </a:solidFill>
                <a:latin typeface="Liberation Sans"/>
                <a:cs typeface="Liberation Sans"/>
              </a:rPr>
              <a:t>To  </a:t>
            </a:r>
            <a:r>
              <a:rPr dirty="0" sz="900" spc="-5" i="1">
                <a:solidFill>
                  <a:srgbClr val="454545"/>
                </a:solidFill>
                <a:latin typeface="Liberation Sans"/>
                <a:cs typeface="Liberation Sans"/>
              </a:rPr>
              <a:t>Walk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And Climb The Stairs. Allopathic Doctors  Diagnosed Me As A Case Of Osteoarthritis And  They	Suggested	Me	</a:t>
            </a:r>
            <a:r>
              <a:rPr dirty="0" sz="900" spc="-45" i="1">
                <a:solidFill>
                  <a:srgbClr val="454545"/>
                </a:solidFill>
                <a:latin typeface="Liberation Sans"/>
                <a:cs typeface="Liberation Sans"/>
              </a:rPr>
              <a:t>To	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Under  Replacement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As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Soon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As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Possible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Or</a:t>
            </a:r>
            <a:r>
              <a:rPr dirty="0" sz="900" spc="95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E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45142" y="6599444"/>
            <a:ext cx="551180" cy="269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>
              <a:lnSpc>
                <a:spcPts val="994"/>
              </a:lnSpc>
              <a:tabLst>
                <a:tab pos="281940" algn="l"/>
              </a:tabLst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go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	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Knee</a:t>
            </a:r>
            <a:endParaRPr sz="900">
              <a:latin typeface="Liberation Sans"/>
              <a:cs typeface="Liberation Sans"/>
            </a:endParaRPr>
          </a:p>
          <a:p>
            <a:pPr algn="r">
              <a:lnSpc>
                <a:spcPct val="100000"/>
              </a:lnSpc>
              <a:spcBef>
                <a:spcPts val="30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lse I</a:t>
            </a:r>
            <a:r>
              <a:rPr dirty="0" sz="900" spc="114" i="1">
                <a:solidFill>
                  <a:srgbClr val="454545"/>
                </a:solidFill>
                <a:latin typeface="Liberation Sans"/>
                <a:cs typeface="Liberation Sans"/>
              </a:rPr>
              <a:t> </a:t>
            </a:r>
            <a:r>
              <a:rPr dirty="0" sz="900" spc="-5" i="1">
                <a:solidFill>
                  <a:srgbClr val="454545"/>
                </a:solidFill>
                <a:latin typeface="Liberation Sans"/>
                <a:cs typeface="Liberation Sans"/>
              </a:rPr>
              <a:t>Will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15209" y="6857834"/>
            <a:ext cx="2600325" cy="868044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2800"/>
              </a:lnSpc>
              <a:spcBef>
                <a:spcPts val="70"/>
              </a:spcBef>
            </a:pP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Be Unable </a:t>
            </a:r>
            <a:r>
              <a:rPr dirty="0" sz="900" spc="-45" i="1">
                <a:solidFill>
                  <a:srgbClr val="454545"/>
                </a:solidFill>
                <a:latin typeface="Liberation Sans"/>
                <a:cs typeface="Liberation Sans"/>
              </a:rPr>
              <a:t>To </a:t>
            </a:r>
            <a:r>
              <a:rPr dirty="0" sz="900" spc="-5" i="1">
                <a:solidFill>
                  <a:srgbClr val="454545"/>
                </a:solidFill>
                <a:latin typeface="Liberation Sans"/>
                <a:cs typeface="Liberation Sans"/>
              </a:rPr>
              <a:t>Walk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In Future, But I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 </a:t>
            </a:r>
            <a:r>
              <a:rPr dirty="0" sz="900" spc="-15" i="1">
                <a:solidFill>
                  <a:srgbClr val="454545"/>
                </a:solidFill>
                <a:latin typeface="Liberation Sans"/>
                <a:cs typeface="Liberation Sans"/>
              </a:rPr>
              <a:t>Totally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Against The Surgery As I Had Seen One Of My  Friend That After Surgery Also, She Did Not Find  Much Improvement And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Unable </a:t>
            </a:r>
            <a:r>
              <a:rPr dirty="0" sz="900" spc="-45" i="1">
                <a:solidFill>
                  <a:srgbClr val="454545"/>
                </a:solidFill>
                <a:latin typeface="Liberation Sans"/>
                <a:cs typeface="Liberation Sans"/>
              </a:rPr>
              <a:t>To </a:t>
            </a:r>
            <a:r>
              <a:rPr dirty="0" sz="900" spc="-5" i="1">
                <a:solidFill>
                  <a:srgbClr val="454545"/>
                </a:solidFill>
                <a:latin typeface="Liberation Sans"/>
                <a:cs typeface="Liberation Sans"/>
              </a:rPr>
              <a:t>Walk, 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Since Divyarishi Had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Treated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My Husband And  </a:t>
            </a:r>
            <a:r>
              <a:rPr dirty="0" sz="900" spc="-10" i="1">
                <a:solidFill>
                  <a:srgbClr val="454545"/>
                </a:solidFill>
                <a:latin typeface="Liberation Sans"/>
                <a:cs typeface="Liberation Sans"/>
              </a:rPr>
              <a:t>Was </a:t>
            </a:r>
            <a:r>
              <a:rPr dirty="0" sz="900" i="1">
                <a:solidFill>
                  <a:srgbClr val="454545"/>
                </a:solidFill>
                <a:latin typeface="Liberation Sans"/>
                <a:cs typeface="Liberation Sans"/>
              </a:rPr>
              <a:t>Also A Family Friend..."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94767" y="6570983"/>
            <a:ext cx="485140" cy="247015"/>
          </a:xfrm>
          <a:custGeom>
            <a:avLst/>
            <a:gdLst/>
            <a:ahLst/>
            <a:cxnLst/>
            <a:rect l="l" t="t" r="r" b="b"/>
            <a:pathLst>
              <a:path w="485140" h="247015">
                <a:moveTo>
                  <a:pt x="484584" y="246697"/>
                </a:moveTo>
                <a:lnTo>
                  <a:pt x="0" y="246697"/>
                </a:lnTo>
                <a:lnTo>
                  <a:pt x="0" y="0"/>
                </a:lnTo>
                <a:lnTo>
                  <a:pt x="484584" y="0"/>
                </a:lnTo>
                <a:lnTo>
                  <a:pt x="484584" y="2466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05748" y="6570983"/>
            <a:ext cx="485140" cy="247015"/>
          </a:xfrm>
          <a:custGeom>
            <a:avLst/>
            <a:gdLst/>
            <a:ahLst/>
            <a:cxnLst/>
            <a:rect l="l" t="t" r="r" b="b"/>
            <a:pathLst>
              <a:path w="485140" h="247015">
                <a:moveTo>
                  <a:pt x="484584" y="246697"/>
                </a:moveTo>
                <a:lnTo>
                  <a:pt x="0" y="246697"/>
                </a:lnTo>
                <a:lnTo>
                  <a:pt x="0" y="0"/>
                </a:lnTo>
                <a:lnTo>
                  <a:pt x="484584" y="0"/>
                </a:lnTo>
                <a:lnTo>
                  <a:pt x="484584" y="2466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3254" y="9735492"/>
            <a:ext cx="1111250" cy="14414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latin typeface="DejaVu Sans"/>
                <a:cs typeface="DejaVu Sans"/>
                <a:hlinkClick r:id="rId15"/>
              </a:rPr>
              <a:t>http://divyarishi.com/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628015" cy="827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DejaVu Sans"/>
                <a:cs typeface="DejaVu Sans"/>
              </a:rPr>
              <a:t>06/10/2020</a:t>
            </a:r>
            <a:endParaRPr sz="800">
              <a:latin typeface="DejaVu Sans"/>
              <a:cs typeface="DejaVu Sans"/>
            </a:endParaRPr>
          </a:p>
          <a:p>
            <a:pPr marL="220979" marR="5080">
              <a:lnSpc>
                <a:spcPct val="130100"/>
              </a:lnSpc>
              <a:spcBef>
                <a:spcPts val="350"/>
              </a:spcBef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2"/>
              </a:rPr>
              <a:t>Purpose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  <a:hlinkClick r:id="rId3"/>
              </a:rPr>
              <a:t>FAQ</a:t>
            </a:r>
            <a:endParaRPr sz="800">
              <a:latin typeface="Liberation Sans"/>
              <a:cs typeface="Liberation Sans"/>
            </a:endParaRPr>
          </a:p>
          <a:p>
            <a:pPr marL="220979" marR="10795">
              <a:lnSpc>
                <a:spcPct val="130100"/>
              </a:lnSpc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4"/>
              </a:rPr>
              <a:t>Sitemap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5"/>
              </a:rPr>
              <a:t>Careers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984" y="165100"/>
            <a:ext cx="3456304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DejaVu Sans"/>
                <a:cs typeface="DejaVu Sans"/>
              </a:rPr>
              <a:t>Ayurvedic </a:t>
            </a:r>
            <a:r>
              <a:rPr dirty="0" sz="800">
                <a:latin typeface="DejaVu Sans"/>
                <a:cs typeface="DejaVu Sans"/>
              </a:rPr>
              <a:t>Health &amp; </a:t>
            </a:r>
            <a:r>
              <a:rPr dirty="0" sz="800" spc="-10">
                <a:latin typeface="DejaVu Sans"/>
                <a:cs typeface="DejaVu Sans"/>
              </a:rPr>
              <a:t>Wellness </a:t>
            </a:r>
            <a:r>
              <a:rPr dirty="0" sz="800">
                <a:latin typeface="DejaVu Sans"/>
                <a:cs typeface="DejaVu Sans"/>
              </a:rPr>
              <a:t>Center | Divyarishi </a:t>
            </a:r>
            <a:r>
              <a:rPr dirty="0" sz="800" spc="-5">
                <a:latin typeface="DejaVu Sans"/>
                <a:cs typeface="DejaVu Sans"/>
              </a:rPr>
              <a:t>Arogyam</a:t>
            </a:r>
            <a:r>
              <a:rPr dirty="0" sz="800">
                <a:latin typeface="DejaVu Sans"/>
                <a:cs typeface="DejaVu Sans"/>
              </a:rPr>
              <a:t> Sansthan</a:t>
            </a:r>
            <a:endParaRPr sz="800">
              <a:latin typeface="DejaVu Sans"/>
              <a:cs typeface="DejaVu Sans"/>
            </a:endParaRPr>
          </a:p>
          <a:p>
            <a:pPr marL="1355090" marR="1134745">
              <a:lnSpc>
                <a:spcPct val="130100"/>
              </a:lnSpc>
              <a:spcBef>
                <a:spcPts val="350"/>
              </a:spcBef>
            </a:pP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Dietetic</a:t>
            </a:r>
            <a:r>
              <a:rPr dirty="0" sz="800" spc="-40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Assessment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6"/>
              </a:rPr>
              <a:t> </a:t>
            </a:r>
            <a:r>
              <a:rPr dirty="0" sz="800" spc="-5">
                <a:solidFill>
                  <a:srgbClr val="ABABAB"/>
                </a:solidFill>
                <a:latin typeface="Liberation Sans"/>
                <a:cs typeface="Liberation Sans"/>
                <a:hlinkClick r:id="rId6"/>
              </a:rPr>
              <a:t>Yoga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6"/>
              </a:rPr>
              <a:t>Meditation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  <a:hlinkClick r:id="rId7"/>
              </a:rPr>
              <a:t>Psychotherapy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812" y="1324800"/>
            <a:ext cx="2493645" cy="16592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Address </a:t>
            </a:r>
            <a:r>
              <a:rPr dirty="0" sz="950" spc="5">
                <a:solidFill>
                  <a:srgbClr val="ABABAB"/>
                </a:solidFill>
                <a:latin typeface="Liberation Sans"/>
                <a:cs typeface="Liberation Sans"/>
              </a:rPr>
              <a:t>- Divyarishi </a:t>
            </a: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Arogyam</a:t>
            </a:r>
            <a:r>
              <a:rPr dirty="0" sz="950" spc="-10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Sansthan</a:t>
            </a:r>
            <a:endParaRPr sz="950">
              <a:latin typeface="Liberation Sans"/>
              <a:cs typeface="Liberation Sans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800" spc="15" b="1">
                <a:solidFill>
                  <a:srgbClr val="ABABAB"/>
                </a:solidFill>
                <a:latin typeface="Liberation Sans"/>
                <a:cs typeface="Liberation Sans"/>
              </a:rPr>
              <a:t>DELHI</a:t>
            </a:r>
            <a:r>
              <a:rPr dirty="0" sz="80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0" b="1">
                <a:solidFill>
                  <a:srgbClr val="ABABAB"/>
                </a:solidFill>
                <a:latin typeface="Liberation Sans"/>
                <a:cs typeface="Liberation Sans"/>
              </a:rPr>
              <a:t>-</a:t>
            </a:r>
            <a:endParaRPr sz="800">
              <a:latin typeface="Liberation Sans"/>
              <a:cs typeface="Liberation Sans"/>
            </a:endParaRPr>
          </a:p>
          <a:p>
            <a:pPr algn="just" marL="12700" marR="268605">
              <a:lnSpc>
                <a:spcPct val="130100"/>
              </a:lnSpc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H-1/G-4, Garg </a:t>
            </a:r>
            <a:r>
              <a:rPr dirty="0" sz="800" spc="-10">
                <a:solidFill>
                  <a:srgbClr val="ABABAB"/>
                </a:solidFill>
                <a:latin typeface="Liberation Sans"/>
                <a:cs typeface="Liberation Sans"/>
              </a:rPr>
              <a:t>Tower,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Netaji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Subhash Place,  Pitampura,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Delhi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-</a:t>
            </a:r>
            <a:r>
              <a:rPr dirty="0" sz="800" spc="15" b="1">
                <a:solidFill>
                  <a:srgbClr val="ABABAB"/>
                </a:solidFill>
                <a:latin typeface="Liberation Sans"/>
                <a:cs typeface="Liberation Sans"/>
              </a:rPr>
              <a:t>110034,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Ph.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-</a:t>
            </a:r>
            <a:r>
              <a:rPr dirty="0" sz="800" spc="-7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874-599-44-22</a:t>
            </a:r>
            <a:endParaRPr sz="8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Liberation Sans"/>
              <a:cs typeface="Liberation Sans"/>
            </a:endParaRPr>
          </a:p>
          <a:p>
            <a:pPr algn="just" marL="12700">
              <a:lnSpc>
                <a:spcPct val="100000"/>
              </a:lnSpc>
            </a:pPr>
            <a:r>
              <a:rPr dirty="0" sz="800" spc="20" b="1">
                <a:solidFill>
                  <a:srgbClr val="ABABAB"/>
                </a:solidFill>
                <a:latin typeface="Liberation Sans"/>
                <a:cs typeface="Liberation Sans"/>
              </a:rPr>
              <a:t>PUNJAB</a:t>
            </a:r>
            <a:r>
              <a:rPr dirty="0" sz="80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0" b="1">
                <a:solidFill>
                  <a:srgbClr val="ABABAB"/>
                </a:solidFill>
                <a:latin typeface="Liberation Sans"/>
                <a:cs typeface="Liberation Sans"/>
              </a:rPr>
              <a:t>-</a:t>
            </a:r>
            <a:endParaRPr sz="800">
              <a:latin typeface="Liberation Sans"/>
              <a:cs typeface="Liberation Sans"/>
            </a:endParaRPr>
          </a:p>
          <a:p>
            <a:pPr algn="just" marL="12700">
              <a:lnSpc>
                <a:spcPct val="100000"/>
              </a:lnSpc>
              <a:spcBef>
                <a:spcPts val="290"/>
              </a:spcBef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80Ax,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Adjoining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Bindra</a:t>
            </a:r>
            <a:r>
              <a:rPr dirty="0" sz="800" spc="-1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complex,</a:t>
            </a:r>
            <a:endParaRPr sz="800">
              <a:latin typeface="Liberation Sans"/>
              <a:cs typeface="Liberation Sans"/>
            </a:endParaRPr>
          </a:p>
          <a:p>
            <a:pPr algn="just" marL="12700" marR="5080">
              <a:lnSpc>
                <a:spcPct val="130100"/>
              </a:lnSpc>
            </a:pP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Near Baba Deep Singh Gurudwara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ji,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Kundan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nagar, 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Model </a:t>
            </a:r>
            <a:r>
              <a:rPr dirty="0" sz="800" spc="-5">
                <a:solidFill>
                  <a:srgbClr val="ABABAB"/>
                </a:solidFill>
                <a:latin typeface="Liberation Sans"/>
                <a:cs typeface="Liberation Sans"/>
              </a:rPr>
              <a:t>Town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Extension, </a:t>
            </a:r>
            <a:r>
              <a:rPr dirty="0" sz="800" spc="15" b="1">
                <a:solidFill>
                  <a:srgbClr val="ABABAB"/>
                </a:solidFill>
                <a:latin typeface="Liberation Sans"/>
                <a:cs typeface="Liberation Sans"/>
              </a:rPr>
              <a:t>Ludhiana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, </a:t>
            </a:r>
            <a:r>
              <a:rPr dirty="0" sz="800" spc="15" b="1">
                <a:solidFill>
                  <a:srgbClr val="ABABAB"/>
                </a:solidFill>
                <a:latin typeface="Liberation Sans"/>
                <a:cs typeface="Liberation Sans"/>
              </a:rPr>
              <a:t>Punjab, 141002</a:t>
            </a:r>
            <a:r>
              <a:rPr dirty="0" sz="800" spc="-60" b="1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5">
                <a:solidFill>
                  <a:srgbClr val="ABABAB"/>
                </a:solidFill>
                <a:latin typeface="Liberation Sans"/>
                <a:cs typeface="Liberation Sans"/>
              </a:rPr>
              <a:t>, 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Ph.-</a:t>
            </a:r>
            <a:r>
              <a:rPr dirty="0" sz="800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9244-200-400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9699" y="3474592"/>
            <a:ext cx="896619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Get A </a:t>
            </a:r>
            <a:r>
              <a:rPr dirty="0" sz="950" spc="5">
                <a:solidFill>
                  <a:srgbClr val="ABABAB"/>
                </a:solidFill>
                <a:latin typeface="Liberation Sans"/>
                <a:cs typeface="Liberation Sans"/>
              </a:rPr>
              <a:t>Call</a:t>
            </a:r>
            <a:r>
              <a:rPr dirty="0" sz="950" spc="-65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950" spc="10">
                <a:solidFill>
                  <a:srgbClr val="ABABAB"/>
                </a:solidFill>
                <a:latin typeface="Liberation Sans"/>
                <a:cs typeface="Liberation Sans"/>
              </a:rPr>
              <a:t>Back</a:t>
            </a:r>
            <a:endParaRPr sz="950">
              <a:latin typeface="Liberation Sans"/>
              <a:cs typeface="Liberatio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441" y="4581824"/>
            <a:ext cx="391160" cy="1663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5">
                <a:solidFill>
                  <a:srgbClr val="ABABAB"/>
                </a:solidFill>
                <a:latin typeface="Liberation Sans"/>
                <a:cs typeface="Liberation Sans"/>
              </a:rPr>
              <a:t>Submit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804" y="3720775"/>
            <a:ext cx="4828540" cy="176530"/>
          </a:xfrm>
          <a:prstGeom prst="rect">
            <a:avLst/>
          </a:prstGeom>
          <a:ln w="8810">
            <a:solidFill>
              <a:srgbClr val="F3967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ts val="1045"/>
              </a:lnSpc>
            </a:pPr>
            <a:r>
              <a:rPr dirty="0" sz="900" spc="10">
                <a:solidFill>
                  <a:srgbClr val="1F1F1F"/>
                </a:solidFill>
                <a:latin typeface="Liberation Sans"/>
                <a:cs typeface="Liberation Sans"/>
              </a:rPr>
              <a:t>Name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804" y="3949851"/>
            <a:ext cx="4828540" cy="176530"/>
          </a:xfrm>
          <a:prstGeom prst="rect">
            <a:avLst/>
          </a:prstGeom>
          <a:ln w="8810">
            <a:solidFill>
              <a:srgbClr val="F3967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ts val="1045"/>
              </a:lnSpc>
            </a:pPr>
            <a:r>
              <a:rPr dirty="0" sz="900" spc="5">
                <a:solidFill>
                  <a:srgbClr val="1F1F1F"/>
                </a:solidFill>
                <a:latin typeface="Liberation Sans"/>
                <a:cs typeface="Liberation Sans"/>
              </a:rPr>
              <a:t>Mobile</a:t>
            </a:r>
            <a:r>
              <a:rPr dirty="0" sz="900">
                <a:solidFill>
                  <a:srgbClr val="1F1F1F"/>
                </a:solidFill>
                <a:latin typeface="Liberation Sans"/>
                <a:cs typeface="Liberation Sans"/>
              </a:rPr>
              <a:t> </a:t>
            </a:r>
            <a:r>
              <a:rPr dirty="0" sz="900" spc="5">
                <a:solidFill>
                  <a:srgbClr val="1F1F1F"/>
                </a:solidFill>
                <a:latin typeface="Liberation Sans"/>
                <a:cs typeface="Liberation Sans"/>
              </a:rPr>
              <a:t>No.</a:t>
            </a:r>
            <a:endParaRPr sz="900">
              <a:latin typeface="Liberation Sans"/>
              <a:cs typeface="Liberatio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40137" y="4412409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61674" y="0"/>
                </a:moveTo>
                <a:lnTo>
                  <a:pt x="0" y="61674"/>
                </a:lnTo>
              </a:path>
              <a:path w="62229" h="62229">
                <a:moveTo>
                  <a:pt x="61674" y="35242"/>
                </a:moveTo>
                <a:lnTo>
                  <a:pt x="35242" y="616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86804" y="4178927"/>
            <a:ext cx="4828540" cy="308610"/>
          </a:xfrm>
          <a:prstGeom prst="rect">
            <a:avLst/>
          </a:prstGeom>
          <a:ln w="8810">
            <a:solidFill>
              <a:srgbClr val="F3967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ts val="1045"/>
              </a:lnSpc>
            </a:pPr>
            <a:r>
              <a:rPr dirty="0" sz="900" spc="10">
                <a:solidFill>
                  <a:srgbClr val="1F1F1F"/>
                </a:solidFill>
                <a:latin typeface="DejaVu Sans Mono"/>
                <a:cs typeface="DejaVu Sans Mono"/>
              </a:rPr>
              <a:t>Comment</a:t>
            </a:r>
            <a:endParaRPr sz="900">
              <a:latin typeface="DejaVu Sans Mono"/>
              <a:cs typeface="DejaVu Sans Mon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8300" y="4941046"/>
            <a:ext cx="7048500" cy="17780"/>
          </a:xfrm>
          <a:custGeom>
            <a:avLst/>
            <a:gdLst/>
            <a:ahLst/>
            <a:cxnLst/>
            <a:rect l="l" t="t" r="r" b="b"/>
            <a:pathLst>
              <a:path w="7048500" h="17779">
                <a:moveTo>
                  <a:pt x="7048500" y="17621"/>
                </a:moveTo>
                <a:lnTo>
                  <a:pt x="0" y="17621"/>
                </a:lnTo>
                <a:lnTo>
                  <a:pt x="0" y="0"/>
                </a:lnTo>
                <a:lnTo>
                  <a:pt x="7048500" y="0"/>
                </a:lnTo>
                <a:lnTo>
                  <a:pt x="7048500" y="17621"/>
                </a:lnTo>
                <a:close/>
              </a:path>
            </a:pathLst>
          </a:custGeom>
          <a:solidFill>
            <a:srgbClr val="DC510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56768" y="5113369"/>
            <a:ext cx="2272030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20">
                <a:solidFill>
                  <a:srgbClr val="ABABAB"/>
                </a:solidFill>
                <a:latin typeface="Liberation Sans"/>
                <a:cs typeface="Liberation Sans"/>
              </a:rPr>
              <a:t>©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Copyright </a:t>
            </a:r>
            <a:r>
              <a:rPr dirty="0" sz="800" spc="10">
                <a:solidFill>
                  <a:srgbClr val="ABABAB"/>
                </a:solidFill>
                <a:latin typeface="Liberation Sans"/>
                <a:cs typeface="Liberation Sans"/>
              </a:rPr>
              <a:t>divyarishi.com. All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Rights</a:t>
            </a:r>
            <a:r>
              <a:rPr dirty="0" sz="800" spc="-30">
                <a:solidFill>
                  <a:srgbClr val="ABABAB"/>
                </a:solidFill>
                <a:latin typeface="Liberation Sans"/>
                <a:cs typeface="Liberation Sans"/>
              </a:rPr>
              <a:t> </a:t>
            </a:r>
            <a:r>
              <a:rPr dirty="0" sz="800" spc="15">
                <a:solidFill>
                  <a:srgbClr val="ABABAB"/>
                </a:solidFill>
                <a:latin typeface="Liberation Sans"/>
                <a:cs typeface="Liberation Sans"/>
              </a:rPr>
              <a:t>Reserved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254" y="9735492"/>
            <a:ext cx="1111250" cy="14414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latin typeface="DejaVu Sans"/>
                <a:cs typeface="DejaVu Sans"/>
                <a:hlinkClick r:id="rId8"/>
              </a:rPr>
              <a:t>http://divyarishi.com/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r>
              <a:rPr dirty="0" spc="-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2020-10-06T07:55:42Z</dcterms:created>
  <dcterms:modified xsi:type="dcterms:W3CDTF">2020-10-06T07:55:42Z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2020-10-06T00:00:00Z</vt:filetime>
  </property>
  <property fmtid="{D5CDD505-2E9C-101B-9397-08002B2CF9AE}" pid="3" name="Creator">
    <vt:lpwstr>Mozilla/5.0 (X11; Linux x86_64) AppleWebKit/537.36 (KHTML, like Gecko) Ubuntu Chromium/65.0.3325.181 Chrome/65.0.3325.181 Safari/537.36</vt:lpwstr>
  </property>
  <property fmtid="{D5CDD505-2E9C-101B-9397-08002B2CF9AE}" pid="4" name="LastSaved">
    <vt:filetime>2020-10-06T00:00:00Z</vt:filetime>
  </property>
</Properties>
</file>