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06" r:id="rId1"/>
  </p:sldMasterIdLst>
  <p:notesMasterIdLst>
    <p:notesMasterId r:id="rId60"/>
  </p:notesMasterIdLst>
  <p:sldIdLst>
    <p:sldId id="256" r:id="rId2"/>
    <p:sldId id="267" r:id="rId3"/>
    <p:sldId id="258" r:id="rId4"/>
    <p:sldId id="276" r:id="rId5"/>
    <p:sldId id="314" r:id="rId6"/>
    <p:sldId id="263" r:id="rId7"/>
    <p:sldId id="279" r:id="rId8"/>
    <p:sldId id="299" r:id="rId9"/>
    <p:sldId id="275" r:id="rId10"/>
    <p:sldId id="278" r:id="rId11"/>
    <p:sldId id="277" r:id="rId12"/>
    <p:sldId id="312" r:id="rId13"/>
    <p:sldId id="284" r:id="rId14"/>
    <p:sldId id="281" r:id="rId15"/>
    <p:sldId id="293" r:id="rId16"/>
    <p:sldId id="294" r:id="rId17"/>
    <p:sldId id="283" r:id="rId18"/>
    <p:sldId id="282" r:id="rId19"/>
    <p:sldId id="300" r:id="rId20"/>
    <p:sldId id="301" r:id="rId21"/>
    <p:sldId id="285" r:id="rId22"/>
    <p:sldId id="288" r:id="rId23"/>
    <p:sldId id="307" r:id="rId24"/>
    <p:sldId id="286" r:id="rId25"/>
    <p:sldId id="287" r:id="rId26"/>
    <p:sldId id="308" r:id="rId27"/>
    <p:sldId id="289" r:id="rId28"/>
    <p:sldId id="305" r:id="rId29"/>
    <p:sldId id="317" r:id="rId30"/>
    <p:sldId id="297" r:id="rId31"/>
    <p:sldId id="298" r:id="rId32"/>
    <p:sldId id="316" r:id="rId33"/>
    <p:sldId id="311" r:id="rId34"/>
    <p:sldId id="295" r:id="rId35"/>
    <p:sldId id="290" r:id="rId36"/>
    <p:sldId id="313" r:id="rId37"/>
    <p:sldId id="328" r:id="rId38"/>
    <p:sldId id="291" r:id="rId39"/>
    <p:sldId id="310" r:id="rId40"/>
    <p:sldId id="322" r:id="rId41"/>
    <p:sldId id="319" r:id="rId42"/>
    <p:sldId id="318" r:id="rId43"/>
    <p:sldId id="321" r:id="rId44"/>
    <p:sldId id="320" r:id="rId45"/>
    <p:sldId id="323" r:id="rId46"/>
    <p:sldId id="324" r:id="rId47"/>
    <p:sldId id="337" r:id="rId48"/>
    <p:sldId id="325" r:id="rId49"/>
    <p:sldId id="326" r:id="rId50"/>
    <p:sldId id="330" r:id="rId51"/>
    <p:sldId id="331" r:id="rId52"/>
    <p:sldId id="332" r:id="rId53"/>
    <p:sldId id="333" r:id="rId54"/>
    <p:sldId id="335" r:id="rId55"/>
    <p:sldId id="334" r:id="rId56"/>
    <p:sldId id="327" r:id="rId57"/>
    <p:sldId id="336" r:id="rId58"/>
    <p:sldId id="26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howGuides="1">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CE56A-3A21-4E34-B305-F912846CEC69}" type="datetimeFigureOut">
              <a:rPr lang="en-US" smtClean="0"/>
              <a:pPr/>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7D19F-C948-49B3-9DE9-8F7566F69954}" type="slidenum">
              <a:rPr lang="en-US" smtClean="0"/>
              <a:pPr/>
              <a:t>‹#›</a:t>
            </a:fld>
            <a:endParaRPr lang="en-US"/>
          </a:p>
        </p:txBody>
      </p:sp>
    </p:spTree>
    <p:extLst>
      <p:ext uri="{BB962C8B-B14F-4D97-AF65-F5344CB8AC3E}">
        <p14:creationId xmlns:p14="http://schemas.microsoft.com/office/powerpoint/2010/main" val="255746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97D19F-C948-49B3-9DE9-8F7566F69954}" type="slidenum">
              <a:rPr lang="en-US" smtClean="0"/>
              <a:pPr/>
              <a:t>13</a:t>
            </a:fld>
            <a:endParaRPr lang="en-US"/>
          </a:p>
        </p:txBody>
      </p:sp>
    </p:spTree>
    <p:extLst>
      <p:ext uri="{BB962C8B-B14F-4D97-AF65-F5344CB8AC3E}">
        <p14:creationId xmlns:p14="http://schemas.microsoft.com/office/powerpoint/2010/main" val="276541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D700E6F-D9EB-4DB9-9486-0935D3A7BFFA}" type="datetimeFigureOut">
              <a:rPr lang="en-US" smtClean="0"/>
              <a:pPr/>
              <a:t>12/6/2019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AA49B3-7E2C-422D-BE8E-05085A637AC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0E6F-D9EB-4DB9-9486-0935D3A7BFFA}"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0E6F-D9EB-4DB9-9486-0935D3A7BFFA}"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00E6F-D9EB-4DB9-9486-0935D3A7BFFA}"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700E6F-D9EB-4DB9-9486-0935D3A7BFFA}"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AA49B3-7E2C-422D-BE8E-05085A637A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700E6F-D9EB-4DB9-9486-0935D3A7BFFA}"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700E6F-D9EB-4DB9-9486-0935D3A7BFFA}"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700E6F-D9EB-4DB9-9486-0935D3A7BFFA}"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00E6F-D9EB-4DB9-9486-0935D3A7BFFA}"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700E6F-D9EB-4DB9-9486-0935D3A7BFFA}"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700E6F-D9EB-4DB9-9486-0935D3A7BFFA}"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A49B3-7E2C-422D-BE8E-05085A637A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
                <a:satMod val="110000"/>
              </a:schemeClr>
              <a:schemeClr val="bg2">
                <a:tint val="60000"/>
                <a:satMod val="425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D700E6F-D9EB-4DB9-9486-0935D3A7BFFA}" type="datetimeFigureOut">
              <a:rPr lang="en-US" smtClean="0"/>
              <a:pPr/>
              <a:t>12/6/2019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AA49B3-7E2C-422D-BE8E-05085A637AC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ayofhpathy.blogspot.com/2015/06/how-to-approach-homeopathic-ca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pdf.pub/homeopathic-psychology-personality-profiles-of-the-major-constitutional-remed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pdf.pub/homeopathic-psychology-personality-profiles-of-the-major-constitutional-remed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M/HFA-%202019%202.do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omeopathybooks.in/author/williamburt/" TargetMode="External"/><Relationship Id="rId2" Type="http://schemas.openxmlformats.org/officeDocument/2006/relationships/hyperlink" Target="https://homeopathybooks.in/characteristic-materia-medica-by-william-h-burt/" TargetMode="External"/><Relationship Id="rId1" Type="http://schemas.openxmlformats.org/officeDocument/2006/relationships/slideLayout" Target="../slideLayouts/slideLayout2.xml"/><Relationship Id="rId4" Type="http://schemas.openxmlformats.org/officeDocument/2006/relationships/hyperlink" Target="https://homeopathybooks.in/characteristic-materia-medica-by-william-h-burt/sepia-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homeopathyusa.org/AJHM/AJHM-Spring-201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homeopathyusa.org/AJHM/AJHM-Spring-201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M/1-s2.0-S1475491602900718-main.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M/1-s2.0-S1475491617300681-main%20(1).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sciencedirect.com/topics/medicine-and-dentistry/ipecac" TargetMode="External"/><Relationship Id="rId3" Type="http://schemas.openxmlformats.org/officeDocument/2006/relationships/hyperlink" Target="https://www.sciencedirect.com/topics/medicine-and-dentistry/vertebra" TargetMode="External"/><Relationship Id="rId7" Type="http://schemas.openxmlformats.org/officeDocument/2006/relationships/hyperlink" Target="https://www.sciencedirect.com/topics/medicine-and-dentistry/analeptic" TargetMode="External"/><Relationship Id="rId2" Type="http://schemas.openxmlformats.org/officeDocument/2006/relationships/hyperlink" Target="https://www.sciencedirect.com/topics/nursing-and-health-professions/sulfur" TargetMode="External"/><Relationship Id="rId1" Type="http://schemas.openxmlformats.org/officeDocument/2006/relationships/slideLayout" Target="../slideLayouts/slideLayout2.xml"/><Relationship Id="rId6" Type="http://schemas.openxmlformats.org/officeDocument/2006/relationships/hyperlink" Target="https://www.sciencedirect.com/topics/medicine-and-dentistry/silicon-dioxide" TargetMode="External"/><Relationship Id="rId5" Type="http://schemas.openxmlformats.org/officeDocument/2006/relationships/hyperlink" Target="https://www.sciencedirect.com/topics/nursing-and-health-professions/dental-caries" TargetMode="External"/><Relationship Id="rId4" Type="http://schemas.openxmlformats.org/officeDocument/2006/relationships/hyperlink" Target="https://www.sciencedirect.com/topics/medicine-and-dentistry/psoas-absces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785" y="228600"/>
            <a:ext cx="8534400" cy="6324600"/>
          </a:xfrm>
        </p:spPr>
        <p:txBody>
          <a:bodyPr>
            <a:normAutofit fontScale="90000"/>
          </a:bodyPr>
          <a:lstStyle/>
          <a:p>
            <a:pPr algn="ctr"/>
            <a:r>
              <a:rPr lang="en-US" sz="4900" dirty="0" smtClean="0">
                <a:solidFill>
                  <a:srgbClr val="FFC000"/>
                </a:solidFill>
              </a:rPr>
              <a:t/>
            </a:r>
            <a:br>
              <a:rPr lang="en-US" sz="4900" dirty="0" smtClean="0">
                <a:solidFill>
                  <a:srgbClr val="FFC000"/>
                </a:solidFill>
              </a:rPr>
            </a:br>
            <a:r>
              <a:rPr lang="en-US" sz="4900" dirty="0">
                <a:solidFill>
                  <a:srgbClr val="FFC000"/>
                </a:solidFill>
              </a:rPr>
              <a:t/>
            </a:r>
            <a:br>
              <a:rPr lang="en-US" sz="4900" dirty="0">
                <a:solidFill>
                  <a:srgbClr val="FFC000"/>
                </a:solidFill>
              </a:rPr>
            </a:br>
            <a:r>
              <a:rPr lang="en-US" sz="4900" dirty="0" smtClean="0">
                <a:solidFill>
                  <a:srgbClr val="FFC000"/>
                </a:solidFill>
              </a:rPr>
              <a:t/>
            </a:r>
            <a:br>
              <a:rPr lang="en-US" sz="4900" dirty="0" smtClean="0">
                <a:solidFill>
                  <a:srgbClr val="FFC000"/>
                </a:solidFill>
              </a:rPr>
            </a:br>
            <a:r>
              <a:rPr lang="en-US" sz="4900" dirty="0">
                <a:solidFill>
                  <a:srgbClr val="FFC000"/>
                </a:solidFill>
              </a:rPr>
              <a:t/>
            </a:r>
            <a:br>
              <a:rPr lang="en-US" sz="4900" dirty="0">
                <a:solidFill>
                  <a:srgbClr val="FFC000"/>
                </a:solidFill>
              </a:rPr>
            </a:br>
            <a:r>
              <a:rPr lang="en-US" sz="4900" dirty="0" smtClean="0">
                <a:solidFill>
                  <a:schemeClr val="accent2">
                    <a:lumMod val="20000"/>
                    <a:lumOff val="80000"/>
                  </a:schemeClr>
                </a:solidFill>
                <a:latin typeface="Baskerville Old Face" panose="02020602080505020303" pitchFamily="18" charset="0"/>
              </a:rPr>
              <a:t>DEMONSTRATE </a:t>
            </a:r>
            <a:r>
              <a:rPr lang="en-US" sz="4900" dirty="0">
                <a:solidFill>
                  <a:schemeClr val="accent2">
                    <a:lumMod val="20000"/>
                    <a:lumOff val="80000"/>
                  </a:schemeClr>
                </a:solidFill>
                <a:latin typeface="Baskerville Old Face" panose="02020602080505020303" pitchFamily="18" charset="0"/>
              </a:rPr>
              <a:t>THE ABILITY TO APPLY MATERIA MEDICA IN PRACTICAL SITUATION</a:t>
            </a:r>
            <a:r>
              <a:rPr lang="en-US" sz="4900" b="1" dirty="0">
                <a:solidFill>
                  <a:schemeClr val="accent2">
                    <a:lumMod val="20000"/>
                    <a:lumOff val="80000"/>
                  </a:schemeClr>
                </a:solidFill>
              </a:rPr>
              <a:t/>
            </a:r>
            <a:br>
              <a:rPr lang="en-US" sz="4900" b="1" dirty="0">
                <a:solidFill>
                  <a:schemeClr val="accent2">
                    <a:lumMod val="20000"/>
                    <a:lumOff val="80000"/>
                  </a:schemeClr>
                </a:solidFill>
              </a:rPr>
            </a:br>
            <a:r>
              <a:rPr lang="en-US" sz="4900" b="1" dirty="0">
                <a:solidFill>
                  <a:schemeClr val="accent2">
                    <a:lumMod val="20000"/>
                    <a:lumOff val="80000"/>
                  </a:schemeClr>
                </a:solidFill>
              </a:rPr>
              <a:t/>
            </a:r>
            <a:br>
              <a:rPr lang="en-US" sz="4900" b="1" dirty="0">
                <a:solidFill>
                  <a:schemeClr val="accent2">
                    <a:lumMod val="20000"/>
                    <a:lumOff val="80000"/>
                  </a:schemeClr>
                </a:solidFill>
              </a:rPr>
            </a:br>
            <a:r>
              <a:rPr lang="en-US" sz="4900" b="1" dirty="0">
                <a:solidFill>
                  <a:schemeClr val="accent2">
                    <a:lumMod val="20000"/>
                    <a:lumOff val="80000"/>
                  </a:schemeClr>
                </a:solidFill>
              </a:rPr>
              <a:t/>
            </a:r>
            <a:br>
              <a:rPr lang="en-US" sz="4900" b="1" dirty="0">
                <a:solidFill>
                  <a:schemeClr val="accent2">
                    <a:lumMod val="20000"/>
                    <a:lumOff val="80000"/>
                  </a:schemeClr>
                </a:solidFill>
              </a:rPr>
            </a:br>
            <a:r>
              <a:rPr lang="en-US" sz="4900" b="1" dirty="0">
                <a:solidFill>
                  <a:schemeClr val="bg1"/>
                </a:solidFill>
              </a:rPr>
              <a:t/>
            </a:r>
            <a:br>
              <a:rPr lang="en-US" sz="4900" b="1" dirty="0">
                <a:solidFill>
                  <a:schemeClr val="bg1"/>
                </a:solidFill>
              </a:rPr>
            </a:br>
            <a:r>
              <a:rPr lang="en-US" b="1" dirty="0">
                <a:solidFill>
                  <a:schemeClr val="bg1"/>
                </a:solidFill>
              </a:rPr>
              <a:t/>
            </a:r>
            <a:br>
              <a:rPr lang="en-US" b="1" dirty="0">
                <a:solidFill>
                  <a:schemeClr val="bg1"/>
                </a:solidFill>
              </a:rPr>
            </a:br>
            <a:r>
              <a:rPr lang="en-US" sz="4000" b="1" dirty="0">
                <a:solidFill>
                  <a:srgbClr val="FFC000"/>
                </a:solidFill>
              </a:rPr>
              <a:t/>
            </a:r>
            <a:br>
              <a:rPr lang="en-US" sz="4000" b="1" dirty="0">
                <a:solidFill>
                  <a:srgbClr val="FFC000"/>
                </a:solidFill>
              </a:rPr>
            </a:br>
            <a:endParaRPr lang="en-US" sz="4000" b="1" dirty="0">
              <a:solidFill>
                <a:srgbClr val="FFC000"/>
              </a:solidFill>
            </a:endParaRPr>
          </a:p>
        </p:txBody>
      </p:sp>
      <p:sp>
        <p:nvSpPr>
          <p:cNvPr id="3" name="TextBox 2"/>
          <p:cNvSpPr txBox="1"/>
          <p:nvPr/>
        </p:nvSpPr>
        <p:spPr>
          <a:xfrm>
            <a:off x="457200" y="2992161"/>
            <a:ext cx="8458200" cy="3108543"/>
          </a:xfrm>
          <a:prstGeom prst="rect">
            <a:avLst/>
          </a:prstGeom>
          <a:noFill/>
        </p:spPr>
        <p:txBody>
          <a:bodyPr wrap="square" rtlCol="0">
            <a:spAutoFit/>
          </a:bodyPr>
          <a:lstStyle/>
          <a:p>
            <a:r>
              <a:rPr lang="en-US" sz="2800" dirty="0">
                <a:solidFill>
                  <a:schemeClr val="accent2">
                    <a:lumMod val="20000"/>
                    <a:lumOff val="80000"/>
                  </a:schemeClr>
                </a:solidFill>
                <a:latin typeface="Cambria" panose="02040503050406030204" pitchFamily="18" charset="0"/>
              </a:rPr>
              <a:t>GUIDED </a:t>
            </a:r>
            <a:r>
              <a:rPr lang="en-US" sz="2800" dirty="0" smtClean="0">
                <a:solidFill>
                  <a:schemeClr val="accent2">
                    <a:lumMod val="20000"/>
                    <a:lumOff val="80000"/>
                  </a:schemeClr>
                </a:solidFill>
                <a:latin typeface="Cambria" panose="02040503050406030204" pitchFamily="18" charset="0"/>
              </a:rPr>
              <a:t>BY-</a:t>
            </a:r>
            <a:r>
              <a:rPr lang="en-US" sz="2800" dirty="0">
                <a:solidFill>
                  <a:schemeClr val="accent2">
                    <a:lumMod val="20000"/>
                    <a:lumOff val="80000"/>
                  </a:schemeClr>
                </a:solidFill>
                <a:latin typeface="Cambria" panose="02040503050406030204" pitchFamily="18" charset="0"/>
              </a:rPr>
              <a:t>	DR. </a:t>
            </a:r>
            <a:r>
              <a:rPr lang="en-US" sz="2800" dirty="0" smtClean="0">
                <a:solidFill>
                  <a:schemeClr val="accent2">
                    <a:lumMod val="20000"/>
                    <a:lumOff val="80000"/>
                  </a:schemeClr>
                </a:solidFill>
                <a:latin typeface="Cambria" panose="02040503050406030204" pitchFamily="18" charset="0"/>
              </a:rPr>
              <a:t>JYOTI A. M</a:t>
            </a:r>
            <a:endParaRPr lang="en-US" sz="2800" dirty="0">
              <a:solidFill>
                <a:schemeClr val="accent2">
                  <a:lumMod val="20000"/>
                  <a:lumOff val="80000"/>
                </a:schemeClr>
              </a:solidFill>
              <a:latin typeface="Cambria" panose="02040503050406030204" pitchFamily="18" charset="0"/>
            </a:endParaRPr>
          </a:p>
          <a:p>
            <a:r>
              <a:rPr lang="en-US" sz="2800" dirty="0">
                <a:solidFill>
                  <a:schemeClr val="accent2">
                    <a:lumMod val="20000"/>
                    <a:lumOff val="80000"/>
                  </a:schemeClr>
                </a:solidFill>
                <a:latin typeface="Cambria" panose="02040503050406030204" pitchFamily="18" charset="0"/>
              </a:rPr>
              <a:t>                            </a:t>
            </a:r>
            <a:r>
              <a:rPr lang="en-US" sz="2800" dirty="0" smtClean="0">
                <a:solidFill>
                  <a:schemeClr val="accent2">
                    <a:lumMod val="20000"/>
                    <a:lumOff val="80000"/>
                  </a:schemeClr>
                </a:solidFill>
                <a:latin typeface="Cambria" panose="02040503050406030204" pitchFamily="18" charset="0"/>
              </a:rPr>
              <a:t>	Department </a:t>
            </a:r>
            <a:r>
              <a:rPr lang="en-US" sz="2800" dirty="0">
                <a:solidFill>
                  <a:schemeClr val="accent2">
                    <a:lumMod val="20000"/>
                    <a:lumOff val="80000"/>
                  </a:schemeClr>
                </a:solidFill>
                <a:latin typeface="Cambria" panose="02040503050406030204" pitchFamily="18" charset="0"/>
              </a:rPr>
              <a:t>of Materia Medica</a:t>
            </a:r>
          </a:p>
          <a:p>
            <a:endParaRPr lang="en-US" sz="2800" dirty="0">
              <a:solidFill>
                <a:schemeClr val="accent2">
                  <a:lumMod val="20000"/>
                  <a:lumOff val="80000"/>
                </a:schemeClr>
              </a:solidFill>
              <a:latin typeface="Cambria" panose="02040503050406030204" pitchFamily="18" charset="0"/>
            </a:endParaRPr>
          </a:p>
          <a:p>
            <a:r>
              <a:rPr lang="en-US" sz="2800" dirty="0" smtClean="0">
                <a:solidFill>
                  <a:schemeClr val="accent2">
                    <a:lumMod val="20000"/>
                    <a:lumOff val="80000"/>
                  </a:schemeClr>
                </a:solidFill>
                <a:latin typeface="Cambria" panose="02040503050406030204" pitchFamily="18" charset="0"/>
              </a:rPr>
              <a:t>PRESENTED </a:t>
            </a:r>
            <a:r>
              <a:rPr lang="en-US" sz="2800" dirty="0">
                <a:solidFill>
                  <a:schemeClr val="accent2">
                    <a:lumMod val="20000"/>
                    <a:lumOff val="80000"/>
                  </a:schemeClr>
                </a:solidFill>
                <a:latin typeface="Cambria" panose="02040503050406030204" pitchFamily="18" charset="0"/>
              </a:rPr>
              <a:t>BY : </a:t>
            </a:r>
            <a:r>
              <a:rPr lang="en-US" sz="2800" dirty="0" smtClean="0">
                <a:solidFill>
                  <a:schemeClr val="accent2">
                    <a:lumMod val="20000"/>
                    <a:lumOff val="80000"/>
                  </a:schemeClr>
                </a:solidFill>
                <a:latin typeface="Cambria" panose="02040503050406030204" pitchFamily="18" charset="0"/>
              </a:rPr>
              <a:t> DR. </a:t>
            </a:r>
            <a:r>
              <a:rPr lang="en-US" sz="2800" dirty="0">
                <a:solidFill>
                  <a:schemeClr val="accent2">
                    <a:lumMod val="20000"/>
                    <a:lumOff val="80000"/>
                  </a:schemeClr>
                </a:solidFill>
                <a:latin typeface="Cambria" panose="02040503050406030204" pitchFamily="18" charset="0"/>
              </a:rPr>
              <a:t>DEEPTI DEWAN</a:t>
            </a:r>
          </a:p>
          <a:p>
            <a:r>
              <a:rPr lang="en-US" sz="2800" dirty="0">
                <a:solidFill>
                  <a:schemeClr val="accent2">
                    <a:lumMod val="20000"/>
                    <a:lumOff val="80000"/>
                  </a:schemeClr>
                </a:solidFill>
                <a:latin typeface="Cambria" panose="02040503050406030204" pitchFamily="18" charset="0"/>
              </a:rPr>
              <a:t>		</a:t>
            </a:r>
            <a:r>
              <a:rPr lang="en-US" sz="2800" dirty="0" smtClean="0">
                <a:solidFill>
                  <a:schemeClr val="accent2">
                    <a:lumMod val="20000"/>
                    <a:lumOff val="80000"/>
                  </a:schemeClr>
                </a:solidFill>
                <a:latin typeface="Cambria" panose="02040503050406030204" pitchFamily="18" charset="0"/>
              </a:rPr>
              <a:t>	MD </a:t>
            </a:r>
            <a:r>
              <a:rPr lang="en-US" sz="2800" dirty="0">
                <a:solidFill>
                  <a:schemeClr val="accent2">
                    <a:lumMod val="20000"/>
                    <a:lumOff val="80000"/>
                  </a:schemeClr>
                </a:solidFill>
                <a:latin typeface="Cambria" panose="02040503050406030204" pitchFamily="18" charset="0"/>
              </a:rPr>
              <a:t>-  1</a:t>
            </a:r>
            <a:r>
              <a:rPr lang="en-US" sz="2800" dirty="0" smtClean="0">
                <a:solidFill>
                  <a:schemeClr val="accent2">
                    <a:lumMod val="20000"/>
                    <a:lumOff val="80000"/>
                  </a:schemeClr>
                </a:solidFill>
                <a:latin typeface="Cambria" panose="02040503050406030204" pitchFamily="18" charset="0"/>
              </a:rPr>
              <a:t>st </a:t>
            </a:r>
            <a:r>
              <a:rPr lang="en-US" sz="2800" dirty="0">
                <a:solidFill>
                  <a:schemeClr val="accent2">
                    <a:lumMod val="20000"/>
                    <a:lumOff val="80000"/>
                  </a:schemeClr>
                </a:solidFill>
                <a:latin typeface="Cambria" panose="02040503050406030204" pitchFamily="18" charset="0"/>
              </a:rPr>
              <a:t>year</a:t>
            </a:r>
          </a:p>
          <a:p>
            <a:pPr algn="ctr"/>
            <a:r>
              <a:rPr lang="en-US" sz="2800" dirty="0">
                <a:solidFill>
                  <a:schemeClr val="accent2">
                    <a:lumMod val="20000"/>
                    <a:lumOff val="80000"/>
                  </a:schemeClr>
                </a:solidFill>
                <a:latin typeface="Cambria" panose="02040503050406030204" pitchFamily="18" charset="0"/>
              </a:rPr>
              <a:t>	 </a:t>
            </a:r>
            <a:r>
              <a:rPr lang="en-US" sz="2800" dirty="0" smtClean="0">
                <a:solidFill>
                  <a:schemeClr val="accent2">
                    <a:lumMod val="20000"/>
                    <a:lumOff val="80000"/>
                  </a:schemeClr>
                </a:solidFill>
                <a:latin typeface="Cambria" panose="02040503050406030204" pitchFamily="18" charset="0"/>
              </a:rPr>
              <a:t>Department </a:t>
            </a:r>
            <a:r>
              <a:rPr lang="en-US" sz="2800" dirty="0">
                <a:solidFill>
                  <a:schemeClr val="accent2">
                    <a:lumMod val="20000"/>
                    <a:lumOff val="80000"/>
                  </a:schemeClr>
                </a:solidFill>
                <a:latin typeface="Cambria" panose="02040503050406030204" pitchFamily="18" charset="0"/>
              </a:rPr>
              <a:t>of Repertory</a:t>
            </a:r>
          </a:p>
          <a:p>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469573" cy="1371600"/>
          </a:xfrm>
        </p:spPr>
        <p:txBody>
          <a:bodyPr>
            <a:noAutofit/>
          </a:bodyPr>
          <a:lstStyle/>
          <a:p>
            <a:r>
              <a:rPr lang="en-US" sz="4800" b="1" dirty="0">
                <a:solidFill>
                  <a:srgbClr val="FFFF00"/>
                </a:solidFill>
                <a:latin typeface="Baskerville Old Face" panose="02020602080505020303" pitchFamily="18" charset="0"/>
              </a:rPr>
              <a:t>Types of cases we </a:t>
            </a:r>
            <a:r>
              <a:rPr lang="en-US" sz="4800" b="1" dirty="0" smtClean="0">
                <a:solidFill>
                  <a:srgbClr val="FFFF00"/>
                </a:solidFill>
                <a:latin typeface="Baskerville Old Face" panose="02020602080505020303" pitchFamily="18" charset="0"/>
              </a:rPr>
              <a:t>get </a:t>
            </a:r>
            <a:r>
              <a:rPr lang="en-US" sz="4800" b="1" dirty="0">
                <a:solidFill>
                  <a:srgbClr val="FFFF00"/>
                </a:solidFill>
                <a:latin typeface="Baskerville Old Face" panose="02020602080505020303" pitchFamily="18" charset="0"/>
              </a:rPr>
              <a:t>in our OPD</a:t>
            </a:r>
          </a:p>
        </p:txBody>
      </p:sp>
      <p:sp>
        <p:nvSpPr>
          <p:cNvPr id="2" name="Content Placeholder 1"/>
          <p:cNvSpPr>
            <a:spLocks noGrp="1"/>
          </p:cNvSpPr>
          <p:nvPr>
            <p:ph idx="1"/>
          </p:nvPr>
        </p:nvSpPr>
        <p:spPr>
          <a:xfrm>
            <a:off x="457200" y="1371600"/>
            <a:ext cx="8534400" cy="4709160"/>
          </a:xfrm>
        </p:spPr>
        <p:txBody>
          <a:bodyPr>
            <a:noAutofit/>
          </a:bodyPr>
          <a:lstStyle/>
          <a:p>
            <a:pPr>
              <a:buClrTx/>
              <a:buFont typeface="Wingdings" pitchFamily="2" charset="2"/>
              <a:buChar char="v"/>
            </a:pPr>
            <a:r>
              <a:rPr lang="en-US" sz="4600" dirty="0">
                <a:solidFill>
                  <a:schemeClr val="bg1"/>
                </a:solidFill>
                <a:latin typeface="Cambria" panose="02040503050406030204" pitchFamily="18" charset="0"/>
              </a:rPr>
              <a:t>Acute </a:t>
            </a:r>
            <a:r>
              <a:rPr lang="en-US" sz="4600" dirty="0" smtClean="0">
                <a:solidFill>
                  <a:schemeClr val="bg1"/>
                </a:solidFill>
                <a:latin typeface="Cambria" panose="02040503050406030204" pitchFamily="18" charset="0"/>
              </a:rPr>
              <a:t>Cases</a:t>
            </a:r>
          </a:p>
          <a:p>
            <a:pPr>
              <a:buClrTx/>
              <a:buFont typeface="Wingdings" pitchFamily="2" charset="2"/>
              <a:buChar char="v"/>
            </a:pPr>
            <a:endParaRPr lang="en-US" sz="4600" dirty="0">
              <a:solidFill>
                <a:schemeClr val="bg1"/>
              </a:solidFill>
              <a:latin typeface="Cambria" panose="02040503050406030204" pitchFamily="18" charset="0"/>
            </a:endParaRPr>
          </a:p>
          <a:p>
            <a:pPr>
              <a:buClrTx/>
              <a:buFont typeface="Wingdings" pitchFamily="2" charset="2"/>
              <a:buChar char="v"/>
            </a:pPr>
            <a:r>
              <a:rPr lang="en-US" sz="4600" dirty="0">
                <a:solidFill>
                  <a:schemeClr val="bg1"/>
                </a:solidFill>
                <a:latin typeface="Cambria" panose="02040503050406030204" pitchFamily="18" charset="0"/>
              </a:rPr>
              <a:t>Chronic </a:t>
            </a:r>
            <a:r>
              <a:rPr lang="en-US" sz="4600" dirty="0" smtClean="0">
                <a:solidFill>
                  <a:schemeClr val="bg1"/>
                </a:solidFill>
                <a:latin typeface="Cambria" panose="02040503050406030204" pitchFamily="18" charset="0"/>
              </a:rPr>
              <a:t>cases</a:t>
            </a:r>
          </a:p>
          <a:p>
            <a:pPr marL="0" indent="0">
              <a:buClrTx/>
              <a:buNone/>
            </a:pPr>
            <a:endParaRPr lang="en-US" sz="4600" dirty="0">
              <a:solidFill>
                <a:schemeClr val="bg1"/>
              </a:solidFill>
              <a:latin typeface="Cambria" panose="02040503050406030204" pitchFamily="18" charset="0"/>
            </a:endParaRPr>
          </a:p>
          <a:p>
            <a:pPr>
              <a:buClrTx/>
              <a:buFont typeface="Wingdings" pitchFamily="2" charset="2"/>
              <a:buChar char="v"/>
            </a:pPr>
            <a:r>
              <a:rPr lang="en-US" sz="4600" dirty="0" smtClean="0">
                <a:solidFill>
                  <a:schemeClr val="bg1"/>
                </a:solidFill>
                <a:latin typeface="Cambria" panose="02040503050406030204" pitchFamily="18" charset="0"/>
              </a:rPr>
              <a:t> Patients Willing for Add- </a:t>
            </a:r>
            <a:r>
              <a:rPr lang="en-US" sz="4600" dirty="0">
                <a:solidFill>
                  <a:schemeClr val="bg1"/>
                </a:solidFill>
                <a:latin typeface="Cambria" panose="02040503050406030204" pitchFamily="18" charset="0"/>
              </a:rPr>
              <a:t>on </a:t>
            </a:r>
            <a:r>
              <a:rPr lang="en-US" sz="4600" dirty="0" smtClean="0">
                <a:solidFill>
                  <a:schemeClr val="bg1"/>
                </a:solidFill>
                <a:latin typeface="Cambria" panose="02040503050406030204" pitchFamily="18" charset="0"/>
              </a:rPr>
              <a:t>therapy</a:t>
            </a:r>
            <a:endParaRPr lang="en-US" sz="4600"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a:spLocks noGrp="1"/>
          </p:cNvSpPr>
          <p:nvPr>
            <p:ph type="title"/>
          </p:nvPr>
        </p:nvSpPr>
        <p:spPr>
          <a:xfrm>
            <a:off x="381000" y="146097"/>
            <a:ext cx="8839200" cy="838200"/>
          </a:xfrm>
        </p:spPr>
        <p:txBody>
          <a:bodyPr>
            <a:noAutofit/>
          </a:bodyPr>
          <a:lstStyle/>
          <a:p>
            <a:r>
              <a:rPr sz="4000" b="1" dirty="0" smtClean="0">
                <a:solidFill>
                  <a:srgbClr val="FFFF00"/>
                </a:solidFill>
                <a:latin typeface="Baskerville Old Face" panose="02020602080505020303" pitchFamily="18" charset="0"/>
              </a:rPr>
              <a:t>Homoeopathic approach </a:t>
            </a:r>
            <a:r>
              <a:rPr lang="en-IN" sz="4000" b="1" dirty="0" smtClean="0">
                <a:solidFill>
                  <a:srgbClr val="FFFF00"/>
                </a:solidFill>
                <a:latin typeface="Baskerville Old Face" panose="02020602080505020303" pitchFamily="18" charset="0"/>
              </a:rPr>
              <a:t>for</a:t>
            </a:r>
            <a:r>
              <a:rPr sz="4000" b="1" dirty="0" smtClean="0">
                <a:solidFill>
                  <a:srgbClr val="FFFF00"/>
                </a:solidFill>
                <a:latin typeface="Baskerville Old Face" panose="02020602080505020303" pitchFamily="18" charset="0"/>
              </a:rPr>
              <a:t> </a:t>
            </a:r>
            <a:r>
              <a:rPr lang="en-IN" sz="4000" b="1" dirty="0" smtClean="0">
                <a:solidFill>
                  <a:srgbClr val="FFFF00"/>
                </a:solidFill>
                <a:latin typeface="Baskerville Old Face" panose="02020602080505020303" pitchFamily="18" charset="0"/>
              </a:rPr>
              <a:t>Treatment</a:t>
            </a:r>
            <a:endParaRPr lang="en-US" sz="4000" b="1"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304800" y="914400"/>
            <a:ext cx="8534400" cy="5257800"/>
          </a:xfrm>
        </p:spPr>
        <p:txBody>
          <a:bodyPr>
            <a:noAutofit/>
          </a:bodyPr>
          <a:lstStyle/>
          <a:p>
            <a:pPr algn="just"/>
            <a:r>
              <a:rPr lang="en-US" sz="2400" dirty="0">
                <a:solidFill>
                  <a:schemeClr val="bg1"/>
                </a:solidFill>
                <a:latin typeface="Cambria" panose="02040503050406030204" pitchFamily="18" charset="0"/>
              </a:rPr>
              <a:t>The core concept of homoeopathy is the principle of “</a:t>
            </a:r>
            <a:r>
              <a:rPr lang="en-US" sz="2400" b="1" u="sng" dirty="0">
                <a:solidFill>
                  <a:schemeClr val="bg1"/>
                </a:solidFill>
                <a:latin typeface="Cambria" panose="02040503050406030204" pitchFamily="18" charset="0"/>
              </a:rPr>
              <a:t>Similia Similibus Curantur”.  </a:t>
            </a:r>
          </a:p>
          <a:p>
            <a:pPr algn="just">
              <a:buNone/>
            </a:pPr>
            <a:endParaRPr lang="en-US" sz="300" dirty="0">
              <a:solidFill>
                <a:schemeClr val="bg1"/>
              </a:solidFill>
              <a:latin typeface="Cambria" panose="02040503050406030204" pitchFamily="18" charset="0"/>
            </a:endParaRPr>
          </a:p>
          <a:p>
            <a:pPr algn="just"/>
            <a:r>
              <a:rPr lang="en-US" sz="2400" dirty="0">
                <a:solidFill>
                  <a:schemeClr val="bg1"/>
                </a:solidFill>
                <a:latin typeface="Cambria" panose="02040503050406030204" pitchFamily="18" charset="0"/>
              </a:rPr>
              <a:t>In homoeopathy the prescriptions are made by tailoring of remedies to the  patient’s personality type, causation of the illness and totality of symptoms. </a:t>
            </a:r>
            <a:endParaRPr lang="en-US" sz="2400" dirty="0" smtClean="0">
              <a:solidFill>
                <a:schemeClr val="bg1"/>
              </a:solidFill>
              <a:latin typeface="Cambria" panose="02040503050406030204" pitchFamily="18" charset="0"/>
            </a:endParaRPr>
          </a:p>
          <a:p>
            <a:pPr algn="just"/>
            <a:endParaRPr lang="en-US" sz="200" dirty="0">
              <a:solidFill>
                <a:schemeClr val="bg1"/>
              </a:solidFill>
              <a:latin typeface="Cambria" panose="02040503050406030204" pitchFamily="18" charset="0"/>
            </a:endParaRPr>
          </a:p>
          <a:p>
            <a:pPr algn="just"/>
            <a:r>
              <a:rPr lang="en-US" sz="2400" dirty="0">
                <a:solidFill>
                  <a:schemeClr val="bg1"/>
                </a:solidFill>
                <a:latin typeface="Cambria" panose="02040503050406030204" pitchFamily="18" charset="0"/>
              </a:rPr>
              <a:t>So our main focus is to </a:t>
            </a:r>
            <a:r>
              <a:rPr lang="en-US" sz="2400" dirty="0" smtClean="0">
                <a:solidFill>
                  <a:schemeClr val="bg1"/>
                </a:solidFill>
                <a:latin typeface="Cambria" panose="02040503050406030204" pitchFamily="18" charset="0"/>
              </a:rPr>
              <a:t>individualize </a:t>
            </a:r>
            <a:r>
              <a:rPr lang="en-US" sz="2400" dirty="0">
                <a:solidFill>
                  <a:schemeClr val="bg1"/>
                </a:solidFill>
                <a:latin typeface="Cambria" panose="02040503050406030204" pitchFamily="18" charset="0"/>
              </a:rPr>
              <a:t>the person from the other  patients with similar diseases. Keeping in view the same homoeopath </a:t>
            </a:r>
            <a:r>
              <a:rPr lang="en-US" sz="2400" dirty="0" smtClean="0">
                <a:solidFill>
                  <a:schemeClr val="bg1"/>
                </a:solidFill>
                <a:latin typeface="Cambria" panose="02040503050406030204" pitchFamily="18" charset="0"/>
              </a:rPr>
              <a:t>prescribes </a:t>
            </a:r>
            <a:r>
              <a:rPr lang="en-US" sz="2400" dirty="0">
                <a:solidFill>
                  <a:schemeClr val="bg1"/>
                </a:solidFill>
                <a:latin typeface="Cambria" panose="02040503050406030204" pitchFamily="18" charset="0"/>
              </a:rPr>
              <a:t>the different remedies for different patient with same illness</a:t>
            </a:r>
            <a:r>
              <a:rPr lang="en-US" sz="2400" dirty="0" smtClean="0">
                <a:solidFill>
                  <a:schemeClr val="bg1"/>
                </a:solidFill>
                <a:latin typeface="Cambria" panose="02040503050406030204" pitchFamily="18" charset="0"/>
              </a:rPr>
              <a:t>.</a:t>
            </a:r>
          </a:p>
          <a:p>
            <a:pPr algn="just">
              <a:buNone/>
            </a:pPr>
            <a:endParaRPr lang="en-US" sz="100" dirty="0">
              <a:solidFill>
                <a:schemeClr val="bg1"/>
              </a:solidFill>
              <a:latin typeface="Cambria" panose="02040503050406030204" pitchFamily="18" charset="0"/>
            </a:endParaRPr>
          </a:p>
          <a:p>
            <a:pPr algn="just"/>
            <a:r>
              <a:rPr lang="en-US" sz="2400" dirty="0">
                <a:solidFill>
                  <a:schemeClr val="bg1"/>
                </a:solidFill>
                <a:latin typeface="Cambria" panose="02040503050406030204" pitchFamily="18" charset="0"/>
              </a:rPr>
              <a:t>So, from where we get all this differentiating features </a:t>
            </a:r>
            <a:r>
              <a:rPr lang="en-US" sz="2400" dirty="0" smtClean="0">
                <a:solidFill>
                  <a:schemeClr val="bg1"/>
                </a:solidFill>
                <a:latin typeface="Cambria" panose="02040503050406030204" pitchFamily="18" charset="0"/>
              </a:rPr>
              <a:t>– here our  </a:t>
            </a:r>
            <a:r>
              <a:rPr lang="en-US" sz="2400" dirty="0">
                <a:solidFill>
                  <a:schemeClr val="bg1"/>
                </a:solidFill>
                <a:latin typeface="Cambria" panose="02040503050406030204" pitchFamily="18" charset="0"/>
              </a:rPr>
              <a:t>tool is </a:t>
            </a:r>
            <a:r>
              <a:rPr lang="en-US" sz="2400" dirty="0" smtClean="0">
                <a:solidFill>
                  <a:schemeClr val="bg1"/>
                </a:solidFill>
                <a:latin typeface="Cambria" panose="02040503050406030204" pitchFamily="18" charset="0"/>
              </a:rPr>
              <a:t>the knowledge </a:t>
            </a:r>
            <a:r>
              <a:rPr lang="en-US" sz="2400" dirty="0">
                <a:solidFill>
                  <a:schemeClr val="bg1"/>
                </a:solidFill>
                <a:latin typeface="Cambria" panose="02040503050406030204" pitchFamily="18" charset="0"/>
              </a:rPr>
              <a:t>of Materia medica and its proper</a:t>
            </a:r>
            <a:r>
              <a:rPr lang="en-US" sz="2400" dirty="0">
                <a:solidFill>
                  <a:srgbClr val="800080"/>
                </a:solidFill>
                <a:latin typeface="Cambria" panose="02040503050406030204" pitchFamily="18" charset="0"/>
              </a:rPr>
              <a:t> </a:t>
            </a:r>
            <a:r>
              <a:rPr lang="en-US" sz="2400" dirty="0">
                <a:solidFill>
                  <a:schemeClr val="bg1"/>
                </a:solidFill>
                <a:latin typeface="Cambria" panose="02040503050406030204" pitchFamily="18" charset="0"/>
              </a:rPr>
              <a:t>application.  </a:t>
            </a:r>
          </a:p>
        </p:txBody>
      </p:sp>
      <p:sp>
        <p:nvSpPr>
          <p:cNvPr id="5" name="TextBox 4"/>
          <p:cNvSpPr txBox="1"/>
          <p:nvPr/>
        </p:nvSpPr>
        <p:spPr>
          <a:xfrm>
            <a:off x="304800" y="6288010"/>
            <a:ext cx="8915400" cy="584775"/>
          </a:xfrm>
          <a:prstGeom prst="rect">
            <a:avLst/>
          </a:prstGeom>
          <a:noFill/>
        </p:spPr>
        <p:txBody>
          <a:bodyPr wrap="square" rtlCol="0">
            <a:spAutoFit/>
          </a:bodyPr>
          <a:lstStyle/>
          <a:p>
            <a:r>
              <a:rPr lang="en-US" sz="1600" i="1" dirty="0" smtClean="0">
                <a:solidFill>
                  <a:srgbClr val="FFFF00"/>
                </a:solidFill>
                <a:latin typeface="Lucida Fax" panose="02060602050505020204" pitchFamily="18" charset="0"/>
              </a:rPr>
              <a:t>Ref :Principles of Prescribing; national health portal; available at www.nhp.gov.in accessed on 2</a:t>
            </a:r>
            <a:r>
              <a:rPr lang="en-US" sz="1600" i="1" baseline="30000" dirty="0" smtClean="0">
                <a:solidFill>
                  <a:srgbClr val="FFFF00"/>
                </a:solidFill>
                <a:latin typeface="Lucida Fax" panose="02060602050505020204" pitchFamily="18" charset="0"/>
              </a:rPr>
              <a:t>nd</a:t>
            </a:r>
            <a:r>
              <a:rPr lang="en-US" sz="1600" i="1" dirty="0" smtClean="0">
                <a:solidFill>
                  <a:srgbClr val="FFFF00"/>
                </a:solidFill>
                <a:latin typeface="Lucida Fax" panose="02060602050505020204" pitchFamily="18" charset="0"/>
              </a:rPr>
              <a:t> Dec 2019. </a:t>
            </a:r>
            <a:endParaRPr lang="en-US" sz="1600"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9565.JPG"/>
          <p:cNvPicPr>
            <a:picLocks noChangeAspect="1"/>
          </p:cNvPicPr>
          <p:nvPr/>
        </p:nvPicPr>
        <p:blipFill>
          <a:blip r:embed="rId2"/>
          <a:stretch>
            <a:fillRect/>
          </a:stretch>
        </p:blipFill>
        <p:spPr>
          <a:xfrm>
            <a:off x="304800" y="457200"/>
            <a:ext cx="8534400" cy="6083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4BA984-1CA9-4770-9E86-3EC9956128C2}"/>
              </a:ext>
            </a:extLst>
          </p:cNvPr>
          <p:cNvSpPr>
            <a:spLocks noGrp="1"/>
          </p:cNvSpPr>
          <p:nvPr>
            <p:ph type="title"/>
          </p:nvPr>
        </p:nvSpPr>
        <p:spPr>
          <a:xfrm>
            <a:off x="259307" y="6045958"/>
            <a:ext cx="8839200" cy="838200"/>
          </a:xfrm>
        </p:spPr>
        <p:txBody>
          <a:bodyPr>
            <a:noAutofit/>
          </a:bodyPr>
          <a:lstStyle/>
          <a:p>
            <a:pPr algn="just"/>
            <a:r>
              <a:rPr lang="en-IN" sz="1400" b="1" i="1" dirty="0" smtClean="0">
                <a:solidFill>
                  <a:srgbClr val="FFFF00"/>
                </a:solidFill>
                <a:latin typeface="Lucida Fax" panose="02060602050505020204" pitchFamily="18" charset="0"/>
              </a:rPr>
              <a:t>Ref : </a:t>
            </a:r>
            <a:r>
              <a:rPr lang="en-US" sz="1400" b="1" i="1" dirty="0" smtClean="0">
                <a:solidFill>
                  <a:srgbClr val="FFFF00"/>
                </a:solidFill>
                <a:latin typeface="Lucida Fax" panose="02060602050505020204" pitchFamily="18" charset="0"/>
              </a:rPr>
              <a:t>How to approach homeopathic case; The Way of Homoeopathy; available on </a:t>
            </a:r>
            <a:r>
              <a:rPr lang="en-US" sz="1400" b="1" i="1" dirty="0" smtClean="0">
                <a:solidFill>
                  <a:srgbClr val="FFFF00"/>
                </a:solidFill>
                <a:latin typeface="Lucida Fax" panose="02060602050505020204" pitchFamily="18" charset="0"/>
                <a:hlinkClick r:id="rId3"/>
              </a:rPr>
              <a:t>http://wayofhpathy.Blogspot.Com/2015/06/how-to-approach-homeopathic-case</a:t>
            </a:r>
            <a:r>
              <a:rPr lang="en-US" sz="1400" b="1" i="1" dirty="0" smtClean="0">
                <a:solidFill>
                  <a:srgbClr val="FFFF00"/>
                </a:solidFill>
                <a:latin typeface="Lucida Fax" panose="02060602050505020204" pitchFamily="18" charset="0"/>
              </a:rPr>
              <a:t>; accessed on 02</a:t>
            </a:r>
            <a:r>
              <a:rPr lang="en-US" sz="1400" b="1" i="1" baseline="30000" dirty="0" smtClean="0">
                <a:solidFill>
                  <a:srgbClr val="FFFF00"/>
                </a:solidFill>
                <a:latin typeface="Lucida Fax" panose="02060602050505020204" pitchFamily="18" charset="0"/>
              </a:rPr>
              <a:t>nd</a:t>
            </a:r>
            <a:r>
              <a:rPr lang="en-US" sz="1400" b="1" i="1" dirty="0" smtClean="0">
                <a:solidFill>
                  <a:srgbClr val="FFFF00"/>
                </a:solidFill>
                <a:latin typeface="Lucida Fax" panose="02060602050505020204" pitchFamily="18" charset="0"/>
              </a:rPr>
              <a:t> Dec 2019</a:t>
            </a:r>
            <a:endParaRPr lang="en-IN" sz="1800" b="1" i="1" dirty="0">
              <a:solidFill>
                <a:srgbClr val="FFFF00"/>
              </a:solidFill>
              <a:latin typeface="Lucida Fax" panose="02060602050505020204" pitchFamily="18" charset="0"/>
            </a:endParaRPr>
          </a:p>
        </p:txBody>
      </p:sp>
      <p:sp>
        <p:nvSpPr>
          <p:cNvPr id="2" name="Content Placeholder 1">
            <a:extLst>
              <a:ext uri="{FF2B5EF4-FFF2-40B4-BE49-F238E27FC236}">
                <a16:creationId xmlns:a16="http://schemas.microsoft.com/office/drawing/2014/main" xmlns="" id="{F3E7DA93-BAFA-4A11-AB8F-FB43B1163C91}"/>
              </a:ext>
            </a:extLst>
          </p:cNvPr>
          <p:cNvSpPr>
            <a:spLocks noGrp="1"/>
          </p:cNvSpPr>
          <p:nvPr>
            <p:ph idx="1"/>
          </p:nvPr>
        </p:nvSpPr>
        <p:spPr>
          <a:xfrm>
            <a:off x="152400" y="152400"/>
            <a:ext cx="8763000" cy="5867400"/>
          </a:xfrm>
        </p:spPr>
        <p:txBody>
          <a:bodyPr>
            <a:noAutofit/>
          </a:bodyPr>
          <a:lstStyle/>
          <a:p>
            <a:pPr algn="just"/>
            <a:r>
              <a:rPr lang="en-US" sz="2400" dirty="0">
                <a:solidFill>
                  <a:schemeClr val="bg1"/>
                </a:solidFill>
                <a:latin typeface="Cambria" panose="02040503050406030204" pitchFamily="18" charset="0"/>
              </a:rPr>
              <a:t>As our mentor Hahnemann stated ‘</a:t>
            </a:r>
            <a:r>
              <a:rPr lang="en-US" sz="2400" i="1" dirty="0">
                <a:solidFill>
                  <a:schemeClr val="bg1"/>
                </a:solidFill>
                <a:latin typeface="Cambria" panose="02040503050406030204" pitchFamily="18" charset="0"/>
              </a:rPr>
              <a:t>a well taken case is half cured</a:t>
            </a:r>
            <a:r>
              <a:rPr lang="en-US" sz="2400" dirty="0">
                <a:solidFill>
                  <a:schemeClr val="bg1"/>
                </a:solidFill>
                <a:latin typeface="Cambria" panose="02040503050406030204" pitchFamily="18" charset="0"/>
              </a:rPr>
              <a:t>.’ Your case taking starts as soon as the patient takes an appointment on the phone and or as soon as he enters your clinic. So, the physician must be vigilant enough in his observation of the patient. </a:t>
            </a:r>
            <a:r>
              <a:rPr lang="en-US" sz="2400" dirty="0" smtClean="0">
                <a:solidFill>
                  <a:schemeClr val="bg1"/>
                </a:solidFill>
                <a:latin typeface="Cambria" panose="02040503050406030204" pitchFamily="18" charset="0"/>
              </a:rPr>
              <a:t>We </a:t>
            </a:r>
            <a:r>
              <a:rPr lang="en-US" sz="2400" dirty="0">
                <a:solidFill>
                  <a:schemeClr val="bg1"/>
                </a:solidFill>
                <a:latin typeface="Cambria" panose="02040503050406030204" pitchFamily="18" charset="0"/>
              </a:rPr>
              <a:t>should thoroughly observe the patient before we starts taking case. </a:t>
            </a:r>
            <a:endParaRPr lang="en-US" sz="2400" dirty="0" smtClean="0">
              <a:solidFill>
                <a:schemeClr val="bg1"/>
              </a:solidFill>
              <a:latin typeface="Cambria" panose="02040503050406030204" pitchFamily="18" charset="0"/>
            </a:endParaRPr>
          </a:p>
          <a:p>
            <a:pPr marL="0" indent="0" algn="just">
              <a:buNone/>
            </a:pPr>
            <a:endParaRPr lang="en-US" sz="800" dirty="0" smtClean="0">
              <a:solidFill>
                <a:schemeClr val="bg1"/>
              </a:solidFill>
              <a:latin typeface="Cambria" panose="02040503050406030204" pitchFamily="18" charset="0"/>
            </a:endParaRPr>
          </a:p>
          <a:p>
            <a:pPr algn="just"/>
            <a:r>
              <a:rPr lang="en-US" sz="2400" dirty="0" smtClean="0">
                <a:solidFill>
                  <a:schemeClr val="bg1"/>
                </a:solidFill>
                <a:latin typeface="Cambria" panose="02040503050406030204" pitchFamily="18" charset="0"/>
              </a:rPr>
              <a:t>For </a:t>
            </a:r>
            <a:r>
              <a:rPr lang="en-US" sz="2400" dirty="0">
                <a:solidFill>
                  <a:schemeClr val="bg1"/>
                </a:solidFill>
                <a:latin typeface="Cambria" panose="02040503050406030204" pitchFamily="18" charset="0"/>
              </a:rPr>
              <a:t>an example when patient enter in our OPD we should observe the way of making his entrance, i.e. </a:t>
            </a:r>
            <a:r>
              <a:rPr lang="en-US" sz="2400" dirty="0" smtClean="0">
                <a:solidFill>
                  <a:schemeClr val="bg1"/>
                </a:solidFill>
                <a:latin typeface="Cambria" panose="02040503050406030204" pitchFamily="18" charset="0"/>
              </a:rPr>
              <a:t>he/she </a:t>
            </a:r>
            <a:r>
              <a:rPr lang="en-US" sz="2400" dirty="0">
                <a:solidFill>
                  <a:schemeClr val="bg1"/>
                </a:solidFill>
                <a:latin typeface="Cambria" panose="02040503050406030204" pitchFamily="18" charset="0"/>
              </a:rPr>
              <a:t>enter fast or slow, looks timid or bold? Does he/she look anxious?  How was his/her expression on face? All these little things matter in homeopathic case taking. They fill missing gaps in case. Mostly they are helping in construct the constitution of the patient</a:t>
            </a:r>
            <a:r>
              <a:rPr lang="en-US" sz="2400" dirty="0" smtClean="0">
                <a:solidFill>
                  <a:schemeClr val="bg1"/>
                </a:solidFill>
                <a:latin typeface="Cambria" panose="02040503050406030204" pitchFamily="18" charset="0"/>
              </a:rPr>
              <a:t>.  Also if these symptoms are prominent in case it would be the basis of our prescription also. </a:t>
            </a:r>
            <a:endParaRPr lang="en-IN"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8195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7101"/>
            <a:ext cx="8686800" cy="1143000"/>
          </a:xfrm>
        </p:spPr>
        <p:txBody>
          <a:bodyPr>
            <a:noAutofit/>
          </a:bodyPr>
          <a:lstStyle/>
          <a:p>
            <a:pPr algn="just"/>
            <a:r>
              <a:rPr lang="en-IN" sz="4000" b="1" dirty="0">
                <a:solidFill>
                  <a:srgbClr val="FFFF00"/>
                </a:solidFill>
                <a:latin typeface="Baskerville Old Face" panose="02020602080505020303" pitchFamily="18" charset="0"/>
              </a:rPr>
              <a:t>Importance of </a:t>
            </a:r>
            <a:r>
              <a:rPr sz="4000" b="1" dirty="0">
                <a:solidFill>
                  <a:srgbClr val="FFFF00"/>
                </a:solidFill>
                <a:latin typeface="Baskerville Old Face" panose="02020602080505020303" pitchFamily="18" charset="0"/>
              </a:rPr>
              <a:t>Body language &amp; Gestures</a:t>
            </a:r>
            <a:endParaRPr lang="en-US" sz="4000" b="1"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228600" y="1066800"/>
            <a:ext cx="8686800" cy="5791200"/>
          </a:xfrm>
        </p:spPr>
        <p:txBody>
          <a:bodyPr>
            <a:noAutofit/>
          </a:bodyPr>
          <a:lstStyle/>
          <a:p>
            <a:pPr algn="just">
              <a:buClrTx/>
            </a:pPr>
            <a:r>
              <a:rPr lang="en-US" sz="2800" dirty="0">
                <a:solidFill>
                  <a:schemeClr val="bg1"/>
                </a:solidFill>
                <a:latin typeface="Cambria" panose="02040503050406030204" pitchFamily="18" charset="0"/>
              </a:rPr>
              <a:t>Body Language : the conscious &amp; unconscious movements and postures by which attitudes and feelings are communicated. </a:t>
            </a:r>
            <a:endParaRPr lang="en-US" sz="2800" dirty="0" smtClean="0">
              <a:solidFill>
                <a:schemeClr val="bg1"/>
              </a:solidFill>
              <a:latin typeface="Cambria" panose="02040503050406030204" pitchFamily="18" charset="0"/>
            </a:endParaRPr>
          </a:p>
          <a:p>
            <a:pPr marL="0" indent="0" algn="just">
              <a:buClrTx/>
              <a:buNone/>
            </a:pPr>
            <a:endParaRPr lang="en-US" sz="2800" dirty="0">
              <a:solidFill>
                <a:schemeClr val="bg1"/>
              </a:solidFill>
              <a:latin typeface="Cambria" panose="02040503050406030204" pitchFamily="18" charset="0"/>
            </a:endParaRPr>
          </a:p>
          <a:p>
            <a:pPr algn="just">
              <a:buClrTx/>
            </a:pPr>
            <a:r>
              <a:rPr lang="en-US" sz="2800" dirty="0" smtClean="0">
                <a:solidFill>
                  <a:schemeClr val="bg1"/>
                </a:solidFill>
                <a:latin typeface="Cambria" panose="02040503050406030204" pitchFamily="18" charset="0"/>
              </a:rPr>
              <a:t>Gestures </a:t>
            </a:r>
            <a:r>
              <a:rPr lang="en-US" sz="2800" dirty="0">
                <a:solidFill>
                  <a:schemeClr val="bg1"/>
                </a:solidFill>
                <a:latin typeface="Cambria" panose="02040503050406030204" pitchFamily="18" charset="0"/>
              </a:rPr>
              <a:t>: a movement of part of the body, especially a hand or the head to express an idea or meaning. </a:t>
            </a:r>
            <a:endParaRPr lang="en-US" sz="2800" dirty="0" smtClean="0">
              <a:solidFill>
                <a:schemeClr val="bg1"/>
              </a:solidFill>
              <a:latin typeface="Cambria" panose="02040503050406030204" pitchFamily="18" charset="0"/>
            </a:endParaRPr>
          </a:p>
          <a:p>
            <a:pPr algn="just">
              <a:buClrTx/>
            </a:pPr>
            <a:endParaRPr lang="en-US" sz="2800" dirty="0" smtClean="0">
              <a:solidFill>
                <a:schemeClr val="bg1"/>
              </a:solidFill>
              <a:latin typeface="Cambria" panose="02040503050406030204" pitchFamily="18" charset="0"/>
            </a:endParaRPr>
          </a:p>
          <a:p>
            <a:pPr algn="just">
              <a:buClrTx/>
            </a:pPr>
            <a:r>
              <a:rPr lang="en-US" sz="2800" dirty="0" smtClean="0">
                <a:solidFill>
                  <a:schemeClr val="bg1"/>
                </a:solidFill>
                <a:latin typeface="Cambria" panose="02040503050406030204" pitchFamily="18" charset="0"/>
              </a:rPr>
              <a:t>So, it important to observe how patient sits, talks, facial expression. All these are helpful in selecting the most appropriate medicine simibilimum to the case. </a:t>
            </a:r>
            <a:endParaRPr lang="en-US" sz="2800"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9568.JPG"/>
          <p:cNvPicPr>
            <a:picLocks noChangeAspect="1"/>
          </p:cNvPicPr>
          <p:nvPr/>
        </p:nvPicPr>
        <p:blipFill>
          <a:blip r:embed="rId2"/>
          <a:stretch>
            <a:fillRect/>
          </a:stretch>
        </p:blipFill>
        <p:spPr>
          <a:xfrm>
            <a:off x="520700" y="387350"/>
            <a:ext cx="3213100" cy="2813050"/>
          </a:xfrm>
          <a:prstGeom prst="rect">
            <a:avLst/>
          </a:prstGeom>
        </p:spPr>
      </p:pic>
      <p:pic>
        <p:nvPicPr>
          <p:cNvPr id="5" name="Picture 4" descr="IMG_9569.JPG"/>
          <p:cNvPicPr>
            <a:picLocks noChangeAspect="1"/>
          </p:cNvPicPr>
          <p:nvPr/>
        </p:nvPicPr>
        <p:blipFill>
          <a:blip r:embed="rId3"/>
          <a:stretch>
            <a:fillRect/>
          </a:stretch>
        </p:blipFill>
        <p:spPr>
          <a:xfrm>
            <a:off x="4953000" y="381000"/>
            <a:ext cx="3124200" cy="2743200"/>
          </a:xfrm>
          <a:prstGeom prst="rect">
            <a:avLst/>
          </a:prstGeom>
        </p:spPr>
      </p:pic>
      <p:pic>
        <p:nvPicPr>
          <p:cNvPr id="6" name="Picture 5" descr="IMG_9559.PNG"/>
          <p:cNvPicPr>
            <a:picLocks noChangeAspect="1"/>
          </p:cNvPicPr>
          <p:nvPr/>
        </p:nvPicPr>
        <p:blipFill>
          <a:blip r:embed="rId4"/>
          <a:stretch>
            <a:fillRect/>
          </a:stretch>
        </p:blipFill>
        <p:spPr>
          <a:xfrm>
            <a:off x="762000" y="3581400"/>
            <a:ext cx="3048000" cy="2762250"/>
          </a:xfrm>
          <a:prstGeom prst="rect">
            <a:avLst/>
          </a:prstGeom>
        </p:spPr>
      </p:pic>
      <p:pic>
        <p:nvPicPr>
          <p:cNvPr id="7" name="Picture 6" descr="IMG_9558.JPG"/>
          <p:cNvPicPr>
            <a:picLocks noChangeAspect="1"/>
          </p:cNvPicPr>
          <p:nvPr/>
        </p:nvPicPr>
        <p:blipFill>
          <a:blip r:embed="rId5"/>
          <a:stretch>
            <a:fillRect/>
          </a:stretch>
        </p:blipFill>
        <p:spPr>
          <a:xfrm>
            <a:off x="4953000" y="3581400"/>
            <a:ext cx="3048000" cy="2870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G_956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7949"/>
            <a:ext cx="8610600" cy="5105400"/>
          </a:xfrm>
        </p:spPr>
        <p:txBody>
          <a:bodyPr>
            <a:normAutofit/>
          </a:bodyPr>
          <a:lstStyle/>
          <a:p>
            <a:pPr algn="just"/>
            <a:r>
              <a:rPr lang="en-US" sz="2800" dirty="0" smtClean="0">
                <a:solidFill>
                  <a:schemeClr val="bg1"/>
                </a:solidFill>
                <a:latin typeface="Cambria" panose="02040503050406030204" pitchFamily="18" charset="0"/>
              </a:rPr>
              <a:t>The personality </a:t>
            </a:r>
            <a:r>
              <a:rPr lang="en-US" sz="2800" dirty="0">
                <a:solidFill>
                  <a:schemeClr val="bg1"/>
                </a:solidFill>
                <a:latin typeface="Cambria" panose="02040503050406030204" pitchFamily="18" charset="0"/>
              </a:rPr>
              <a:t>of the patient is </a:t>
            </a:r>
            <a:r>
              <a:rPr lang="en-US" sz="2800" dirty="0" smtClean="0">
                <a:solidFill>
                  <a:schemeClr val="bg1"/>
                </a:solidFill>
                <a:latin typeface="Cambria" panose="02040503050406030204" pitchFamily="18" charset="0"/>
              </a:rPr>
              <a:t>at least  </a:t>
            </a:r>
            <a:r>
              <a:rPr lang="en-US" sz="2800" dirty="0">
                <a:solidFill>
                  <a:schemeClr val="bg1"/>
                </a:solidFill>
                <a:latin typeface="Cambria" panose="02040503050406030204" pitchFamily="18" charset="0"/>
              </a:rPr>
              <a:t>as important as the physical </a:t>
            </a:r>
            <a:r>
              <a:rPr lang="en-US" sz="2800" dirty="0" smtClean="0">
                <a:solidFill>
                  <a:schemeClr val="bg1"/>
                </a:solidFill>
                <a:latin typeface="Cambria" panose="02040503050406030204" pitchFamily="18" charset="0"/>
              </a:rPr>
              <a:t>characteristics </a:t>
            </a:r>
            <a:r>
              <a:rPr lang="en-US" sz="2800" dirty="0">
                <a:solidFill>
                  <a:schemeClr val="bg1"/>
                </a:solidFill>
                <a:latin typeface="Cambria" panose="02040503050406030204" pitchFamily="18" charset="0"/>
              </a:rPr>
              <a:t>in </a:t>
            </a:r>
            <a:r>
              <a:rPr lang="en-US" sz="2800" dirty="0" smtClean="0">
                <a:solidFill>
                  <a:schemeClr val="bg1"/>
                </a:solidFill>
                <a:latin typeface="Cambria" panose="02040503050406030204" pitchFamily="18" charset="0"/>
              </a:rPr>
              <a:t>individualizing </a:t>
            </a:r>
            <a:r>
              <a:rPr lang="en-US" sz="2800" dirty="0">
                <a:solidFill>
                  <a:schemeClr val="bg1"/>
                </a:solidFill>
                <a:latin typeface="Cambria" panose="02040503050406030204" pitchFamily="18" charset="0"/>
              </a:rPr>
              <a:t>the case and finding the similimum.</a:t>
            </a:r>
          </a:p>
          <a:p>
            <a:pPr algn="just"/>
            <a:endParaRPr lang="en-US" sz="2800" dirty="0">
              <a:solidFill>
                <a:schemeClr val="bg1"/>
              </a:solidFill>
              <a:latin typeface="Cambria" panose="02040503050406030204" pitchFamily="18" charset="0"/>
            </a:endParaRPr>
          </a:p>
          <a:p>
            <a:pPr algn="just"/>
            <a:r>
              <a:rPr lang="en-US" sz="2800" dirty="0">
                <a:solidFill>
                  <a:schemeClr val="bg1"/>
                </a:solidFill>
                <a:latin typeface="Cambria" panose="02040503050406030204" pitchFamily="18" charset="0"/>
              </a:rPr>
              <a:t>For example : the essence of Lycopodium is a lack of self-confidence, and this must be </a:t>
            </a:r>
            <a:r>
              <a:rPr lang="en-US" sz="2800" dirty="0" smtClean="0">
                <a:solidFill>
                  <a:schemeClr val="bg1"/>
                </a:solidFill>
                <a:latin typeface="Cambria" panose="02040503050406030204" pitchFamily="18" charset="0"/>
              </a:rPr>
              <a:t>recognized </a:t>
            </a:r>
            <a:r>
              <a:rPr lang="en-US" sz="2800" dirty="0">
                <a:solidFill>
                  <a:schemeClr val="bg1"/>
                </a:solidFill>
                <a:latin typeface="Cambria" panose="02040503050406030204" pitchFamily="18" charset="0"/>
              </a:rPr>
              <a:t>by the homeopath through the confident exterior that many Lycopodiums adopt. An understanding of the essence of the mentals is just as important as an understanding of the specific symptoms of a remedy</a:t>
            </a:r>
            <a:r>
              <a:rPr lang="en-US" sz="2800" dirty="0">
                <a:solidFill>
                  <a:schemeClr val="accent3">
                    <a:lumMod val="60000"/>
                    <a:lumOff val="40000"/>
                  </a:schemeClr>
                </a:solidFill>
                <a:latin typeface="Cambria" panose="02040503050406030204" pitchFamily="18" charset="0"/>
              </a:rPr>
              <a:t>. </a:t>
            </a:r>
          </a:p>
          <a:p>
            <a:endParaRPr lang="en-US" dirty="0"/>
          </a:p>
        </p:txBody>
      </p:sp>
      <p:sp>
        <p:nvSpPr>
          <p:cNvPr id="4" name="TextBox 3">
            <a:extLst>
              <a:ext uri="{FF2B5EF4-FFF2-40B4-BE49-F238E27FC236}">
                <a16:creationId xmlns:a16="http://schemas.microsoft.com/office/drawing/2014/main" xmlns="" id="{407CB182-82DB-4316-98C2-AD6D42DC8825}"/>
              </a:ext>
            </a:extLst>
          </p:cNvPr>
          <p:cNvSpPr txBox="1"/>
          <p:nvPr/>
        </p:nvSpPr>
        <p:spPr>
          <a:xfrm>
            <a:off x="228600" y="5849161"/>
            <a:ext cx="8700448" cy="1015663"/>
          </a:xfrm>
          <a:prstGeom prst="rect">
            <a:avLst/>
          </a:prstGeom>
          <a:noFill/>
        </p:spPr>
        <p:txBody>
          <a:bodyPr wrap="square" rtlCol="0">
            <a:spAutoFit/>
          </a:bodyPr>
          <a:lstStyle/>
          <a:p>
            <a:r>
              <a:rPr lang="en-US" sz="1400" i="1" dirty="0" smtClean="0">
                <a:solidFill>
                  <a:srgbClr val="FFFF00"/>
                </a:solidFill>
                <a:latin typeface="Lucida Fax" panose="02060602050505020204" pitchFamily="18" charset="0"/>
              </a:rPr>
              <a:t>Ref : BAILEY </a:t>
            </a:r>
            <a:r>
              <a:rPr lang="en-US" sz="1400" i="1" dirty="0">
                <a:solidFill>
                  <a:srgbClr val="FFFF00"/>
                </a:solidFill>
                <a:latin typeface="Lucida Fax" panose="02060602050505020204" pitchFamily="18" charset="0"/>
              </a:rPr>
              <a:t>Philip M. </a:t>
            </a:r>
            <a:r>
              <a:rPr lang="en-US" sz="1400" i="1" dirty="0" smtClean="0">
                <a:solidFill>
                  <a:srgbClr val="FFFF00"/>
                </a:solidFill>
                <a:latin typeface="Lucida Fax" panose="02060602050505020204" pitchFamily="18" charset="0"/>
              </a:rPr>
              <a:t>; Personality </a:t>
            </a:r>
            <a:r>
              <a:rPr lang="en-US" sz="1400" i="1" dirty="0">
                <a:solidFill>
                  <a:srgbClr val="FFFF00"/>
                </a:solidFill>
                <a:latin typeface="Lucida Fax" panose="02060602050505020204" pitchFamily="18" charset="0"/>
              </a:rPr>
              <a:t>Profiles of the Major Constitutional </a:t>
            </a:r>
            <a:r>
              <a:rPr lang="en-US" sz="1400" i="1" dirty="0" smtClean="0">
                <a:solidFill>
                  <a:srgbClr val="FFFF00"/>
                </a:solidFill>
                <a:latin typeface="Lucida Fax" panose="02060602050505020204" pitchFamily="18" charset="0"/>
              </a:rPr>
              <a:t>Remedies </a:t>
            </a:r>
            <a:r>
              <a:rPr lang="en-US" sz="1400" i="1" dirty="0">
                <a:solidFill>
                  <a:srgbClr val="FFFF00"/>
                </a:solidFill>
                <a:latin typeface="Lucida Fax" panose="02060602050505020204" pitchFamily="18" charset="0"/>
              </a:rPr>
              <a:t>; available  at </a:t>
            </a:r>
            <a:r>
              <a:rPr lang="en-US" sz="1400" i="1" dirty="0" smtClean="0">
                <a:solidFill>
                  <a:srgbClr val="FFFF00"/>
                </a:solidFill>
                <a:latin typeface="Lucida Fax" panose="02060602050505020204" pitchFamily="18" charset="0"/>
              </a:rPr>
              <a:t>: </a:t>
            </a:r>
            <a:r>
              <a:rPr lang="en-IN" sz="1400" i="1" dirty="0" smtClean="0">
                <a:solidFill>
                  <a:srgbClr val="FFFF00"/>
                </a:solidFill>
                <a:latin typeface="Lucida Fax" panose="02060602050505020204" pitchFamily="18" charset="0"/>
              </a:rPr>
              <a:t>https</a:t>
            </a:r>
            <a:r>
              <a:rPr lang="en-IN" sz="1400" i="1" dirty="0">
                <a:solidFill>
                  <a:srgbClr val="FFFF00"/>
                </a:solidFill>
                <a:latin typeface="Lucida Fax" panose="02060602050505020204" pitchFamily="18" charset="0"/>
              </a:rPr>
              <a:t>://epdf.pub/homeopathic-psychology-personality-profiles-of-the-major-constitutional-remedies.html</a:t>
            </a:r>
            <a:endParaRPr lang="en-US" sz="1400" i="1" dirty="0">
              <a:solidFill>
                <a:srgbClr val="FFFF00"/>
              </a:solidFill>
              <a:latin typeface="Lucida Fax" panose="02060602050505020204" pitchFamily="18" charset="0"/>
            </a:endParaRPr>
          </a:p>
          <a:p>
            <a:endParaRPr lang="en-IN" sz="1600" i="1" dirty="0">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172200"/>
          </a:xfrm>
        </p:spPr>
        <p:txBody>
          <a:bodyPr>
            <a:normAutofit fontScale="85000" lnSpcReduction="20000"/>
          </a:bodyPr>
          <a:lstStyle/>
          <a:p>
            <a:pPr algn="just"/>
            <a:r>
              <a:rPr lang="en-US" dirty="0" smtClean="0">
                <a:solidFill>
                  <a:schemeClr val="bg1"/>
                </a:solidFill>
                <a:latin typeface="Baskerville Old Face" panose="02020602080505020303" pitchFamily="18" charset="0"/>
              </a:rPr>
              <a:t>Observe </a:t>
            </a:r>
            <a:r>
              <a:rPr lang="en-US" dirty="0">
                <a:solidFill>
                  <a:schemeClr val="bg1"/>
                </a:solidFill>
                <a:latin typeface="Baskerville Old Face" panose="02020602080505020303" pitchFamily="18" charset="0"/>
              </a:rPr>
              <a:t>the position that the patient adopts on sitting down. A patient who sits as far back as they can, or who chooses a chair more distant than the one meant for them is likely to be one of the cautious types listed above. Similarly, someone who leans forward in the chair, or even moves it forwards, probably belongs to one of the enthusiastic types, especially Phosphorus. </a:t>
            </a:r>
            <a:endParaRPr lang="en-US" dirty="0" smtClean="0">
              <a:solidFill>
                <a:schemeClr val="bg1"/>
              </a:solidFill>
              <a:latin typeface="Baskerville Old Face" panose="02020602080505020303" pitchFamily="18" charset="0"/>
            </a:endParaRPr>
          </a:p>
          <a:p>
            <a:pPr algn="just"/>
            <a:endParaRPr lang="en-US" sz="1000" dirty="0" smtClean="0">
              <a:solidFill>
                <a:schemeClr val="bg1"/>
              </a:solidFill>
              <a:latin typeface="Baskerville Old Face" panose="02020602080505020303" pitchFamily="18" charset="0"/>
            </a:endParaRPr>
          </a:p>
          <a:p>
            <a:pPr algn="just"/>
            <a:r>
              <a:rPr lang="en-US" dirty="0" smtClean="0">
                <a:solidFill>
                  <a:schemeClr val="bg1"/>
                </a:solidFill>
                <a:latin typeface="Baskerville Old Face" panose="02020602080505020303" pitchFamily="18" charset="0"/>
              </a:rPr>
              <a:t>The </a:t>
            </a:r>
            <a:r>
              <a:rPr lang="en-US" dirty="0">
                <a:solidFill>
                  <a:schemeClr val="bg1"/>
                </a:solidFill>
                <a:latin typeface="Baskerville Old Face" panose="02020602080505020303" pitchFamily="18" charset="0"/>
              </a:rPr>
              <a:t>clothes that the patient is wearing may provide much relevant information. A flamboyantly dressed patient is likely to need Argentum, </a:t>
            </a:r>
            <a:r>
              <a:rPr lang="en-US" dirty="0" err="1">
                <a:solidFill>
                  <a:schemeClr val="bg1"/>
                </a:solidFill>
                <a:latin typeface="Baskerville Old Face" panose="02020602080505020303" pitchFamily="18" charset="0"/>
              </a:rPr>
              <a:t>Medorrhinum</a:t>
            </a:r>
            <a:r>
              <a:rPr lang="en-US" dirty="0">
                <a:solidFill>
                  <a:schemeClr val="bg1"/>
                </a:solidFill>
                <a:latin typeface="Baskerville Old Face" panose="02020602080505020303" pitchFamily="18" charset="0"/>
              </a:rPr>
              <a:t>, Phosphorus or Sulphur. Certain types are more likely to wear black, particularly Ignatia, Natrum Muriaticum and Sepia. </a:t>
            </a:r>
            <a:endParaRPr lang="en-US" dirty="0" smtClean="0">
              <a:solidFill>
                <a:schemeClr val="bg1"/>
              </a:solidFill>
              <a:latin typeface="Baskerville Old Face" panose="02020602080505020303" pitchFamily="18" charset="0"/>
            </a:endParaRPr>
          </a:p>
          <a:p>
            <a:pPr algn="just"/>
            <a:endParaRPr lang="en-US" sz="1050" dirty="0" smtClean="0">
              <a:solidFill>
                <a:schemeClr val="bg1"/>
              </a:solidFill>
              <a:latin typeface="Baskerville Old Face" panose="02020602080505020303" pitchFamily="18" charset="0"/>
            </a:endParaRPr>
          </a:p>
          <a:p>
            <a:pPr algn="just"/>
            <a:r>
              <a:rPr lang="en-US" dirty="0" smtClean="0">
                <a:solidFill>
                  <a:schemeClr val="bg1"/>
                </a:solidFill>
                <a:latin typeface="Baskerville Old Face" panose="02020602080505020303" pitchFamily="18" charset="0"/>
              </a:rPr>
              <a:t>The </a:t>
            </a:r>
            <a:r>
              <a:rPr lang="en-US" dirty="0">
                <a:solidFill>
                  <a:schemeClr val="bg1"/>
                </a:solidFill>
                <a:latin typeface="Baskerville Old Face" panose="02020602080505020303" pitchFamily="18" charset="0"/>
              </a:rPr>
              <a:t>emotional types Phosphorus, </a:t>
            </a:r>
            <a:r>
              <a:rPr lang="en-US" dirty="0" err="1">
                <a:solidFill>
                  <a:schemeClr val="bg1"/>
                </a:solidFill>
                <a:latin typeface="Baskerville Old Face" panose="02020602080505020303" pitchFamily="18" charset="0"/>
              </a:rPr>
              <a:t>Pulsatilla</a:t>
            </a:r>
            <a:r>
              <a:rPr lang="en-US" dirty="0">
                <a:solidFill>
                  <a:schemeClr val="bg1"/>
                </a:solidFill>
                <a:latin typeface="Baskerville Old Face" panose="02020602080505020303" pitchFamily="18" charset="0"/>
              </a:rPr>
              <a:t>, and </a:t>
            </a:r>
            <a:r>
              <a:rPr lang="en-US" dirty="0" err="1">
                <a:solidFill>
                  <a:schemeClr val="bg1"/>
                </a:solidFill>
                <a:latin typeface="Baskerville Old Face" panose="02020602080505020303" pitchFamily="18" charset="0"/>
              </a:rPr>
              <a:t>Graphites</a:t>
            </a:r>
            <a:r>
              <a:rPr lang="en-US" dirty="0">
                <a:solidFill>
                  <a:schemeClr val="bg1"/>
                </a:solidFill>
                <a:latin typeface="Baskerville Old Face" panose="02020602080505020303" pitchFamily="18" charset="0"/>
              </a:rPr>
              <a:t> often wear pink, (at least the females!). Slovenly, dirty or untidy dress sense </a:t>
            </a:r>
            <a:r>
              <a:rPr lang="en-US" dirty="0" err="1">
                <a:solidFill>
                  <a:schemeClr val="bg1"/>
                </a:solidFill>
                <a:latin typeface="Baskerville Old Face" panose="02020602080505020303" pitchFamily="18" charset="0"/>
              </a:rPr>
              <a:t>favours</a:t>
            </a:r>
            <a:r>
              <a:rPr lang="en-US" dirty="0">
                <a:solidFill>
                  <a:schemeClr val="bg1"/>
                </a:solidFill>
                <a:latin typeface="Baskerville Old Face" panose="02020602080505020303" pitchFamily="18" charset="0"/>
              </a:rPr>
              <a:t> Baryta, Mercurius and Sulphur. </a:t>
            </a:r>
            <a:endParaRPr lang="en-US" dirty="0" smtClean="0">
              <a:solidFill>
                <a:schemeClr val="bg1"/>
              </a:solidFill>
              <a:latin typeface="Baskerville Old Face" panose="02020602080505020303" pitchFamily="18" charset="0"/>
            </a:endParaRPr>
          </a:p>
          <a:p>
            <a:pPr algn="just"/>
            <a:endParaRPr lang="en-US" sz="1000" dirty="0" smtClean="0">
              <a:solidFill>
                <a:schemeClr val="bg1"/>
              </a:solidFill>
              <a:latin typeface="Baskerville Old Face" panose="02020602080505020303" pitchFamily="18" charset="0"/>
            </a:endParaRPr>
          </a:p>
          <a:p>
            <a:pPr algn="just"/>
            <a:r>
              <a:rPr lang="en-US" dirty="0" smtClean="0">
                <a:solidFill>
                  <a:schemeClr val="bg1"/>
                </a:solidFill>
                <a:latin typeface="Baskerville Old Face" panose="02020602080505020303" pitchFamily="18" charset="0"/>
              </a:rPr>
              <a:t>The </a:t>
            </a:r>
            <a:r>
              <a:rPr lang="en-US" dirty="0">
                <a:solidFill>
                  <a:schemeClr val="bg1"/>
                </a:solidFill>
                <a:latin typeface="Baskerville Old Face" panose="02020602080505020303" pitchFamily="18" charset="0"/>
              </a:rPr>
              <a:t>woman who wears a rather manly suit is probably Ignatia, Natrum Muriaticum, or </a:t>
            </a:r>
            <a:r>
              <a:rPr lang="en-US" dirty="0" err="1">
                <a:solidFill>
                  <a:schemeClr val="bg1"/>
                </a:solidFill>
                <a:latin typeface="Baskerville Old Face" panose="02020602080505020303" pitchFamily="18" charset="0"/>
              </a:rPr>
              <a:t>Nux</a:t>
            </a:r>
            <a:r>
              <a:rPr lang="en-US" dirty="0">
                <a:solidFill>
                  <a:schemeClr val="bg1"/>
                </a:solidFill>
                <a:latin typeface="Baskerville Old Face" panose="02020602080505020303" pitchFamily="18" charset="0"/>
              </a:rPr>
              <a:t>. Look for the formal, bolt upright posture of Aurum, the </a:t>
            </a:r>
            <a:r>
              <a:rPr lang="en-US" dirty="0" err="1">
                <a:solidFill>
                  <a:schemeClr val="bg1"/>
                </a:solidFill>
                <a:latin typeface="Baskerville Old Face" panose="02020602080505020303" pitchFamily="18" charset="0"/>
              </a:rPr>
              <a:t>Kalis</a:t>
            </a:r>
            <a:r>
              <a:rPr lang="en-US" dirty="0">
                <a:solidFill>
                  <a:schemeClr val="bg1"/>
                </a:solidFill>
                <a:latin typeface="Baskerville Old Face" panose="02020602080505020303" pitchFamily="18" charset="0"/>
              </a:rPr>
              <a:t>, and some </a:t>
            </a:r>
            <a:r>
              <a:rPr lang="en-US" dirty="0" err="1">
                <a:solidFill>
                  <a:schemeClr val="bg1"/>
                </a:solidFill>
                <a:latin typeface="Baskerville Old Face" panose="02020602080505020303" pitchFamily="18" charset="0"/>
              </a:rPr>
              <a:t>Natrums</a:t>
            </a:r>
            <a:r>
              <a:rPr lang="en-US" dirty="0">
                <a:solidFill>
                  <a:schemeClr val="bg1"/>
                </a:solidFill>
                <a:latin typeface="Baskerville Old Face" panose="02020602080505020303" pitchFamily="18" charset="0"/>
              </a:rPr>
              <a:t>. It will probably make you feel a bit tense yourself. </a:t>
            </a:r>
            <a:endParaRPr lang="en-US" dirty="0" smtClean="0">
              <a:solidFill>
                <a:schemeClr val="bg1"/>
              </a:solidFill>
              <a:latin typeface="Baskerville Old Face" panose="02020602080505020303" pitchFamily="18" charset="0"/>
            </a:endParaRPr>
          </a:p>
        </p:txBody>
      </p:sp>
      <p:sp>
        <p:nvSpPr>
          <p:cNvPr id="3" name="TextBox 2">
            <a:extLst>
              <a:ext uri="{FF2B5EF4-FFF2-40B4-BE49-F238E27FC236}">
                <a16:creationId xmlns:a16="http://schemas.microsoft.com/office/drawing/2014/main" xmlns="" id="{407CB182-82DB-4316-98C2-AD6D42DC8825}"/>
              </a:ext>
            </a:extLst>
          </p:cNvPr>
          <p:cNvSpPr txBox="1"/>
          <p:nvPr/>
        </p:nvSpPr>
        <p:spPr>
          <a:xfrm>
            <a:off x="114300" y="6172200"/>
            <a:ext cx="8915400" cy="1015663"/>
          </a:xfrm>
          <a:prstGeom prst="rect">
            <a:avLst/>
          </a:prstGeom>
          <a:noFill/>
        </p:spPr>
        <p:txBody>
          <a:bodyPr wrap="square" rtlCol="0">
            <a:spAutoFit/>
          </a:bodyPr>
          <a:lstStyle/>
          <a:p>
            <a:pPr algn="just"/>
            <a:r>
              <a:rPr lang="en-US" sz="1400" i="1" dirty="0" smtClean="0">
                <a:solidFill>
                  <a:srgbClr val="FFFF00"/>
                </a:solidFill>
                <a:latin typeface="Lucida Fax" panose="02060602050505020204" pitchFamily="18" charset="0"/>
              </a:rPr>
              <a:t>Ref : BAILEY </a:t>
            </a:r>
            <a:r>
              <a:rPr lang="en-US" sz="1400" i="1" dirty="0">
                <a:solidFill>
                  <a:srgbClr val="FFFF00"/>
                </a:solidFill>
                <a:latin typeface="Lucida Fax" panose="02060602050505020204" pitchFamily="18" charset="0"/>
              </a:rPr>
              <a:t>Philip M. </a:t>
            </a:r>
            <a:r>
              <a:rPr lang="en-US" sz="1400" i="1" dirty="0" smtClean="0">
                <a:solidFill>
                  <a:srgbClr val="FFFF00"/>
                </a:solidFill>
                <a:latin typeface="Lucida Fax" panose="02060602050505020204" pitchFamily="18" charset="0"/>
              </a:rPr>
              <a:t>; Personality </a:t>
            </a:r>
            <a:r>
              <a:rPr lang="en-US" sz="1400" i="1" dirty="0">
                <a:solidFill>
                  <a:srgbClr val="FFFF00"/>
                </a:solidFill>
                <a:latin typeface="Lucida Fax" panose="02060602050505020204" pitchFamily="18" charset="0"/>
              </a:rPr>
              <a:t>Profiles of the Major Constitutional </a:t>
            </a:r>
            <a:r>
              <a:rPr lang="en-US" sz="1400" i="1" dirty="0" smtClean="0">
                <a:solidFill>
                  <a:srgbClr val="FFFF00"/>
                </a:solidFill>
                <a:latin typeface="Lucida Fax" panose="02060602050505020204" pitchFamily="18" charset="0"/>
              </a:rPr>
              <a:t>Remedies </a:t>
            </a:r>
            <a:r>
              <a:rPr lang="en-US" sz="1400" i="1" dirty="0">
                <a:solidFill>
                  <a:srgbClr val="FFFF00"/>
                </a:solidFill>
                <a:latin typeface="Lucida Fax" panose="02060602050505020204" pitchFamily="18" charset="0"/>
              </a:rPr>
              <a:t>; available  at </a:t>
            </a:r>
            <a:r>
              <a:rPr lang="en-US" sz="1400" i="1" dirty="0" smtClean="0">
                <a:solidFill>
                  <a:srgbClr val="FFFF00"/>
                </a:solidFill>
                <a:latin typeface="Lucida Fax" panose="02060602050505020204" pitchFamily="18" charset="0"/>
              </a:rPr>
              <a:t>: </a:t>
            </a:r>
            <a:r>
              <a:rPr lang="en-IN" sz="1400" i="1" dirty="0" smtClean="0">
                <a:solidFill>
                  <a:srgbClr val="FFFF00"/>
                </a:solidFill>
                <a:latin typeface="Lucida Fax" panose="02060602050505020204" pitchFamily="18" charset="0"/>
                <a:hlinkClick r:id="rId2"/>
              </a:rPr>
              <a:t>https</a:t>
            </a:r>
            <a:r>
              <a:rPr lang="en-IN" sz="1400" i="1" dirty="0">
                <a:solidFill>
                  <a:srgbClr val="FFFF00"/>
                </a:solidFill>
                <a:latin typeface="Lucida Fax" panose="02060602050505020204" pitchFamily="18" charset="0"/>
                <a:hlinkClick r:id="rId2"/>
              </a:rPr>
              <a:t>://</a:t>
            </a:r>
            <a:r>
              <a:rPr lang="en-IN" sz="1400" i="1" dirty="0" smtClean="0">
                <a:solidFill>
                  <a:srgbClr val="FFFF00"/>
                </a:solidFill>
                <a:latin typeface="Lucida Fax" panose="02060602050505020204" pitchFamily="18" charset="0"/>
                <a:hlinkClick r:id="rId2"/>
              </a:rPr>
              <a:t>epdf.pub/homeopathic-psychology-personality-profiles-of-the-major-constitutional-remedies</a:t>
            </a:r>
            <a:r>
              <a:rPr lang="en-IN" sz="1400" i="1" dirty="0" smtClean="0">
                <a:solidFill>
                  <a:srgbClr val="FFFF00"/>
                </a:solidFill>
                <a:latin typeface="Lucida Fax" panose="02060602050505020204" pitchFamily="18" charset="0"/>
              </a:rPr>
              <a:t> accessed on 02nd Dec 2019.</a:t>
            </a:r>
            <a:endParaRPr lang="en-US" sz="1400" i="1" dirty="0">
              <a:solidFill>
                <a:srgbClr val="FFFF00"/>
              </a:solidFill>
              <a:latin typeface="Lucida Fax" panose="02060602050505020204" pitchFamily="18" charset="0"/>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81" y="228600"/>
            <a:ext cx="8610600" cy="5638800"/>
          </a:xfrm>
        </p:spPr>
        <p:txBody>
          <a:bodyPr>
            <a:noAutofit/>
          </a:bodyPr>
          <a:lstStyle/>
          <a:p>
            <a:pPr algn="just"/>
            <a:r>
              <a:rPr lang="en-US" sz="2400" dirty="0" smtClean="0">
                <a:solidFill>
                  <a:schemeClr val="bg1"/>
                </a:solidFill>
                <a:latin typeface="Cambria" panose="02040503050406030204" pitchFamily="18" charset="0"/>
              </a:rPr>
              <a:t>During the taking of  physical case history observe the degree of detail with which the patient describes his or her symptoms. </a:t>
            </a:r>
          </a:p>
          <a:p>
            <a:pPr algn="just"/>
            <a:endParaRPr lang="en-US" sz="1000" dirty="0" smtClean="0">
              <a:solidFill>
                <a:schemeClr val="bg1"/>
              </a:solidFill>
              <a:latin typeface="Cambria" panose="02040503050406030204" pitchFamily="18" charset="0"/>
            </a:endParaRPr>
          </a:p>
          <a:p>
            <a:pPr algn="just"/>
            <a:r>
              <a:rPr lang="en-US" sz="2400" dirty="0" smtClean="0">
                <a:solidFill>
                  <a:schemeClr val="bg1"/>
                </a:solidFill>
                <a:latin typeface="Cambria" panose="02040503050406030204" pitchFamily="18" charset="0"/>
              </a:rPr>
              <a:t>The following types are likely to be objective and precise in their descriptions; </a:t>
            </a:r>
            <a:r>
              <a:rPr lang="en-US" sz="2400" dirty="0" err="1" smtClean="0">
                <a:solidFill>
                  <a:schemeClr val="bg1"/>
                </a:solidFill>
                <a:latin typeface="Cambria" panose="02040503050406030204" pitchFamily="18" charset="0"/>
              </a:rPr>
              <a:t>Arsenicum</a:t>
            </a:r>
            <a:r>
              <a:rPr lang="en-US" sz="2400" dirty="0" smtClean="0">
                <a:solidFill>
                  <a:schemeClr val="bg1"/>
                </a:solidFill>
                <a:latin typeface="Cambria" panose="02040503050406030204" pitchFamily="18" charset="0"/>
              </a:rPr>
              <a:t>, Aurum, </a:t>
            </a:r>
            <a:r>
              <a:rPr lang="en-US" sz="2400" dirty="0" err="1" smtClean="0">
                <a:solidFill>
                  <a:schemeClr val="bg1"/>
                </a:solidFill>
                <a:latin typeface="Cambria" panose="02040503050406030204" pitchFamily="18" charset="0"/>
              </a:rPr>
              <a:t>Causticum</a:t>
            </a:r>
            <a:r>
              <a:rPr lang="en-US" sz="2400" dirty="0" smtClean="0">
                <a:solidFill>
                  <a:schemeClr val="bg1"/>
                </a:solidFill>
                <a:latin typeface="Cambria" panose="02040503050406030204" pitchFamily="18" charset="0"/>
              </a:rPr>
              <a:t>, the </a:t>
            </a:r>
            <a:r>
              <a:rPr lang="en-US" sz="2400" dirty="0" err="1" smtClean="0">
                <a:solidFill>
                  <a:schemeClr val="bg1"/>
                </a:solidFill>
                <a:latin typeface="Cambria" panose="02040503050406030204" pitchFamily="18" charset="0"/>
              </a:rPr>
              <a:t>Kalis</a:t>
            </a:r>
            <a:r>
              <a:rPr lang="en-US" sz="2400" dirty="0" smtClean="0">
                <a:solidFill>
                  <a:schemeClr val="bg1"/>
                </a:solidFill>
                <a:latin typeface="Cambria" panose="02040503050406030204" pitchFamily="18" charset="0"/>
              </a:rPr>
              <a:t>, Lachesis, </a:t>
            </a:r>
            <a:r>
              <a:rPr lang="en-US" sz="2400" dirty="0" err="1" smtClean="0">
                <a:solidFill>
                  <a:schemeClr val="bg1"/>
                </a:solidFill>
                <a:latin typeface="Cambria" panose="02040503050406030204" pitchFamily="18" charset="0"/>
              </a:rPr>
              <a:t>Lycopodium</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Medorrhinum</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Mercurius</a:t>
            </a:r>
            <a:r>
              <a:rPr lang="en-US" sz="2400" dirty="0" smtClean="0">
                <a:solidFill>
                  <a:schemeClr val="bg1"/>
                </a:solidFill>
                <a:latin typeface="Cambria" panose="02040503050406030204" pitchFamily="18" charset="0"/>
              </a:rPr>
              <a:t>, the </a:t>
            </a:r>
            <a:r>
              <a:rPr lang="en-US" sz="2400" dirty="0" err="1" smtClean="0">
                <a:solidFill>
                  <a:schemeClr val="bg1"/>
                </a:solidFill>
                <a:latin typeface="Cambria" panose="02040503050406030204" pitchFamily="18" charset="0"/>
              </a:rPr>
              <a:t>Natrums</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Nux</a:t>
            </a:r>
            <a:r>
              <a:rPr lang="en-US" sz="2400" dirty="0" smtClean="0">
                <a:solidFill>
                  <a:schemeClr val="bg1"/>
                </a:solidFill>
                <a:latin typeface="Cambria" panose="02040503050406030204" pitchFamily="18" charset="0"/>
              </a:rPr>
              <a:t>, Silica, </a:t>
            </a:r>
            <a:r>
              <a:rPr lang="en-US" sz="2400" dirty="0" err="1" smtClean="0">
                <a:solidFill>
                  <a:schemeClr val="bg1"/>
                </a:solidFill>
                <a:latin typeface="Cambria" panose="02040503050406030204" pitchFamily="18" charset="0"/>
              </a:rPr>
              <a:t>Sulphur</a:t>
            </a:r>
            <a:r>
              <a:rPr lang="en-US" sz="2400" dirty="0" smtClean="0">
                <a:solidFill>
                  <a:schemeClr val="bg1"/>
                </a:solidFill>
                <a:latin typeface="Cambria" panose="02040503050406030204" pitchFamily="18" charset="0"/>
              </a:rPr>
              <a:t>, and </a:t>
            </a:r>
            <a:r>
              <a:rPr lang="en-US" sz="2400" dirty="0" err="1" smtClean="0">
                <a:solidFill>
                  <a:schemeClr val="bg1"/>
                </a:solidFill>
                <a:latin typeface="Cambria" panose="02040503050406030204" pitchFamily="18" charset="0"/>
              </a:rPr>
              <a:t>Tuberculinum</a:t>
            </a:r>
            <a:r>
              <a:rPr lang="en-US" sz="2400" dirty="0" smtClean="0">
                <a:solidFill>
                  <a:schemeClr val="bg1"/>
                </a:solidFill>
                <a:latin typeface="Cambria" panose="02040503050406030204" pitchFamily="18" charset="0"/>
              </a:rPr>
              <a:t>. </a:t>
            </a:r>
          </a:p>
          <a:p>
            <a:pPr algn="just"/>
            <a:endParaRPr lang="en-US" sz="1000" dirty="0" smtClean="0">
              <a:solidFill>
                <a:schemeClr val="bg1"/>
              </a:solidFill>
              <a:latin typeface="Cambria" panose="02040503050406030204" pitchFamily="18" charset="0"/>
            </a:endParaRPr>
          </a:p>
          <a:p>
            <a:pPr algn="just"/>
            <a:r>
              <a:rPr lang="en-US" sz="2400" dirty="0" smtClean="0">
                <a:solidFill>
                  <a:schemeClr val="bg1"/>
                </a:solidFill>
                <a:latin typeface="Cambria" panose="02040503050406030204" pitchFamily="18" charset="0"/>
              </a:rPr>
              <a:t>Look for the clearly </a:t>
            </a:r>
            <a:r>
              <a:rPr lang="en-US" sz="2400" dirty="0" err="1" smtClean="0">
                <a:solidFill>
                  <a:schemeClr val="bg1"/>
                </a:solidFill>
                <a:latin typeface="Cambria" panose="02040503050406030204" pitchFamily="18" charset="0"/>
              </a:rPr>
              <a:t>hypochondriacal</a:t>
            </a:r>
            <a:r>
              <a:rPr lang="en-US" sz="2400" dirty="0" smtClean="0">
                <a:solidFill>
                  <a:schemeClr val="bg1"/>
                </a:solidFill>
                <a:latin typeface="Cambria" panose="02040503050406030204" pitchFamily="18" charset="0"/>
              </a:rPr>
              <a:t> concern with which some members of the following types describe their symptoms; </a:t>
            </a:r>
            <a:r>
              <a:rPr lang="en-US" sz="2400" dirty="0" err="1" smtClean="0">
                <a:solidFill>
                  <a:schemeClr val="bg1"/>
                </a:solidFill>
                <a:latin typeface="Cambria" panose="02040503050406030204" pitchFamily="18" charset="0"/>
              </a:rPr>
              <a:t>Arsenicum</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Calcarea</a:t>
            </a:r>
            <a:r>
              <a:rPr lang="en-US" sz="2400" dirty="0" smtClean="0">
                <a:solidFill>
                  <a:schemeClr val="bg1"/>
                </a:solidFill>
                <a:latin typeface="Cambria" panose="02040503050406030204" pitchFamily="18" charset="0"/>
              </a:rPr>
              <a:t>, the </a:t>
            </a:r>
            <a:r>
              <a:rPr lang="en-US" sz="2400" dirty="0" err="1" smtClean="0">
                <a:solidFill>
                  <a:schemeClr val="bg1"/>
                </a:solidFill>
                <a:latin typeface="Cambria" panose="02040503050406030204" pitchFamily="18" charset="0"/>
              </a:rPr>
              <a:t>Kalis</a:t>
            </a:r>
            <a:r>
              <a:rPr lang="en-US" sz="2400" dirty="0" smtClean="0">
                <a:solidFill>
                  <a:schemeClr val="bg1"/>
                </a:solidFill>
                <a:latin typeface="Cambria" panose="02040503050406030204" pitchFamily="18" charset="0"/>
              </a:rPr>
              <a:t>, Phosphorus and </a:t>
            </a:r>
            <a:r>
              <a:rPr lang="en-US" sz="2400" dirty="0" err="1" smtClean="0">
                <a:solidFill>
                  <a:schemeClr val="bg1"/>
                </a:solidFill>
                <a:latin typeface="Cambria" panose="02040503050406030204" pitchFamily="18" charset="0"/>
              </a:rPr>
              <a:t>Natrum</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Muriaticum</a:t>
            </a:r>
            <a:r>
              <a:rPr lang="en-US" sz="2400" dirty="0" smtClean="0">
                <a:solidFill>
                  <a:schemeClr val="bg1"/>
                </a:solidFill>
                <a:latin typeface="Cambria" panose="02040503050406030204" pitchFamily="18" charset="0"/>
              </a:rPr>
              <a:t>. </a:t>
            </a:r>
            <a:r>
              <a:rPr lang="en-US" sz="2400" dirty="0" err="1" smtClean="0">
                <a:solidFill>
                  <a:schemeClr val="bg1"/>
                </a:solidFill>
                <a:latin typeface="Cambria" panose="02040503050406030204" pitchFamily="18" charset="0"/>
              </a:rPr>
              <a:t>Ignatia</a:t>
            </a:r>
            <a:r>
              <a:rPr lang="en-US" sz="2400" dirty="0" smtClean="0">
                <a:solidFill>
                  <a:schemeClr val="bg1"/>
                </a:solidFill>
                <a:latin typeface="Cambria" panose="02040503050406030204" pitchFamily="18" charset="0"/>
              </a:rPr>
              <a:t> tends to </a:t>
            </a:r>
            <a:r>
              <a:rPr lang="en-US" sz="2400" dirty="0" err="1" smtClean="0">
                <a:solidFill>
                  <a:schemeClr val="bg1"/>
                </a:solidFill>
                <a:latin typeface="Cambria" panose="02040503050406030204" pitchFamily="18" charset="0"/>
              </a:rPr>
              <a:t>dramatise</a:t>
            </a:r>
            <a:r>
              <a:rPr lang="en-US" sz="2400" dirty="0" smtClean="0">
                <a:solidFill>
                  <a:schemeClr val="bg1"/>
                </a:solidFill>
                <a:latin typeface="Cambria" panose="02040503050406030204" pitchFamily="18" charset="0"/>
              </a:rPr>
              <a:t> whatever she says, and hence is likely to exaggerate, as are </a:t>
            </a:r>
            <a:r>
              <a:rPr lang="en-US" sz="2400" dirty="0" err="1" smtClean="0">
                <a:solidFill>
                  <a:schemeClr val="bg1"/>
                </a:solidFill>
                <a:latin typeface="Cambria" panose="02040503050406030204" pitchFamily="18" charset="0"/>
              </a:rPr>
              <a:t>Sulphur</a:t>
            </a:r>
            <a:r>
              <a:rPr lang="en-US" sz="2400" dirty="0" smtClean="0">
                <a:solidFill>
                  <a:schemeClr val="bg1"/>
                </a:solidFill>
                <a:latin typeface="Cambria" panose="02040503050406030204" pitchFamily="18" charset="0"/>
              </a:rPr>
              <a:t> and Phosphorus.</a:t>
            </a:r>
            <a:endParaRPr lang="en-US" sz="2400" dirty="0">
              <a:solidFill>
                <a:schemeClr val="bg1"/>
              </a:solidFill>
              <a:latin typeface="Cambria" panose="02040503050406030204" pitchFamily="18" charset="0"/>
            </a:endParaRPr>
          </a:p>
        </p:txBody>
      </p:sp>
      <p:sp>
        <p:nvSpPr>
          <p:cNvPr id="4" name="TextBox 3">
            <a:extLst>
              <a:ext uri="{FF2B5EF4-FFF2-40B4-BE49-F238E27FC236}">
                <a16:creationId xmlns:a16="http://schemas.microsoft.com/office/drawing/2014/main" xmlns="" id="{407CB182-82DB-4316-98C2-AD6D42DC8825}"/>
              </a:ext>
            </a:extLst>
          </p:cNvPr>
          <p:cNvSpPr txBox="1"/>
          <p:nvPr/>
        </p:nvSpPr>
        <p:spPr>
          <a:xfrm>
            <a:off x="270681" y="6096000"/>
            <a:ext cx="8686800" cy="1015663"/>
          </a:xfrm>
          <a:prstGeom prst="rect">
            <a:avLst/>
          </a:prstGeom>
          <a:noFill/>
        </p:spPr>
        <p:txBody>
          <a:bodyPr wrap="square" rtlCol="0">
            <a:spAutoFit/>
          </a:bodyPr>
          <a:lstStyle/>
          <a:p>
            <a:pPr algn="just"/>
            <a:r>
              <a:rPr lang="en-US" sz="1400" i="1" dirty="0" smtClean="0">
                <a:solidFill>
                  <a:srgbClr val="FFFF00"/>
                </a:solidFill>
                <a:latin typeface="Lucida Fax" panose="02060602050505020204" pitchFamily="18" charset="0"/>
              </a:rPr>
              <a:t>Ref : BAILEY </a:t>
            </a:r>
            <a:r>
              <a:rPr lang="en-US" sz="1400" i="1" dirty="0">
                <a:solidFill>
                  <a:srgbClr val="FFFF00"/>
                </a:solidFill>
                <a:latin typeface="Lucida Fax" panose="02060602050505020204" pitchFamily="18" charset="0"/>
              </a:rPr>
              <a:t>Philip M. </a:t>
            </a:r>
            <a:r>
              <a:rPr lang="en-US" sz="1400" i="1" dirty="0" smtClean="0">
                <a:solidFill>
                  <a:srgbClr val="FFFF00"/>
                </a:solidFill>
                <a:latin typeface="Lucida Fax" panose="02060602050505020204" pitchFamily="18" charset="0"/>
              </a:rPr>
              <a:t>; Personality </a:t>
            </a:r>
            <a:r>
              <a:rPr lang="en-US" sz="1400" i="1" dirty="0">
                <a:solidFill>
                  <a:srgbClr val="FFFF00"/>
                </a:solidFill>
                <a:latin typeface="Lucida Fax" panose="02060602050505020204" pitchFamily="18" charset="0"/>
              </a:rPr>
              <a:t>Profiles of the Major Constitutional </a:t>
            </a:r>
            <a:r>
              <a:rPr lang="en-US" sz="1400" i="1" dirty="0" smtClean="0">
                <a:solidFill>
                  <a:srgbClr val="FFFF00"/>
                </a:solidFill>
                <a:latin typeface="Lucida Fax" panose="02060602050505020204" pitchFamily="18" charset="0"/>
              </a:rPr>
              <a:t>Remedies </a:t>
            </a:r>
            <a:r>
              <a:rPr lang="en-US" sz="1400" i="1" dirty="0">
                <a:solidFill>
                  <a:srgbClr val="FFFF00"/>
                </a:solidFill>
                <a:latin typeface="Lucida Fax" panose="02060602050505020204" pitchFamily="18" charset="0"/>
              </a:rPr>
              <a:t>; available  at </a:t>
            </a:r>
            <a:r>
              <a:rPr lang="en-US" sz="1400" i="1" dirty="0" smtClean="0">
                <a:solidFill>
                  <a:srgbClr val="FFFF00"/>
                </a:solidFill>
                <a:latin typeface="Lucida Fax" panose="02060602050505020204" pitchFamily="18" charset="0"/>
              </a:rPr>
              <a:t>: </a:t>
            </a:r>
            <a:r>
              <a:rPr lang="en-IN" sz="1400" i="1" dirty="0" smtClean="0">
                <a:solidFill>
                  <a:srgbClr val="FFFF00"/>
                </a:solidFill>
                <a:latin typeface="Lucida Fax" panose="02060602050505020204" pitchFamily="18" charset="0"/>
                <a:hlinkClick r:id="rId2"/>
              </a:rPr>
              <a:t>https</a:t>
            </a:r>
            <a:r>
              <a:rPr lang="en-IN" sz="1400" i="1" dirty="0">
                <a:solidFill>
                  <a:srgbClr val="FFFF00"/>
                </a:solidFill>
                <a:latin typeface="Lucida Fax" panose="02060602050505020204" pitchFamily="18" charset="0"/>
                <a:hlinkClick r:id="rId2"/>
              </a:rPr>
              <a:t>://</a:t>
            </a:r>
            <a:r>
              <a:rPr lang="en-IN" sz="1400" i="1" dirty="0" smtClean="0">
                <a:solidFill>
                  <a:srgbClr val="FFFF00"/>
                </a:solidFill>
                <a:latin typeface="Lucida Fax" panose="02060602050505020204" pitchFamily="18" charset="0"/>
                <a:hlinkClick r:id="rId2"/>
              </a:rPr>
              <a:t>epdf.pub/homeopathic-psychology-personality-profiles-of-the-major-constitutional-remedies</a:t>
            </a:r>
            <a:r>
              <a:rPr lang="en-IN" sz="1400" i="1" dirty="0" smtClean="0">
                <a:solidFill>
                  <a:srgbClr val="FFFF00"/>
                </a:solidFill>
                <a:latin typeface="Lucida Fax" panose="02060602050505020204" pitchFamily="18" charset="0"/>
              </a:rPr>
              <a:t>, accessed on 02</a:t>
            </a:r>
            <a:r>
              <a:rPr lang="en-IN" sz="1400" i="1" baseline="30000" dirty="0" smtClean="0">
                <a:solidFill>
                  <a:srgbClr val="FFFF00"/>
                </a:solidFill>
                <a:latin typeface="Lucida Fax" panose="02060602050505020204" pitchFamily="18" charset="0"/>
              </a:rPr>
              <a:t>nd</a:t>
            </a:r>
            <a:r>
              <a:rPr lang="en-IN" sz="1400" i="1" dirty="0" smtClean="0">
                <a:solidFill>
                  <a:srgbClr val="FFFF00"/>
                </a:solidFill>
                <a:latin typeface="Lucida Fax" panose="02060602050505020204" pitchFamily="18" charset="0"/>
              </a:rPr>
              <a:t> Dec 2019</a:t>
            </a:r>
            <a:endParaRPr lang="en-US" sz="1400" i="1" dirty="0">
              <a:solidFill>
                <a:srgbClr val="FFFF00"/>
              </a:solidFill>
              <a:latin typeface="Lucida Fax" panose="02060602050505020204" pitchFamily="18" charset="0"/>
            </a:endParaRP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7403"/>
            <a:ext cx="7886700" cy="881797"/>
          </a:xfrm>
        </p:spPr>
        <p:txBody>
          <a:bodyPr>
            <a:normAutofit/>
          </a:bodyPr>
          <a:lstStyle/>
          <a:p>
            <a:pPr algn="ctr"/>
            <a:r>
              <a:rPr lang="en-IN" dirty="0" smtClean="0">
                <a:solidFill>
                  <a:srgbClr val="FFFF00"/>
                </a:solidFill>
                <a:latin typeface="Baskerville Old Face" panose="02020602080505020303" pitchFamily="18" charset="0"/>
              </a:rPr>
              <a:t>WHAT IS  MATERIA MEDICA ?</a:t>
            </a:r>
            <a:endParaRPr lang="en-IN" dirty="0">
              <a:solidFill>
                <a:srgbClr val="FFFF00"/>
              </a:solidFill>
              <a:latin typeface="Baskerville Old Face" panose="02020602080505020303" pitchFamily="18" charset="0"/>
            </a:endParaRPr>
          </a:p>
        </p:txBody>
      </p:sp>
      <p:sp>
        <p:nvSpPr>
          <p:cNvPr id="3" name="Content Placeholder 2"/>
          <p:cNvSpPr>
            <a:spLocks noGrp="1"/>
          </p:cNvSpPr>
          <p:nvPr>
            <p:ph idx="1"/>
          </p:nvPr>
        </p:nvSpPr>
        <p:spPr>
          <a:xfrm>
            <a:off x="228600" y="1752600"/>
            <a:ext cx="8610600" cy="4709160"/>
          </a:xfrm>
        </p:spPr>
        <p:txBody>
          <a:bodyPr>
            <a:normAutofit/>
          </a:bodyPr>
          <a:lstStyle/>
          <a:p>
            <a:pPr algn="just">
              <a:lnSpc>
                <a:spcPct val="150000"/>
              </a:lnSpc>
              <a:buNone/>
            </a:pPr>
            <a:r>
              <a:rPr lang="en-IN" sz="2800" dirty="0" smtClean="0">
                <a:solidFill>
                  <a:srgbClr val="FF0000"/>
                </a:solidFill>
                <a:latin typeface="+mn-lt"/>
              </a:rPr>
              <a:t>  	</a:t>
            </a:r>
            <a:r>
              <a:rPr lang="en-IN" sz="2800" dirty="0" smtClean="0">
                <a:solidFill>
                  <a:schemeClr val="bg1"/>
                </a:solidFill>
                <a:latin typeface="Cambria" panose="02040503050406030204" pitchFamily="18" charset="0"/>
              </a:rPr>
              <a:t>The </a:t>
            </a:r>
            <a:r>
              <a:rPr lang="en-IN" sz="2800" dirty="0">
                <a:solidFill>
                  <a:schemeClr val="bg1"/>
                </a:solidFill>
                <a:latin typeface="Cambria" panose="02040503050406030204" pitchFamily="18" charset="0"/>
              </a:rPr>
              <a:t>branch of medical science concerned with the study of drugs used in the treatment of disease: includes pharmacology, clinical pharmacology, and the history, physical and chemical properties of drugs.</a:t>
            </a:r>
          </a:p>
        </p:txBody>
      </p:sp>
      <p:sp>
        <p:nvSpPr>
          <p:cNvPr id="4" name="TextBox 3"/>
          <p:cNvSpPr txBox="1"/>
          <p:nvPr/>
        </p:nvSpPr>
        <p:spPr>
          <a:xfrm>
            <a:off x="228600" y="6058014"/>
            <a:ext cx="8763000" cy="646331"/>
          </a:xfrm>
          <a:prstGeom prst="rect">
            <a:avLst/>
          </a:prstGeom>
          <a:noFill/>
        </p:spPr>
        <p:txBody>
          <a:bodyPr wrap="square" rtlCol="0">
            <a:spAutoFit/>
          </a:bodyPr>
          <a:lstStyle/>
          <a:p>
            <a:pPr algn="just"/>
            <a:r>
              <a:rPr lang="en-US" i="1" dirty="0" smtClean="0">
                <a:solidFill>
                  <a:srgbClr val="FFFF00"/>
                </a:solidFill>
                <a:latin typeface="Lucida Fax" panose="02060602050505020204" pitchFamily="18" charset="0"/>
              </a:rPr>
              <a:t>Ref : </a:t>
            </a:r>
            <a:r>
              <a:rPr lang="en-US" i="1" dirty="0" err="1" smtClean="0">
                <a:solidFill>
                  <a:srgbClr val="FFFF00"/>
                </a:solidFill>
                <a:latin typeface="Lucida Fax" panose="02060602050505020204" pitchFamily="18" charset="0"/>
              </a:rPr>
              <a:t>Shiel</a:t>
            </a:r>
            <a:r>
              <a:rPr lang="en-US" i="1" dirty="0" smtClean="0">
                <a:solidFill>
                  <a:srgbClr val="FFFF00"/>
                </a:solidFill>
                <a:latin typeface="Lucida Fax" panose="02060602050505020204" pitchFamily="18" charset="0"/>
              </a:rPr>
              <a:t> W.C. ; Medical Definition of Materia medica; available at www.Medicinenet.com ; accessed on 2</a:t>
            </a:r>
            <a:r>
              <a:rPr lang="en-US" i="1" baseline="30000" dirty="0" smtClean="0">
                <a:solidFill>
                  <a:srgbClr val="FFFF00"/>
                </a:solidFill>
                <a:latin typeface="Lucida Fax" panose="02060602050505020204" pitchFamily="18" charset="0"/>
              </a:rPr>
              <a:t>nd</a:t>
            </a:r>
            <a:r>
              <a:rPr lang="en-US" i="1" dirty="0" smtClean="0">
                <a:solidFill>
                  <a:srgbClr val="FFFF00"/>
                </a:solidFill>
                <a:latin typeface="Lucida Fax" panose="02060602050505020204" pitchFamily="18" charset="0"/>
              </a:rPr>
              <a:t> Dec 2019</a:t>
            </a:r>
            <a:r>
              <a:rPr lang="en-US" sz="1600" i="1" dirty="0" smtClean="0">
                <a:solidFill>
                  <a:srgbClr val="FFFF00"/>
                </a:solidFill>
                <a:latin typeface="Lucida Fax" panose="02060602050505020204" pitchFamily="18" charset="0"/>
              </a:rPr>
              <a:t>. </a:t>
            </a:r>
            <a:endParaRPr lang="en-US" sz="1600" i="1" dirty="0">
              <a:solidFill>
                <a:srgbClr val="FFFF00"/>
              </a:solidFill>
              <a:latin typeface="Lucida Fax" panose="0206060205050502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752416"/>
            <a:ext cx="2667000" cy="3505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91aCx+hCjYL.jpg"/>
          <p:cNvPicPr>
            <a:picLocks noChangeAspect="1"/>
          </p:cNvPicPr>
          <p:nvPr/>
        </p:nvPicPr>
        <p:blipFill>
          <a:blip r:embed="rId2" cstate="print"/>
          <a:stretch>
            <a:fillRect/>
          </a:stretch>
        </p:blipFill>
        <p:spPr>
          <a:xfrm>
            <a:off x="0" y="0"/>
            <a:ext cx="4572000" cy="6858000"/>
          </a:xfrm>
          <a:prstGeom prst="rect">
            <a:avLst/>
          </a:prstGeom>
        </p:spPr>
      </p:pic>
      <p:pic>
        <p:nvPicPr>
          <p:cNvPr id="5" name="Picture 4" descr="IMG_9572.BMP"/>
          <p:cNvPicPr>
            <a:picLocks noChangeAspect="1"/>
          </p:cNvPicPr>
          <p:nvPr/>
        </p:nvPicPr>
        <p:blipFill>
          <a:blip r:embed="rId3"/>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25675-EE76-4CD1-A547-4822E5F2DBE8}"/>
              </a:ext>
            </a:extLst>
          </p:cNvPr>
          <p:cNvSpPr>
            <a:spLocks noGrp="1"/>
          </p:cNvSpPr>
          <p:nvPr>
            <p:ph type="title"/>
          </p:nvPr>
        </p:nvSpPr>
        <p:spPr>
          <a:xfrm>
            <a:off x="381000" y="228600"/>
            <a:ext cx="8229600" cy="1143000"/>
          </a:xfrm>
        </p:spPr>
        <p:txBody>
          <a:bodyPr>
            <a:noAutofit/>
          </a:bodyPr>
          <a:lstStyle/>
          <a:p>
            <a:r>
              <a:rPr lang="en-US" sz="4800" b="1" dirty="0" smtClean="0">
                <a:solidFill>
                  <a:srgbClr val="FFFF00"/>
                </a:solidFill>
                <a:latin typeface="Baskerville Old Face" panose="02020602080505020303" pitchFamily="18" charset="0"/>
              </a:rPr>
              <a:t>Approach for Acute </a:t>
            </a:r>
            <a:r>
              <a:rPr lang="en-US" sz="4800" b="1" dirty="0">
                <a:solidFill>
                  <a:srgbClr val="FFFF00"/>
                </a:solidFill>
                <a:latin typeface="Baskerville Old Face" panose="02020602080505020303" pitchFamily="18" charset="0"/>
              </a:rPr>
              <a:t>Prescription</a:t>
            </a:r>
            <a:r>
              <a:rPr lang="en-US" sz="4800" dirty="0">
                <a:solidFill>
                  <a:srgbClr val="FFC000"/>
                </a:solidFill>
                <a:latin typeface="Baskerville Old Face" panose="02020602080505020303" pitchFamily="18" charset="0"/>
              </a:rPr>
              <a:t/>
            </a:r>
            <a:br>
              <a:rPr lang="en-US" sz="4800" dirty="0">
                <a:solidFill>
                  <a:srgbClr val="FFC000"/>
                </a:solidFill>
                <a:latin typeface="Baskerville Old Face" panose="02020602080505020303" pitchFamily="18" charset="0"/>
              </a:rPr>
            </a:br>
            <a:endParaRPr lang="en-IN" sz="4800" dirty="0">
              <a:solidFill>
                <a:srgbClr val="FFC000"/>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xmlns="" id="{40E3F4C9-7BFE-4942-AFAF-F832A7233246}"/>
              </a:ext>
            </a:extLst>
          </p:cNvPr>
          <p:cNvSpPr>
            <a:spLocks noGrp="1"/>
          </p:cNvSpPr>
          <p:nvPr>
            <p:ph idx="1"/>
          </p:nvPr>
        </p:nvSpPr>
        <p:spPr>
          <a:xfrm>
            <a:off x="0" y="1143000"/>
            <a:ext cx="8991600" cy="5334000"/>
          </a:xfrm>
        </p:spPr>
        <p:txBody>
          <a:bodyPr>
            <a:normAutofit lnSpcReduction="10000"/>
          </a:bodyPr>
          <a:lstStyle/>
          <a:p>
            <a:pPr algn="just"/>
            <a:r>
              <a:rPr lang="en-US" sz="2400" dirty="0">
                <a:solidFill>
                  <a:schemeClr val="bg1"/>
                </a:solidFill>
                <a:latin typeface="Cambria" panose="02040503050406030204" pitchFamily="18" charset="0"/>
              </a:rPr>
              <a:t>The acute disease in homeopathy is a clinical condition with a sudden onset, sudden progress and a sudden decline.. It is characterized by the symptoms having a rapid onset.  In many cases there may not be many peculiar symptoms other than the disease symptoms to select a similimum or there may not be much time for a detailed case taking. In such cases, while taking the case, one has to give importance to the observation, objective signs or symptoms and any keynotes besides the major symptoms including the causation which would definitely help you in the prescription.</a:t>
            </a:r>
          </a:p>
          <a:p>
            <a:pPr algn="just"/>
            <a:r>
              <a:rPr lang="en-US" sz="2400" dirty="0">
                <a:solidFill>
                  <a:schemeClr val="bg1"/>
                </a:solidFill>
                <a:latin typeface="Cambria" panose="02040503050406030204" pitchFamily="18" charset="0"/>
              </a:rPr>
              <a:t>Acute homeopathic prescribing needs immediate attention and faster action. </a:t>
            </a:r>
          </a:p>
          <a:p>
            <a:pPr algn="just"/>
            <a:r>
              <a:rPr lang="en-US" sz="2400" dirty="0">
                <a:solidFill>
                  <a:schemeClr val="bg1"/>
                </a:solidFill>
                <a:latin typeface="Cambria" panose="02040503050406030204" pitchFamily="18" charset="0"/>
              </a:rPr>
              <a:t>Usually the therapeutic books/ keynotes book helps in finding remedies  for acute prescriptions.</a:t>
            </a:r>
          </a:p>
          <a:p>
            <a:pPr algn="just"/>
            <a:endParaRPr lang="en-IN" dirty="0"/>
          </a:p>
        </p:txBody>
      </p:sp>
    </p:spTree>
    <p:extLst>
      <p:ext uri="{BB962C8B-B14F-4D97-AF65-F5344CB8AC3E}">
        <p14:creationId xmlns:p14="http://schemas.microsoft.com/office/powerpoint/2010/main" val="2572464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1BF6DA-FD43-4FAB-BD91-86A0A7090BDB}"/>
              </a:ext>
            </a:extLst>
          </p:cNvPr>
          <p:cNvSpPr>
            <a:spLocks noGrp="1"/>
          </p:cNvSpPr>
          <p:nvPr>
            <p:ph idx="1"/>
          </p:nvPr>
        </p:nvSpPr>
        <p:spPr>
          <a:xfrm>
            <a:off x="152400" y="990600"/>
            <a:ext cx="8839200" cy="5715000"/>
          </a:xfrm>
        </p:spPr>
        <p:txBody>
          <a:bodyPr>
            <a:normAutofit fontScale="92500"/>
          </a:bodyPr>
          <a:lstStyle/>
          <a:p>
            <a:pPr>
              <a:buNone/>
            </a:pPr>
            <a:endParaRPr lang="en-US" dirty="0">
              <a:solidFill>
                <a:schemeClr val="bg1"/>
              </a:solidFill>
            </a:endParaRPr>
          </a:p>
          <a:p>
            <a:pPr algn="just"/>
            <a:r>
              <a:rPr lang="en-US" sz="2400" dirty="0">
                <a:solidFill>
                  <a:schemeClr val="bg1"/>
                </a:solidFill>
                <a:latin typeface="Cambria" panose="02040503050406030204" pitchFamily="18" charset="0"/>
              </a:rPr>
              <a:t>There are some great stalwarts who prescribe based on one or two keynotes for the cases with great success.  This become possible only when the experienced physician could identify those few key notes that represent the patient as a whole and  is in a position to  select the similar remedy with  the same characteristics. Depending on the </a:t>
            </a:r>
            <a:r>
              <a:rPr lang="en-US" sz="2400" dirty="0" smtClean="0">
                <a:solidFill>
                  <a:schemeClr val="bg1"/>
                </a:solidFill>
                <a:latin typeface="Cambria" panose="02040503050406030204" pitchFamily="18" charset="0"/>
              </a:rPr>
              <a:t>caliber </a:t>
            </a:r>
            <a:r>
              <a:rPr lang="en-US" sz="2400" dirty="0">
                <a:solidFill>
                  <a:schemeClr val="bg1"/>
                </a:solidFill>
                <a:latin typeface="Cambria" panose="02040503050406030204" pitchFamily="18" charset="0"/>
              </a:rPr>
              <a:t>and efficiency of the physician the prescription could be scientific, artistic, or intuitive</a:t>
            </a:r>
            <a:r>
              <a:rPr lang="en-US" sz="2400" dirty="0" smtClean="0">
                <a:solidFill>
                  <a:schemeClr val="bg1"/>
                </a:solidFill>
                <a:latin typeface="Cambria" panose="02040503050406030204" pitchFamily="18" charset="0"/>
              </a:rPr>
              <a:t>.</a:t>
            </a:r>
          </a:p>
          <a:p>
            <a:pPr algn="just"/>
            <a:endParaRPr lang="en-US" sz="2400" dirty="0">
              <a:solidFill>
                <a:schemeClr val="bg1"/>
              </a:solidFill>
              <a:latin typeface="Cambria" panose="02040503050406030204" pitchFamily="18" charset="0"/>
            </a:endParaRPr>
          </a:p>
          <a:p>
            <a:pPr algn="just"/>
            <a:r>
              <a:rPr lang="en-US" sz="2400" dirty="0">
                <a:solidFill>
                  <a:schemeClr val="bg1"/>
                </a:solidFill>
                <a:latin typeface="Cambria" panose="02040503050406030204" pitchFamily="18" charset="0"/>
              </a:rPr>
              <a:t>The physician’s hard work backed up by the knowledge of Materia </a:t>
            </a:r>
            <a:r>
              <a:rPr lang="en-US" sz="2400" dirty="0" err="1">
                <a:solidFill>
                  <a:schemeClr val="bg1"/>
                </a:solidFill>
                <a:latin typeface="Cambria" panose="02040503050406030204" pitchFamily="18" charset="0"/>
              </a:rPr>
              <a:t>medica</a:t>
            </a:r>
            <a:r>
              <a:rPr lang="en-US" sz="2400" dirty="0">
                <a:solidFill>
                  <a:schemeClr val="bg1"/>
                </a:solidFill>
                <a:latin typeface="Cambria" panose="02040503050406030204" pitchFamily="18" charset="0"/>
              </a:rPr>
              <a:t> is essential factors for any success on key note prescription</a:t>
            </a:r>
            <a:r>
              <a:rPr lang="en-US" sz="2400" dirty="0" smtClean="0">
                <a:solidFill>
                  <a:schemeClr val="bg1"/>
                </a:solidFill>
                <a:latin typeface="Cambria" panose="02040503050406030204" pitchFamily="18" charset="0"/>
              </a:rPr>
              <a:t>.</a:t>
            </a:r>
          </a:p>
          <a:p>
            <a:pPr algn="just"/>
            <a:endParaRPr lang="en-US" sz="2400" dirty="0">
              <a:solidFill>
                <a:schemeClr val="bg1"/>
              </a:solidFill>
              <a:latin typeface="Cambria" panose="02040503050406030204" pitchFamily="18" charset="0"/>
            </a:endParaRPr>
          </a:p>
          <a:p>
            <a:pPr algn="just"/>
            <a:r>
              <a:rPr lang="en-US" sz="2400" dirty="0">
                <a:solidFill>
                  <a:schemeClr val="bg1"/>
                </a:solidFill>
                <a:latin typeface="Cambria" panose="02040503050406030204" pitchFamily="18" charset="0"/>
              </a:rPr>
              <a:t>Materia </a:t>
            </a:r>
            <a:r>
              <a:rPr lang="en-US" sz="2400" dirty="0" err="1">
                <a:solidFill>
                  <a:schemeClr val="bg1"/>
                </a:solidFill>
                <a:latin typeface="Cambria" panose="02040503050406030204" pitchFamily="18" charset="0"/>
              </a:rPr>
              <a:t>medica</a:t>
            </a:r>
            <a:r>
              <a:rPr lang="en-US" sz="2400" dirty="0">
                <a:solidFill>
                  <a:schemeClr val="bg1"/>
                </a:solidFill>
                <a:latin typeface="Cambria" panose="02040503050406030204" pitchFamily="18" charset="0"/>
              </a:rPr>
              <a:t> such as </a:t>
            </a:r>
            <a:r>
              <a:rPr lang="en-US" sz="2400" dirty="0" smtClean="0">
                <a:solidFill>
                  <a:schemeClr val="bg1"/>
                </a:solidFill>
                <a:latin typeface="Cambria" panose="02040503050406030204" pitchFamily="18" charset="0"/>
              </a:rPr>
              <a:t>Allen’s </a:t>
            </a:r>
            <a:r>
              <a:rPr lang="en-US" sz="2400" dirty="0">
                <a:solidFill>
                  <a:schemeClr val="bg1"/>
                </a:solidFill>
                <a:latin typeface="Cambria" panose="02040503050406030204" pitchFamily="18" charset="0"/>
              </a:rPr>
              <a:t>Key notes the striking symptoms of each remedies in bold letters. In some other Materia </a:t>
            </a:r>
            <a:r>
              <a:rPr lang="en-US" sz="2400" dirty="0" err="1">
                <a:solidFill>
                  <a:schemeClr val="bg1"/>
                </a:solidFill>
                <a:latin typeface="Cambria" panose="02040503050406030204" pitchFamily="18" charset="0"/>
              </a:rPr>
              <a:t>medicas</a:t>
            </a:r>
            <a:r>
              <a:rPr lang="en-US" sz="2400" dirty="0">
                <a:solidFill>
                  <a:schemeClr val="bg1"/>
                </a:solidFill>
                <a:latin typeface="Cambria" panose="02040503050406030204" pitchFamily="18" charset="0"/>
              </a:rPr>
              <a:t>, this may be in italic </a:t>
            </a:r>
            <a:r>
              <a:rPr lang="en-US" sz="2400" dirty="0" smtClean="0">
                <a:solidFill>
                  <a:schemeClr val="bg1"/>
                </a:solidFill>
                <a:latin typeface="Cambria" panose="02040503050406030204" pitchFamily="18" charset="0"/>
              </a:rPr>
              <a:t>letters. </a:t>
            </a:r>
            <a:endParaRPr lang="en-US" sz="2400" dirty="0">
              <a:solidFill>
                <a:schemeClr val="bg1"/>
              </a:solidFill>
              <a:latin typeface="Cambria" panose="02040503050406030204" pitchFamily="18" charset="0"/>
            </a:endParaRPr>
          </a:p>
          <a:p>
            <a:endParaRPr lang="en-IN" dirty="0"/>
          </a:p>
        </p:txBody>
      </p:sp>
      <p:sp>
        <p:nvSpPr>
          <p:cNvPr id="5" name="TextBox 4"/>
          <p:cNvSpPr txBox="1"/>
          <p:nvPr/>
        </p:nvSpPr>
        <p:spPr>
          <a:xfrm>
            <a:off x="1600200" y="228600"/>
            <a:ext cx="5943600" cy="1200329"/>
          </a:xfrm>
          <a:prstGeom prst="rect">
            <a:avLst/>
          </a:prstGeom>
          <a:noFill/>
        </p:spPr>
        <p:txBody>
          <a:bodyPr wrap="square" rtlCol="0">
            <a:spAutoFit/>
          </a:bodyPr>
          <a:lstStyle/>
          <a:p>
            <a:pPr algn="ctr"/>
            <a:r>
              <a:rPr lang="en-US" sz="5400" b="1" dirty="0" smtClean="0">
                <a:solidFill>
                  <a:srgbClr val="FFFF00"/>
                </a:solidFill>
                <a:latin typeface="Baskerville Old Face" panose="02020602080505020303" pitchFamily="18" charset="0"/>
              </a:rPr>
              <a:t>Keynote Prescription</a:t>
            </a:r>
          </a:p>
          <a:p>
            <a:endParaRPr lang="en-US" dirty="0"/>
          </a:p>
        </p:txBody>
      </p:sp>
    </p:spTree>
    <p:extLst>
      <p:ext uri="{BB962C8B-B14F-4D97-AF65-F5344CB8AC3E}">
        <p14:creationId xmlns:p14="http://schemas.microsoft.com/office/powerpoint/2010/main" val="2432850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00800"/>
          </a:xfrm>
        </p:spPr>
        <p:txBody>
          <a:bodyPr>
            <a:normAutofit fontScale="77500" lnSpcReduction="20000"/>
          </a:bodyPr>
          <a:lstStyle/>
          <a:p>
            <a:pPr algn="ctr">
              <a:buClrTx/>
              <a:buNone/>
            </a:pPr>
            <a:r>
              <a:rPr lang="en-US" sz="5200" dirty="0" smtClean="0">
                <a:solidFill>
                  <a:schemeClr val="bg1"/>
                </a:solidFill>
                <a:latin typeface="Baskerville Old Face" panose="02020602080505020303" pitchFamily="18" charset="0"/>
              </a:rPr>
              <a:t>  </a:t>
            </a:r>
            <a:r>
              <a:rPr lang="en-US" sz="5200" dirty="0" smtClean="0">
                <a:solidFill>
                  <a:srgbClr val="FFFF00"/>
                </a:solidFill>
                <a:latin typeface="Baskerville Old Face" panose="02020602080505020303" pitchFamily="18" charset="0"/>
              </a:rPr>
              <a:t>The keynote generally falls under the following  categories </a:t>
            </a:r>
          </a:p>
          <a:p>
            <a:pPr algn="just">
              <a:buClrTx/>
              <a:buNone/>
            </a:pPr>
            <a:endParaRPr lang="en-US" sz="2800" dirty="0" smtClean="0">
              <a:solidFill>
                <a:schemeClr val="bg1"/>
              </a:solidFill>
            </a:endParaRP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Very peculiar symptoms</a:t>
            </a: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Mental concomitant with bodily disease</a:t>
            </a: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Precise locality e.g., Capsicum – Mastoditis</a:t>
            </a: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Course and direction of pain sensation e.g., Chelidonium</a:t>
            </a: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Alternative symptoms – e.g., Alternate constipation &amp; diarrhoea – Opium</a:t>
            </a:r>
          </a:p>
          <a:p>
            <a:pPr lvl="1">
              <a:lnSpc>
                <a:spcPct val="160000"/>
              </a:lnSpc>
              <a:buClrTx/>
              <a:buFont typeface="Wingdings" pitchFamily="2" charset="2"/>
              <a:buChar char="q"/>
            </a:pPr>
            <a:r>
              <a:rPr lang="en-US" sz="3200" dirty="0" smtClean="0">
                <a:solidFill>
                  <a:schemeClr val="bg1"/>
                </a:solidFill>
                <a:latin typeface="Cambria" panose="02040503050406030204" pitchFamily="18" charset="0"/>
              </a:rPr>
              <a:t>Modalities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66D3B7-8482-4C94-9CE6-3BD7854D446E}"/>
              </a:ext>
            </a:extLst>
          </p:cNvPr>
          <p:cNvSpPr>
            <a:spLocks noGrp="1"/>
          </p:cNvSpPr>
          <p:nvPr>
            <p:ph idx="1"/>
          </p:nvPr>
        </p:nvSpPr>
        <p:spPr>
          <a:xfrm>
            <a:off x="228600" y="228600"/>
            <a:ext cx="8686800" cy="5638800"/>
          </a:xfrm>
        </p:spPr>
        <p:txBody>
          <a:bodyPr>
            <a:normAutofit/>
          </a:bodyPr>
          <a:lstStyle/>
          <a:p>
            <a:pPr marL="0" indent="0">
              <a:buNone/>
            </a:pPr>
            <a:r>
              <a:rPr lang="en-IN" sz="3200" dirty="0" smtClean="0">
                <a:solidFill>
                  <a:srgbClr val="FFFF00"/>
                </a:solidFill>
                <a:latin typeface="Baskerville Old Face" panose="02020602080505020303" pitchFamily="18" charset="0"/>
              </a:rPr>
              <a:t>Examples :</a:t>
            </a:r>
            <a:r>
              <a:rPr lang="en-IN" sz="3200" dirty="0" smtClean="0">
                <a:solidFill>
                  <a:srgbClr val="FFFF00"/>
                </a:solidFill>
              </a:rPr>
              <a:t> </a:t>
            </a:r>
          </a:p>
          <a:p>
            <a:pPr marL="0" indent="0" algn="just">
              <a:buNone/>
            </a:pPr>
            <a:r>
              <a:rPr lang="en-US" sz="2400" dirty="0" smtClean="0">
                <a:solidFill>
                  <a:srgbClr val="FFFF00"/>
                </a:solidFill>
                <a:latin typeface="Cambria" panose="02040503050406030204" pitchFamily="18" charset="0"/>
              </a:rPr>
              <a:t>Case no. 1 </a:t>
            </a:r>
            <a:r>
              <a:rPr lang="en-US" sz="2400" dirty="0" smtClean="0">
                <a:solidFill>
                  <a:schemeClr val="bg1"/>
                </a:solidFill>
                <a:latin typeface="Cambria" panose="02040503050406030204" pitchFamily="18" charset="0"/>
              </a:rPr>
              <a:t>- A male aged, 25 years visited GHMC OPD, presented with sudden onset of profuse discharge from nose, watery discharge from eyes burning, itching eyes. These are only his complaints. </a:t>
            </a:r>
            <a:endParaRPr lang="en-US" sz="2400" dirty="0">
              <a:solidFill>
                <a:schemeClr val="bg1"/>
              </a:solidFill>
              <a:latin typeface="Cambria" panose="02040503050406030204" pitchFamily="18" charset="0"/>
            </a:endParaRPr>
          </a:p>
          <a:p>
            <a:pPr marL="0" indent="0" algn="just">
              <a:buNone/>
            </a:pPr>
            <a:endParaRPr lang="en-US" sz="2400" dirty="0" smtClean="0">
              <a:solidFill>
                <a:schemeClr val="bg1"/>
              </a:solidFill>
              <a:latin typeface="Cambria" panose="02040503050406030204" pitchFamily="18" charset="0"/>
            </a:endParaRPr>
          </a:p>
          <a:p>
            <a:pPr marL="0" indent="0" algn="just">
              <a:buNone/>
            </a:pPr>
            <a:r>
              <a:rPr lang="en-US" sz="2400" dirty="0" smtClean="0">
                <a:solidFill>
                  <a:schemeClr val="bg1"/>
                </a:solidFill>
                <a:latin typeface="Cambria" panose="02040503050406030204" pitchFamily="18" charset="0"/>
              </a:rPr>
              <a:t>So, here I approached for the keynote prescription method. </a:t>
            </a:r>
          </a:p>
          <a:p>
            <a:pPr marL="0" indent="0" algn="just">
              <a:buNone/>
            </a:pPr>
            <a:r>
              <a:rPr lang="en-US" sz="2400" dirty="0" smtClean="0">
                <a:solidFill>
                  <a:schemeClr val="bg1"/>
                </a:solidFill>
                <a:latin typeface="Cambria" panose="02040503050406030204" pitchFamily="18" charset="0"/>
              </a:rPr>
              <a:t>In Allen’s under Euphrasia: Catarrhal affections of mucous membranes, especially of the eyes and nose. Profuse </a:t>
            </a:r>
            <a:r>
              <a:rPr lang="en-US" sz="2400" b="1" dirty="0" smtClean="0">
                <a:solidFill>
                  <a:schemeClr val="bg1"/>
                </a:solidFill>
                <a:latin typeface="Cambria" panose="02040503050406030204" pitchFamily="18" charset="0"/>
              </a:rPr>
              <a:t>acrid lachrymation</a:t>
            </a:r>
            <a:r>
              <a:rPr lang="en-US" sz="2400" dirty="0" smtClean="0">
                <a:solidFill>
                  <a:schemeClr val="bg1"/>
                </a:solidFill>
                <a:latin typeface="Cambria" panose="02040503050406030204" pitchFamily="18" charset="0"/>
              </a:rPr>
              <a:t>, with profuse, </a:t>
            </a:r>
            <a:r>
              <a:rPr lang="en-US" sz="2400" b="1" dirty="0" smtClean="0">
                <a:solidFill>
                  <a:schemeClr val="bg1"/>
                </a:solidFill>
                <a:latin typeface="Cambria" panose="02040503050406030204" pitchFamily="18" charset="0"/>
              </a:rPr>
              <a:t>bland coryza</a:t>
            </a:r>
            <a:r>
              <a:rPr lang="en-US" sz="2400" dirty="0" smtClean="0">
                <a:solidFill>
                  <a:schemeClr val="bg1"/>
                </a:solidFill>
                <a:latin typeface="Cambria" panose="02040503050406030204" pitchFamily="18" charset="0"/>
              </a:rPr>
              <a:t> (reverse of All. c.). </a:t>
            </a:r>
            <a:r>
              <a:rPr lang="en-US" sz="2400" b="1" dirty="0" smtClean="0">
                <a:solidFill>
                  <a:schemeClr val="bg1"/>
                </a:solidFill>
                <a:latin typeface="Cambria" panose="02040503050406030204" pitchFamily="18" charset="0"/>
              </a:rPr>
              <a:t>The eyes water all the time</a:t>
            </a:r>
            <a:r>
              <a:rPr lang="en-US" sz="2400" dirty="0" smtClean="0">
                <a:solidFill>
                  <a:schemeClr val="bg1"/>
                </a:solidFill>
                <a:latin typeface="Cambria" panose="02040503050406030204" pitchFamily="18" charset="0"/>
              </a:rPr>
              <a:t> and are agglutinated in the morning; margins of lids red, swollen, burning. </a:t>
            </a:r>
          </a:p>
          <a:p>
            <a:pPr marL="0" indent="0" algn="just">
              <a:buNone/>
            </a:pPr>
            <a:r>
              <a:rPr lang="en-US" sz="2400" dirty="0" smtClean="0">
                <a:solidFill>
                  <a:schemeClr val="bg1"/>
                </a:solidFill>
                <a:latin typeface="Cambria" panose="02040503050406030204" pitchFamily="18" charset="0"/>
              </a:rPr>
              <a:t>Euphrasia 200/ 3doses were given</a:t>
            </a:r>
          </a:p>
        </p:txBody>
      </p:sp>
      <p:sp>
        <p:nvSpPr>
          <p:cNvPr id="4" name="TextBox 3">
            <a:extLst>
              <a:ext uri="{FF2B5EF4-FFF2-40B4-BE49-F238E27FC236}">
                <a16:creationId xmlns:a16="http://schemas.microsoft.com/office/drawing/2014/main" xmlns="" id="{407CB182-82DB-4316-98C2-AD6D42DC8825}"/>
              </a:ext>
            </a:extLst>
          </p:cNvPr>
          <p:cNvSpPr txBox="1"/>
          <p:nvPr/>
        </p:nvSpPr>
        <p:spPr>
          <a:xfrm>
            <a:off x="228600" y="6033897"/>
            <a:ext cx="8915400" cy="800219"/>
          </a:xfrm>
          <a:prstGeom prst="rect">
            <a:avLst/>
          </a:prstGeom>
          <a:noFill/>
        </p:spPr>
        <p:txBody>
          <a:bodyPr wrap="square" rtlCol="0">
            <a:spAutoFit/>
          </a:bodyPr>
          <a:lstStyle/>
          <a:p>
            <a:pPr algn="just"/>
            <a:r>
              <a:rPr lang="en-US" sz="1400" i="1" dirty="0" smtClean="0">
                <a:solidFill>
                  <a:srgbClr val="FFFF00"/>
                </a:solidFill>
                <a:latin typeface="Lucida Fax" panose="02060602050505020204" pitchFamily="18" charset="0"/>
              </a:rPr>
              <a:t>Ref : Allen H.C.. Keynotes and Characteristics with comparisons of the leading remedies of the Materia Medica with bowel </a:t>
            </a:r>
            <a:r>
              <a:rPr lang="en-US" sz="1400" i="1" dirty="0" err="1" smtClean="0">
                <a:solidFill>
                  <a:srgbClr val="FFFF00"/>
                </a:solidFill>
                <a:latin typeface="Lucida Fax" panose="02060602050505020204" pitchFamily="18" charset="0"/>
              </a:rPr>
              <a:t>nosodes</a:t>
            </a:r>
            <a:r>
              <a:rPr lang="en-US" sz="1400" i="1" dirty="0" smtClean="0">
                <a:solidFill>
                  <a:srgbClr val="FFFF00"/>
                </a:solidFill>
                <a:latin typeface="Lucida Fax" panose="02060602050505020204" pitchFamily="18" charset="0"/>
              </a:rPr>
              <a:t>. 8</a:t>
            </a:r>
            <a:r>
              <a:rPr lang="en-US" sz="1400" i="1" baseline="30000" dirty="0" smtClean="0">
                <a:solidFill>
                  <a:srgbClr val="FFFF00"/>
                </a:solidFill>
                <a:latin typeface="Lucida Fax" panose="02060602050505020204" pitchFamily="18" charset="0"/>
              </a:rPr>
              <a:t>th</a:t>
            </a:r>
            <a:r>
              <a:rPr lang="en-US" sz="1400" i="1" dirty="0" smtClean="0">
                <a:solidFill>
                  <a:srgbClr val="FFFF00"/>
                </a:solidFill>
                <a:latin typeface="Lucida Fax" panose="02060602050505020204" pitchFamily="18" charset="0"/>
              </a:rPr>
              <a:t> edition. New Delhi (India); B. Jain Publishers (P) Ltd; 2007</a:t>
            </a:r>
            <a:endParaRPr lang="en-US" sz="1400" i="1" dirty="0">
              <a:solidFill>
                <a:srgbClr val="FFFF00"/>
              </a:solidFill>
              <a:latin typeface="Lucida Fax" panose="02060602050505020204" pitchFamily="18" charset="0"/>
            </a:endParaRPr>
          </a:p>
          <a:p>
            <a:endParaRPr lang="en-IN" dirty="0"/>
          </a:p>
        </p:txBody>
      </p:sp>
    </p:spTree>
    <p:extLst>
      <p:ext uri="{BB962C8B-B14F-4D97-AF65-F5344CB8AC3E}">
        <p14:creationId xmlns:p14="http://schemas.microsoft.com/office/powerpoint/2010/main" val="1642540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D710EB-19AA-4487-988B-1EE7C9773AA6}"/>
              </a:ext>
            </a:extLst>
          </p:cNvPr>
          <p:cNvSpPr>
            <a:spLocks noGrp="1"/>
          </p:cNvSpPr>
          <p:nvPr>
            <p:ph idx="1"/>
          </p:nvPr>
        </p:nvSpPr>
        <p:spPr>
          <a:xfrm>
            <a:off x="152400" y="228600"/>
            <a:ext cx="8839200" cy="5791200"/>
          </a:xfrm>
        </p:spPr>
        <p:txBody>
          <a:bodyPr>
            <a:normAutofit lnSpcReduction="10000"/>
          </a:bodyPr>
          <a:lstStyle/>
          <a:p>
            <a:pPr marL="0" indent="0" algn="just">
              <a:buNone/>
            </a:pPr>
            <a:r>
              <a:rPr lang="en-US" sz="2800" dirty="0" smtClean="0">
                <a:solidFill>
                  <a:srgbClr val="FFFF00"/>
                </a:solidFill>
                <a:latin typeface="Cambria" panose="02040503050406030204" pitchFamily="18" charset="0"/>
              </a:rPr>
              <a:t>Case no. -2</a:t>
            </a:r>
          </a:p>
          <a:p>
            <a:pPr marL="0" indent="0" algn="just">
              <a:buNone/>
            </a:pPr>
            <a:r>
              <a:rPr lang="en-US" sz="2800" dirty="0" smtClean="0">
                <a:solidFill>
                  <a:schemeClr val="bg1"/>
                </a:solidFill>
                <a:latin typeface="Cambria" panose="02040503050406030204" pitchFamily="18" charset="0"/>
              </a:rPr>
              <a:t>A male, aged 32 years of age, presented with complaint of having warts in the foot since 15 days, painful on walking. Also, he had constipation, with ineffectual urge to pass stool. Stools are unsatisfactory. </a:t>
            </a:r>
            <a:endParaRPr lang="en-US" sz="2800" dirty="0">
              <a:solidFill>
                <a:schemeClr val="bg1"/>
              </a:solidFill>
              <a:latin typeface="Cambria" panose="02040503050406030204" pitchFamily="18" charset="0"/>
            </a:endParaRPr>
          </a:p>
          <a:p>
            <a:pPr marL="0" indent="0" algn="just">
              <a:buNone/>
            </a:pPr>
            <a:endParaRPr lang="en-US" sz="2800" dirty="0" smtClean="0">
              <a:solidFill>
                <a:schemeClr val="bg1"/>
              </a:solidFill>
              <a:latin typeface="Cambria" panose="02040503050406030204" pitchFamily="18" charset="0"/>
            </a:endParaRPr>
          </a:p>
          <a:p>
            <a:pPr marL="0" indent="0" algn="just">
              <a:buNone/>
            </a:pPr>
            <a:r>
              <a:rPr lang="en-US" sz="2800" dirty="0" smtClean="0">
                <a:solidFill>
                  <a:schemeClr val="bg1"/>
                </a:solidFill>
                <a:latin typeface="Cambria" panose="02040503050406030204" pitchFamily="18" charset="0"/>
              </a:rPr>
              <a:t>Prescription done :</a:t>
            </a:r>
            <a:r>
              <a:rPr lang="en-US" sz="2800" dirty="0" err="1" smtClean="0">
                <a:solidFill>
                  <a:schemeClr val="bg1"/>
                </a:solidFill>
                <a:latin typeface="Cambria" panose="02040503050406030204" pitchFamily="18" charset="0"/>
              </a:rPr>
              <a:t>Antimonium</a:t>
            </a:r>
            <a:r>
              <a:rPr lang="en-US" sz="2800" dirty="0" smtClean="0">
                <a:solidFill>
                  <a:schemeClr val="bg1"/>
                </a:solidFill>
                <a:latin typeface="Cambria" panose="02040503050406030204" pitchFamily="18" charset="0"/>
              </a:rPr>
              <a:t> </a:t>
            </a:r>
            <a:r>
              <a:rPr lang="en-US" sz="2800" dirty="0" err="1" smtClean="0">
                <a:solidFill>
                  <a:schemeClr val="bg1"/>
                </a:solidFill>
                <a:latin typeface="Cambria" panose="02040503050406030204" pitchFamily="18" charset="0"/>
              </a:rPr>
              <a:t>crudum</a:t>
            </a:r>
            <a:r>
              <a:rPr lang="en-US" sz="2800" dirty="0" smtClean="0">
                <a:solidFill>
                  <a:schemeClr val="bg1"/>
                </a:solidFill>
                <a:latin typeface="Cambria" panose="02040503050406030204" pitchFamily="18" charset="0"/>
              </a:rPr>
              <a:t> : Constipation</a:t>
            </a:r>
            <a:r>
              <a:rPr lang="en-US" sz="2800" dirty="0">
                <a:solidFill>
                  <a:schemeClr val="bg1"/>
                </a:solidFill>
                <a:latin typeface="Cambria" panose="02040503050406030204" pitchFamily="18" charset="0"/>
              </a:rPr>
              <a:t>; with frequent unsuccessful desire, passing small quantities of </a:t>
            </a:r>
            <a:r>
              <a:rPr lang="en-US" sz="2800" dirty="0" err="1">
                <a:solidFill>
                  <a:schemeClr val="bg1"/>
                </a:solidFill>
                <a:latin typeface="Cambria" panose="02040503050406030204" pitchFamily="18" charset="0"/>
              </a:rPr>
              <a:t>faeces</a:t>
            </a:r>
            <a:r>
              <a:rPr lang="en-US" sz="2800" dirty="0">
                <a:solidFill>
                  <a:schemeClr val="bg1"/>
                </a:solidFill>
                <a:latin typeface="Cambria" panose="02040503050406030204" pitchFamily="18" charset="0"/>
              </a:rPr>
              <a:t> (in upper abdomen, Ign., Ver.); sensation as if not finished. Frequent desire for stool.</a:t>
            </a:r>
            <a:endParaRPr lang="en-IN" sz="2800" dirty="0">
              <a:solidFill>
                <a:schemeClr val="bg1"/>
              </a:solidFill>
              <a:latin typeface="Cambria" panose="02040503050406030204" pitchFamily="18" charset="0"/>
            </a:endParaRPr>
          </a:p>
          <a:p>
            <a:pPr marL="0" indent="0" algn="just">
              <a:buNone/>
            </a:pPr>
            <a:r>
              <a:rPr lang="en-US" sz="2800" dirty="0">
                <a:solidFill>
                  <a:schemeClr val="bg1"/>
                </a:solidFill>
                <a:latin typeface="Cambria" panose="02040503050406030204" pitchFamily="18" charset="0"/>
              </a:rPr>
              <a:t>Large horny corns on soles of feet (Ran. b.); </a:t>
            </a:r>
            <a:r>
              <a:rPr lang="en-US" sz="2800" i="1" dirty="0">
                <a:solidFill>
                  <a:schemeClr val="bg1"/>
                </a:solidFill>
                <a:latin typeface="Cambria" panose="02040503050406030204" pitchFamily="18" charset="0"/>
              </a:rPr>
              <a:t>very sensitive when </a:t>
            </a:r>
            <a:r>
              <a:rPr lang="en-US" sz="2800" i="1" dirty="0" smtClean="0">
                <a:solidFill>
                  <a:schemeClr val="bg1"/>
                </a:solidFill>
                <a:latin typeface="Cambria" panose="02040503050406030204" pitchFamily="18" charset="0"/>
              </a:rPr>
              <a:t>walking</a:t>
            </a:r>
          </a:p>
          <a:p>
            <a:pPr marL="0" indent="0" algn="just">
              <a:buNone/>
            </a:pPr>
            <a:r>
              <a:rPr lang="en-US" sz="2800" dirty="0" err="1" smtClean="0">
                <a:solidFill>
                  <a:schemeClr val="bg1"/>
                </a:solidFill>
                <a:latin typeface="Cambria" panose="02040503050406030204" pitchFamily="18" charset="0"/>
              </a:rPr>
              <a:t>Antimonium</a:t>
            </a:r>
            <a:r>
              <a:rPr lang="en-US" sz="2800" dirty="0" smtClean="0">
                <a:solidFill>
                  <a:schemeClr val="bg1"/>
                </a:solidFill>
                <a:latin typeface="Cambria" panose="02040503050406030204" pitchFamily="18" charset="0"/>
              </a:rPr>
              <a:t> </a:t>
            </a:r>
            <a:r>
              <a:rPr lang="en-US" sz="2800" dirty="0" err="1" smtClean="0">
                <a:solidFill>
                  <a:schemeClr val="bg1"/>
                </a:solidFill>
                <a:latin typeface="Cambria" panose="02040503050406030204" pitchFamily="18" charset="0"/>
              </a:rPr>
              <a:t>crudum</a:t>
            </a:r>
            <a:r>
              <a:rPr lang="en-US" sz="2800" dirty="0" smtClean="0">
                <a:solidFill>
                  <a:schemeClr val="bg1"/>
                </a:solidFill>
                <a:latin typeface="Cambria" panose="02040503050406030204" pitchFamily="18" charset="0"/>
              </a:rPr>
              <a:t> </a:t>
            </a:r>
            <a:r>
              <a:rPr lang="en-US" sz="2800" dirty="0">
                <a:solidFill>
                  <a:schemeClr val="bg1"/>
                </a:solidFill>
                <a:latin typeface="Cambria" panose="02040503050406030204" pitchFamily="18" charset="0"/>
              </a:rPr>
              <a:t>200/ 3doses were </a:t>
            </a:r>
            <a:r>
              <a:rPr lang="en-US" sz="2800" dirty="0" smtClean="0">
                <a:solidFill>
                  <a:schemeClr val="bg1"/>
                </a:solidFill>
                <a:latin typeface="Cambria" panose="02040503050406030204" pitchFamily="18" charset="0"/>
              </a:rPr>
              <a:t>given.</a:t>
            </a:r>
            <a:endParaRPr lang="en-US" sz="2800" dirty="0">
              <a:solidFill>
                <a:schemeClr val="bg1"/>
              </a:solidFill>
              <a:latin typeface="Cambria" panose="02040503050406030204" pitchFamily="18" charset="0"/>
            </a:endParaRPr>
          </a:p>
          <a:p>
            <a:pPr marL="0" indent="0" algn="just">
              <a:buNone/>
            </a:pPr>
            <a:endParaRPr lang="en-IN" sz="2800" dirty="0">
              <a:solidFill>
                <a:schemeClr val="bg1"/>
              </a:solidFill>
              <a:latin typeface="Cambria" panose="02040503050406030204" pitchFamily="18" charset="0"/>
            </a:endParaRPr>
          </a:p>
        </p:txBody>
      </p:sp>
      <p:sp>
        <p:nvSpPr>
          <p:cNvPr id="6" name="TextBox 5">
            <a:extLst>
              <a:ext uri="{FF2B5EF4-FFF2-40B4-BE49-F238E27FC236}">
                <a16:creationId xmlns:a16="http://schemas.microsoft.com/office/drawing/2014/main" xmlns="" id="{407CB182-82DB-4316-98C2-AD6D42DC8825}"/>
              </a:ext>
            </a:extLst>
          </p:cNvPr>
          <p:cNvSpPr txBox="1"/>
          <p:nvPr/>
        </p:nvSpPr>
        <p:spPr>
          <a:xfrm>
            <a:off x="19334" y="6248400"/>
            <a:ext cx="8915400" cy="800219"/>
          </a:xfrm>
          <a:prstGeom prst="rect">
            <a:avLst/>
          </a:prstGeom>
          <a:noFill/>
        </p:spPr>
        <p:txBody>
          <a:bodyPr wrap="square" rtlCol="0">
            <a:spAutoFit/>
          </a:bodyPr>
          <a:lstStyle/>
          <a:p>
            <a:pPr algn="just"/>
            <a:r>
              <a:rPr lang="en-US" sz="1400" i="1" dirty="0" smtClean="0">
                <a:solidFill>
                  <a:srgbClr val="FFFF00"/>
                </a:solidFill>
                <a:latin typeface="Lucida Fax" panose="02060602050505020204" pitchFamily="18" charset="0"/>
              </a:rPr>
              <a:t>Ref : Allen H.C.. Keynotes and Characteristics with comparisons of the leading remedies of the Materia Medica with bowel </a:t>
            </a:r>
            <a:r>
              <a:rPr lang="en-US" sz="1400" i="1" dirty="0" err="1" smtClean="0">
                <a:solidFill>
                  <a:srgbClr val="FFFF00"/>
                </a:solidFill>
                <a:latin typeface="Lucida Fax" panose="02060602050505020204" pitchFamily="18" charset="0"/>
              </a:rPr>
              <a:t>nosodes</a:t>
            </a:r>
            <a:r>
              <a:rPr lang="en-US" sz="1400" i="1" dirty="0" smtClean="0">
                <a:solidFill>
                  <a:srgbClr val="FFFF00"/>
                </a:solidFill>
                <a:latin typeface="Lucida Fax" panose="02060602050505020204" pitchFamily="18" charset="0"/>
              </a:rPr>
              <a:t>. 8</a:t>
            </a:r>
            <a:r>
              <a:rPr lang="en-US" sz="1400" i="1" baseline="30000" dirty="0" smtClean="0">
                <a:solidFill>
                  <a:srgbClr val="FFFF00"/>
                </a:solidFill>
                <a:latin typeface="Lucida Fax" panose="02060602050505020204" pitchFamily="18" charset="0"/>
              </a:rPr>
              <a:t>th</a:t>
            </a:r>
            <a:r>
              <a:rPr lang="en-US" sz="1400" i="1" dirty="0" smtClean="0">
                <a:solidFill>
                  <a:srgbClr val="FFFF00"/>
                </a:solidFill>
                <a:latin typeface="Lucida Fax" panose="02060602050505020204" pitchFamily="18" charset="0"/>
              </a:rPr>
              <a:t> edition. New Delhi (India); B. Jain Publishers (P) Ltd; 2007</a:t>
            </a:r>
            <a:endParaRPr lang="en-US" sz="1400" i="1" dirty="0">
              <a:solidFill>
                <a:srgbClr val="FFFF00"/>
              </a:solidFill>
              <a:latin typeface="Lucida Fax" panose="02060602050505020204" pitchFamily="18" charset="0"/>
            </a:endParaRPr>
          </a:p>
          <a:p>
            <a:endParaRPr lang="en-IN" dirty="0"/>
          </a:p>
        </p:txBody>
      </p:sp>
    </p:spTree>
    <p:extLst>
      <p:ext uri="{BB962C8B-B14F-4D97-AF65-F5344CB8AC3E}">
        <p14:creationId xmlns:p14="http://schemas.microsoft.com/office/powerpoint/2010/main" val="3915168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458200" cy="1400530"/>
          </a:xfrm>
        </p:spPr>
        <p:txBody>
          <a:bodyPr>
            <a:normAutofit/>
          </a:bodyPr>
          <a:lstStyle/>
          <a:p>
            <a:pPr algn="ctr"/>
            <a:r>
              <a:rPr lang="en-US" dirty="0" smtClean="0">
                <a:solidFill>
                  <a:srgbClr val="FFFF00"/>
                </a:solidFill>
                <a:latin typeface="Baskerville Old Face" panose="02020602080505020303" pitchFamily="18" charset="0"/>
              </a:rPr>
              <a:t>E</a:t>
            </a:r>
            <a:r>
              <a:rPr dirty="0" smtClean="0">
                <a:solidFill>
                  <a:srgbClr val="FFFF00"/>
                </a:solidFill>
                <a:latin typeface="Baskerville Old Face" panose="02020602080505020303" pitchFamily="18" charset="0"/>
              </a:rPr>
              <a:t>xamples of Materia </a:t>
            </a:r>
            <a:r>
              <a:rPr lang="en-US" dirty="0" smtClean="0">
                <a:solidFill>
                  <a:srgbClr val="FFFF00"/>
                </a:solidFill>
                <a:latin typeface="Baskerville Old Face" panose="02020602080505020303" pitchFamily="18" charset="0"/>
              </a:rPr>
              <a:t>Medica </a:t>
            </a:r>
            <a:r>
              <a:rPr dirty="0" smtClean="0">
                <a:solidFill>
                  <a:srgbClr val="FFFF00"/>
                </a:solidFill>
                <a:latin typeface="Baskerville Old Face" panose="02020602080505020303" pitchFamily="18" charset="0"/>
              </a:rPr>
              <a:t>books</a:t>
            </a:r>
            <a:r>
              <a:rPr lang="en-IN" dirty="0" smtClean="0">
                <a:solidFill>
                  <a:srgbClr val="FFFF00"/>
                </a:solidFill>
                <a:latin typeface="Baskerville Old Face" panose="02020602080505020303" pitchFamily="18" charset="0"/>
              </a:rPr>
              <a:t> for keynotes prescription</a:t>
            </a:r>
            <a:endParaRPr lang="en-US"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304800" y="1752601"/>
            <a:ext cx="8686800" cy="4495806"/>
          </a:xfrm>
        </p:spPr>
        <p:txBody>
          <a:bodyPr>
            <a:normAutofit/>
          </a:bodyPr>
          <a:lstStyle/>
          <a:p>
            <a:pPr algn="just">
              <a:lnSpc>
                <a:spcPct val="150000"/>
              </a:lnSpc>
              <a:buClrTx/>
              <a:buFont typeface="Wingdings" pitchFamily="2" charset="2"/>
              <a:buChar char="§"/>
            </a:pPr>
            <a:r>
              <a:rPr lang="en-US" sz="2800" dirty="0" smtClean="0">
                <a:solidFill>
                  <a:schemeClr val="bg1"/>
                </a:solidFill>
                <a:latin typeface="Cambria" panose="02040503050406030204" pitchFamily="18" charset="0"/>
              </a:rPr>
              <a:t>Keynotes on leading remedies by H.C. Allen </a:t>
            </a:r>
          </a:p>
          <a:p>
            <a:pPr algn="just">
              <a:lnSpc>
                <a:spcPct val="150000"/>
              </a:lnSpc>
              <a:buClrTx/>
              <a:buFont typeface="Wingdings" pitchFamily="2" charset="2"/>
              <a:buChar char="§"/>
            </a:pPr>
            <a:r>
              <a:rPr lang="en-US" sz="2800" dirty="0" smtClean="0">
                <a:solidFill>
                  <a:schemeClr val="bg1"/>
                </a:solidFill>
                <a:latin typeface="Cambria" panose="02040503050406030204" pitchFamily="18" charset="0"/>
              </a:rPr>
              <a:t>A synoptic key to Materia Medica  by C M Boger</a:t>
            </a:r>
          </a:p>
          <a:p>
            <a:pPr algn="just">
              <a:lnSpc>
                <a:spcPct val="150000"/>
              </a:lnSpc>
              <a:buClrTx/>
              <a:buFont typeface="Wingdings" pitchFamily="2" charset="2"/>
              <a:buChar char="§"/>
            </a:pPr>
            <a:r>
              <a:rPr lang="en-US" sz="2800" dirty="0" smtClean="0">
                <a:solidFill>
                  <a:schemeClr val="bg1"/>
                </a:solidFill>
                <a:latin typeface="Cambria" panose="02040503050406030204" pitchFamily="18" charset="0"/>
              </a:rPr>
              <a:t>Leading symptoms of thousand remedies by M. Bhattacharya </a:t>
            </a:r>
          </a:p>
          <a:p>
            <a:pPr algn="just">
              <a:lnSpc>
                <a:spcPct val="150000"/>
              </a:lnSpc>
              <a:buClrTx/>
              <a:buFont typeface="Wingdings" pitchFamily="2" charset="2"/>
              <a:buChar char="§"/>
            </a:pPr>
            <a:r>
              <a:rPr lang="en-US" sz="2800" dirty="0" smtClean="0">
                <a:solidFill>
                  <a:schemeClr val="bg1"/>
                </a:solidFill>
                <a:latin typeface="Cambria" panose="02040503050406030204" pitchFamily="18" charset="0"/>
              </a:rPr>
              <a:t>Characteristic Materia Medica by W H Burt</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D8041A-50D9-49DE-BBF3-B25273276474}"/>
              </a:ext>
            </a:extLst>
          </p:cNvPr>
          <p:cNvSpPr>
            <a:spLocks noGrp="1"/>
          </p:cNvSpPr>
          <p:nvPr>
            <p:ph idx="1"/>
          </p:nvPr>
        </p:nvSpPr>
        <p:spPr>
          <a:xfrm>
            <a:off x="182444" y="1066800"/>
            <a:ext cx="8855309" cy="5486400"/>
          </a:xfrm>
        </p:spPr>
        <p:txBody>
          <a:bodyPr>
            <a:normAutofit fontScale="92500"/>
          </a:bodyPr>
          <a:lstStyle/>
          <a:p>
            <a:pPr algn="just">
              <a:buClrTx/>
              <a:buFont typeface="Wingdings" pitchFamily="2" charset="2"/>
              <a:buChar char="v"/>
            </a:pPr>
            <a:r>
              <a:rPr lang="en-US" sz="2800" dirty="0">
                <a:solidFill>
                  <a:schemeClr val="bg1"/>
                </a:solidFill>
                <a:latin typeface="Cambria" panose="02040503050406030204" pitchFamily="18" charset="0"/>
              </a:rPr>
              <a:t>Chronic diseases</a:t>
            </a:r>
            <a:r>
              <a:rPr lang="en-US" sz="2800" b="1" dirty="0">
                <a:solidFill>
                  <a:schemeClr val="bg1"/>
                </a:solidFill>
                <a:latin typeface="Cambria" panose="02040503050406030204" pitchFamily="18" charset="0"/>
              </a:rPr>
              <a:t> </a:t>
            </a:r>
            <a:r>
              <a:rPr lang="en-US" sz="2800" dirty="0">
                <a:solidFill>
                  <a:schemeClr val="bg1"/>
                </a:solidFill>
                <a:latin typeface="Cambria" panose="02040503050406030204" pitchFamily="18" charset="0"/>
              </a:rPr>
              <a:t>are those complaints that have persisted for a long time – sometimes throughout one’s whole life. The symptoms are usually less severe than those of the acute conditions, but they can seriously affect quality of life and become progressively worse over time.</a:t>
            </a:r>
          </a:p>
          <a:p>
            <a:pPr marL="0" indent="0" algn="just">
              <a:buClrTx/>
              <a:buFont typeface="Wingdings" pitchFamily="2" charset="2"/>
              <a:buChar char="v"/>
            </a:pPr>
            <a:endParaRPr lang="en-US" sz="2800" dirty="0">
              <a:solidFill>
                <a:schemeClr val="bg1"/>
              </a:solidFill>
              <a:latin typeface="Cambria" panose="02040503050406030204" pitchFamily="18" charset="0"/>
            </a:endParaRPr>
          </a:p>
          <a:p>
            <a:pPr algn="just">
              <a:buClrTx/>
              <a:buFont typeface="Wingdings" pitchFamily="2" charset="2"/>
              <a:buChar char="v"/>
            </a:pPr>
            <a:r>
              <a:rPr lang="en-US" sz="2800" dirty="0" smtClean="0">
                <a:solidFill>
                  <a:schemeClr val="bg1"/>
                </a:solidFill>
                <a:latin typeface="Cambria" panose="02040503050406030204" pitchFamily="18" charset="0"/>
              </a:rPr>
              <a:t>This </a:t>
            </a:r>
            <a:r>
              <a:rPr lang="en-US" sz="2800" dirty="0">
                <a:solidFill>
                  <a:schemeClr val="bg1"/>
                </a:solidFill>
                <a:latin typeface="Cambria" panose="02040503050406030204" pitchFamily="18" charset="0"/>
              </a:rPr>
              <a:t>group of diseases have a slow on set, slow progress and slow decline. Chronic diseases do not resolve themselves,  but can be treated with the help </a:t>
            </a:r>
            <a:r>
              <a:rPr lang="en-US" sz="2800" dirty="0" smtClean="0">
                <a:solidFill>
                  <a:schemeClr val="bg1"/>
                </a:solidFill>
                <a:latin typeface="Cambria" panose="02040503050406030204" pitchFamily="18" charset="0"/>
              </a:rPr>
              <a:t>of well-chosen </a:t>
            </a:r>
            <a:r>
              <a:rPr lang="en-US" sz="2800" dirty="0">
                <a:solidFill>
                  <a:schemeClr val="bg1"/>
                </a:solidFill>
                <a:latin typeface="Cambria" panose="02040503050406030204" pitchFamily="18" charset="0"/>
              </a:rPr>
              <a:t>homeopathic remedies known as constitutional remedies. To select such a constitutional remedy, knowledge about the constitution is necessary.</a:t>
            </a:r>
          </a:p>
          <a:p>
            <a:pPr algn="just"/>
            <a:endParaRPr lang="en-IN" dirty="0">
              <a:solidFill>
                <a:schemeClr val="bg1"/>
              </a:solidFill>
            </a:endParaRPr>
          </a:p>
        </p:txBody>
      </p:sp>
      <p:sp>
        <p:nvSpPr>
          <p:cNvPr id="4" name="TextBox 3"/>
          <p:cNvSpPr txBox="1"/>
          <p:nvPr/>
        </p:nvSpPr>
        <p:spPr>
          <a:xfrm>
            <a:off x="182445" y="228600"/>
            <a:ext cx="8855309" cy="646331"/>
          </a:xfrm>
          <a:prstGeom prst="rect">
            <a:avLst/>
          </a:prstGeom>
          <a:noFill/>
        </p:spPr>
        <p:txBody>
          <a:bodyPr wrap="none" rtlCol="0">
            <a:spAutoFit/>
          </a:bodyPr>
          <a:lstStyle/>
          <a:p>
            <a:r>
              <a:rPr lang="en-US" sz="3600" dirty="0" smtClean="0">
                <a:solidFill>
                  <a:srgbClr val="FFFF00"/>
                </a:solidFill>
                <a:latin typeface="Baskerville Old Face" panose="02020602080505020303" pitchFamily="18" charset="0"/>
              </a:rPr>
              <a:t>Approach for prescription in Chronic Diseases </a:t>
            </a:r>
            <a:endParaRPr lang="en-US" sz="36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513527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10600" cy="5791200"/>
          </a:xfrm>
        </p:spPr>
        <p:txBody>
          <a:bodyPr>
            <a:normAutofit/>
          </a:bodyPr>
          <a:lstStyle/>
          <a:p>
            <a:pPr algn="just">
              <a:buClrTx/>
              <a:buFont typeface="Wingdings" pitchFamily="2" charset="2"/>
              <a:buChar char="v"/>
            </a:pPr>
            <a:r>
              <a:rPr lang="en-US" sz="2400" dirty="0" smtClean="0">
                <a:solidFill>
                  <a:schemeClr val="bg1"/>
                </a:solidFill>
                <a:latin typeface="Cambria" panose="02040503050406030204" pitchFamily="18" charset="0"/>
              </a:rPr>
              <a:t>In homoeopathic point of view to deal with chronic cases we have to take case in detail including presenting complaints, history of presenting complaints, general physicals, mental generals, examination, diagnosis. </a:t>
            </a:r>
          </a:p>
          <a:p>
            <a:pPr algn="just">
              <a:buClrTx/>
              <a:buFont typeface="Wingdings" pitchFamily="2" charset="2"/>
              <a:buChar char="v"/>
            </a:pPr>
            <a:endParaRPr lang="en-US" sz="1200" dirty="0" smtClean="0">
              <a:solidFill>
                <a:schemeClr val="bg1"/>
              </a:solidFill>
              <a:latin typeface="Cambria" panose="02040503050406030204" pitchFamily="18" charset="0"/>
            </a:endParaRPr>
          </a:p>
          <a:p>
            <a:pPr algn="just">
              <a:buClrTx/>
              <a:buFont typeface="Wingdings" pitchFamily="2" charset="2"/>
              <a:buChar char="v"/>
            </a:pPr>
            <a:r>
              <a:rPr lang="en-US" sz="2400" dirty="0" smtClean="0">
                <a:solidFill>
                  <a:schemeClr val="bg1"/>
                </a:solidFill>
                <a:latin typeface="Cambria" panose="02040503050406030204" pitchFamily="18" charset="0"/>
              </a:rPr>
              <a:t>Here, we have to built the totality of the symptoms to form the drug picture of the patient.</a:t>
            </a:r>
          </a:p>
          <a:p>
            <a:pPr algn="just">
              <a:buClrTx/>
              <a:buFont typeface="Wingdings" pitchFamily="2" charset="2"/>
              <a:buChar char="v"/>
            </a:pPr>
            <a:endParaRPr lang="en-US" sz="1200" dirty="0" smtClean="0">
              <a:solidFill>
                <a:schemeClr val="bg1"/>
              </a:solidFill>
              <a:latin typeface="Cambria" panose="02040503050406030204" pitchFamily="18" charset="0"/>
            </a:endParaRPr>
          </a:p>
          <a:p>
            <a:pPr algn="just">
              <a:buClrTx/>
              <a:buFont typeface="Wingdings" pitchFamily="2" charset="2"/>
              <a:buChar char="v"/>
            </a:pPr>
            <a:r>
              <a:rPr lang="en-US" sz="2400" dirty="0" smtClean="0">
                <a:solidFill>
                  <a:schemeClr val="bg1"/>
                </a:solidFill>
                <a:latin typeface="Cambria" panose="02040503050406030204" pitchFamily="18" charset="0"/>
              </a:rPr>
              <a:t>Here the pathogenesis of drug is presented in a comprehensive manner so that an individual picture of a drug comes out. </a:t>
            </a:r>
          </a:p>
          <a:p>
            <a:pPr algn="just">
              <a:buClrTx/>
              <a:buFont typeface="Wingdings" pitchFamily="2" charset="2"/>
              <a:buChar char="v"/>
            </a:pPr>
            <a:endParaRPr lang="en-US" sz="2400" dirty="0" smtClean="0">
              <a:solidFill>
                <a:schemeClr val="bg1"/>
              </a:solidFill>
              <a:latin typeface="Cambria" panose="02040503050406030204" pitchFamily="18" charset="0"/>
            </a:endParaRPr>
          </a:p>
        </p:txBody>
      </p:sp>
      <p:sp>
        <p:nvSpPr>
          <p:cNvPr id="4" name="Content Placeholder 2"/>
          <p:cNvSpPr txBox="1">
            <a:spLocks/>
          </p:cNvSpPr>
          <p:nvPr/>
        </p:nvSpPr>
        <p:spPr>
          <a:xfrm>
            <a:off x="152400" y="4495800"/>
            <a:ext cx="8763000" cy="19812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000" b="1" i="0" u="none" strike="noStrike" kern="1200" cap="none" spc="0" normalizeH="0" baseline="0" noProof="0" dirty="0" smtClean="0">
                <a:ln>
                  <a:noFill/>
                </a:ln>
                <a:solidFill>
                  <a:schemeClr val="bg1"/>
                </a:solidFill>
                <a:effectLst/>
                <a:uLnTx/>
                <a:uFillTx/>
                <a:latin typeface="Cambria" panose="02040503050406030204" pitchFamily="18" charset="0"/>
              </a:rPr>
              <a:t>Examples :</a:t>
            </a:r>
            <a:r>
              <a:rPr kumimoji="0" lang="en-US" sz="2000" b="0"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274320" marR="0" lvl="0" indent="-274320" algn="just" defTabSz="914400" rtl="0" eaLnBrk="1" fontAlgn="auto" latinLnBrk="0" hangingPunct="1">
              <a:lnSpc>
                <a:spcPct val="100000"/>
              </a:lnSpc>
              <a:spcBef>
                <a:spcPts val="600"/>
              </a:spcBef>
              <a:spcAft>
                <a:spcPts val="0"/>
              </a:spcAft>
              <a:buSzPct val="85000"/>
              <a:buFont typeface="Wingdings" pitchFamily="2" charset="2"/>
              <a:buChar char="§"/>
              <a:tabLst/>
              <a:defRPr/>
            </a:pPr>
            <a:r>
              <a:rPr kumimoji="0" lang="en-US" sz="2000" b="0" i="0" u="none" strike="noStrike" kern="1200" cap="none" spc="0" normalizeH="0" baseline="0" noProof="0" dirty="0" smtClean="0">
                <a:ln>
                  <a:noFill/>
                </a:ln>
                <a:solidFill>
                  <a:schemeClr val="bg1"/>
                </a:solidFill>
                <a:effectLst/>
                <a:uLnTx/>
                <a:uFillTx/>
                <a:latin typeface="Cambria" panose="02040503050406030204" pitchFamily="18" charset="0"/>
              </a:rPr>
              <a:t>Homoeopathic Drug Picture by M L Tylor – 1952, 125 medicines</a:t>
            </a:r>
          </a:p>
          <a:p>
            <a:pPr marR="0" lvl="0" algn="just" defTabSz="914400" rtl="0" eaLnBrk="1" fontAlgn="auto" latinLnBrk="0" hangingPunct="1">
              <a:lnSpc>
                <a:spcPct val="100000"/>
              </a:lnSpc>
              <a:spcBef>
                <a:spcPts val="600"/>
              </a:spcBef>
              <a:spcAft>
                <a:spcPts val="0"/>
              </a:spcAft>
              <a:buSzPct val="85000"/>
              <a:tabLst/>
              <a:defRPr/>
            </a:pPr>
            <a:endParaRPr kumimoji="0" lang="en-US" sz="2000" b="0" i="0" u="none" strike="noStrike" kern="1200" cap="none" spc="0" normalizeH="0" baseline="0" noProof="0" dirty="0" smtClean="0">
              <a:ln>
                <a:noFill/>
              </a:ln>
              <a:solidFill>
                <a:schemeClr val="bg1"/>
              </a:solidFill>
              <a:effectLst/>
              <a:uLnTx/>
              <a:uFillTx/>
              <a:latin typeface="Cambria" panose="02040503050406030204" pitchFamily="18" charset="0"/>
            </a:endParaRPr>
          </a:p>
          <a:p>
            <a:pPr marL="274320" marR="0" lvl="0" indent="-274320" algn="just" defTabSz="914400" rtl="0" eaLnBrk="1" fontAlgn="auto" latinLnBrk="0" hangingPunct="1">
              <a:lnSpc>
                <a:spcPct val="100000"/>
              </a:lnSpc>
              <a:spcBef>
                <a:spcPts val="600"/>
              </a:spcBef>
              <a:spcAft>
                <a:spcPts val="0"/>
              </a:spcAft>
              <a:buSzPct val="85000"/>
              <a:buFont typeface="Wingdings" pitchFamily="2" charset="2"/>
              <a:buChar char="§"/>
              <a:tabLst/>
              <a:defRPr/>
            </a:pPr>
            <a:r>
              <a:rPr kumimoji="0" lang="en-US" sz="2000" b="0" i="0" u="none" strike="noStrike" kern="1200" cap="none" spc="0" normalizeH="0" baseline="0" noProof="0" dirty="0" smtClean="0">
                <a:ln>
                  <a:noFill/>
                </a:ln>
                <a:solidFill>
                  <a:schemeClr val="bg1"/>
                </a:solidFill>
                <a:effectLst/>
                <a:uLnTx/>
                <a:uFillTx/>
                <a:latin typeface="Cambria" panose="02040503050406030204" pitchFamily="18" charset="0"/>
              </a:rPr>
              <a:t>Lectures of Homoeopathic Materia Medica by J T Kent – 1904, 174 medicines. </a:t>
            </a:r>
            <a:endParaRPr kumimoji="0" lang="en-US" sz="2000" b="0" i="0" u="none" strike="noStrike" kern="1200" cap="none" spc="0" normalizeH="0" baseline="0" noProof="0" dirty="0">
              <a:ln>
                <a:noFill/>
              </a:ln>
              <a:solidFill>
                <a:schemeClr val="bg1"/>
              </a:solidFill>
              <a:effectLst/>
              <a:uLnTx/>
              <a:uFillTx/>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7DAB4-04B1-4DB1-9933-C1CF80FEA0E8}"/>
              </a:ext>
            </a:extLst>
          </p:cNvPr>
          <p:cNvSpPr>
            <a:spLocks noGrp="1"/>
          </p:cNvSpPr>
          <p:nvPr>
            <p:ph type="title"/>
          </p:nvPr>
        </p:nvSpPr>
        <p:spPr>
          <a:xfrm>
            <a:off x="533400" y="0"/>
            <a:ext cx="7821090" cy="1400530"/>
          </a:xfrm>
        </p:spPr>
        <p:txBody>
          <a:bodyPr>
            <a:normAutofit/>
          </a:bodyPr>
          <a:lstStyle/>
          <a:p>
            <a:pPr algn="ctr"/>
            <a:r>
              <a:rPr lang="en-IN" sz="5400" dirty="0" smtClean="0">
                <a:solidFill>
                  <a:srgbClr val="FFFF00"/>
                </a:solidFill>
                <a:latin typeface="Baskerville Old Face" panose="02020602080505020303" pitchFamily="18" charset="0"/>
              </a:rPr>
              <a:t>Clinical Materia Medica </a:t>
            </a:r>
            <a:endParaRPr lang="en-IN" sz="5400" dirty="0">
              <a:solidFill>
                <a:srgbClr val="FFFF00"/>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xmlns="" id="{DC8021D6-461B-4DA2-A7E8-244CCD70FA52}"/>
              </a:ext>
            </a:extLst>
          </p:cNvPr>
          <p:cNvSpPr>
            <a:spLocks noGrp="1"/>
          </p:cNvSpPr>
          <p:nvPr>
            <p:ph idx="1"/>
          </p:nvPr>
        </p:nvSpPr>
        <p:spPr>
          <a:xfrm>
            <a:off x="152400" y="1524000"/>
            <a:ext cx="8839200" cy="4195481"/>
          </a:xfrm>
        </p:spPr>
        <p:txBody>
          <a:bodyPr>
            <a:normAutofit/>
          </a:bodyPr>
          <a:lstStyle/>
          <a:p>
            <a:pPr marL="0" indent="0" algn="just">
              <a:buNone/>
            </a:pPr>
            <a:r>
              <a:rPr lang="en-US" sz="3200" dirty="0">
                <a:solidFill>
                  <a:schemeClr val="bg1"/>
                </a:solidFill>
                <a:latin typeface="Cambria" panose="02040503050406030204" pitchFamily="18" charset="0"/>
              </a:rPr>
              <a:t>Remedies were selected on the basis of their affinity for the organ in which the disease was felt to reside, and differentiated further on the basis of the "genus" of the disease. </a:t>
            </a:r>
          </a:p>
          <a:p>
            <a:pPr marL="0" indent="0">
              <a:buNone/>
            </a:pPr>
            <a:endParaRPr lang="en-US" sz="3200" dirty="0">
              <a:solidFill>
                <a:schemeClr val="bg1"/>
              </a:solidFill>
              <a:latin typeface="Cambria" panose="02040503050406030204" pitchFamily="18" charset="0"/>
            </a:endParaRPr>
          </a:p>
          <a:p>
            <a:pPr marL="0" indent="0" algn="just">
              <a:buNone/>
            </a:pPr>
            <a:r>
              <a:rPr lang="en-US" sz="3200" dirty="0" smtClean="0">
                <a:solidFill>
                  <a:schemeClr val="bg1"/>
                </a:solidFill>
                <a:latin typeface="Cambria" panose="02040503050406030204" pitchFamily="18" charset="0"/>
              </a:rPr>
              <a:t>Therapeutic Index helps for the direct selection of medicine for particular disease. </a:t>
            </a:r>
          </a:p>
          <a:p>
            <a:pPr algn="just"/>
            <a:endParaRPr lang="en-US" sz="2400" dirty="0">
              <a:solidFill>
                <a:schemeClr val="bg1"/>
              </a:solidFill>
              <a:latin typeface="Cambria" panose="02040503050406030204" pitchFamily="18" charset="0"/>
            </a:endParaRPr>
          </a:p>
          <a:p>
            <a:endParaRPr lang="en-IN" dirty="0"/>
          </a:p>
        </p:txBody>
      </p:sp>
      <p:sp>
        <p:nvSpPr>
          <p:cNvPr id="5" name="TextBox 4"/>
          <p:cNvSpPr txBox="1"/>
          <p:nvPr/>
        </p:nvSpPr>
        <p:spPr>
          <a:xfrm>
            <a:off x="296839" y="6019800"/>
            <a:ext cx="8686800" cy="553998"/>
          </a:xfrm>
          <a:prstGeom prst="rect">
            <a:avLst/>
          </a:prstGeom>
          <a:noFill/>
        </p:spPr>
        <p:txBody>
          <a:bodyPr wrap="square" rtlCol="0">
            <a:spAutoFit/>
          </a:bodyPr>
          <a:lstStyle/>
          <a:p>
            <a:pPr algn="just" fontAlgn="base"/>
            <a:r>
              <a:rPr lang="en-US" sz="1600" i="1" dirty="0">
                <a:solidFill>
                  <a:srgbClr val="FFFF00"/>
                </a:solidFill>
                <a:latin typeface="Lucida Fax" panose="02060602050505020204" pitchFamily="18" charset="0"/>
              </a:rPr>
              <a:t>Ref : Specificity of Seat - James C</a:t>
            </a:r>
            <a:r>
              <a:rPr lang="en-US" sz="1400" i="1" dirty="0">
                <a:solidFill>
                  <a:srgbClr val="FFFF00"/>
                </a:solidFill>
                <a:latin typeface="Lucida Fax" panose="02060602050505020204" pitchFamily="18" charset="0"/>
              </a:rPr>
              <a:t>ompton Burnett  and the Generalization of Locality; </a:t>
            </a:r>
            <a:r>
              <a:rPr lang="en-US" sz="1400" b="1" i="1" dirty="0">
                <a:solidFill>
                  <a:srgbClr val="FFFF00"/>
                </a:solidFill>
                <a:latin typeface="Lucida Fax" panose="02060602050505020204" pitchFamily="18" charset="0"/>
              </a:rPr>
              <a:t>Section </a:t>
            </a:r>
            <a:r>
              <a:rPr lang="en-US" sz="1400" b="1" i="1" dirty="0" smtClean="0">
                <a:solidFill>
                  <a:srgbClr val="FFFF00"/>
                </a:solidFill>
                <a:latin typeface="Lucida Fax" panose="02060602050505020204" pitchFamily="18" charset="0"/>
              </a:rPr>
              <a:t>1; </a:t>
            </a:r>
            <a:r>
              <a:rPr lang="en-IN" sz="1400" i="1" dirty="0" smtClean="0">
                <a:solidFill>
                  <a:srgbClr val="FFFF00"/>
                </a:solidFill>
                <a:latin typeface="Lucida Fax" panose="02060602050505020204" pitchFamily="18" charset="0"/>
              </a:rPr>
              <a:t>http</a:t>
            </a:r>
            <a:r>
              <a:rPr lang="en-IN" sz="1400" i="1" dirty="0">
                <a:solidFill>
                  <a:srgbClr val="FFFF00"/>
                </a:solidFill>
                <a:latin typeface="Lucida Fax" panose="02060602050505020204" pitchFamily="18" charset="0"/>
              </a:rPr>
              <a:t>://</a:t>
            </a:r>
            <a:r>
              <a:rPr lang="en-IN" sz="1400" i="1" dirty="0" smtClean="0">
                <a:solidFill>
                  <a:srgbClr val="FFFF00"/>
                </a:solidFill>
                <a:latin typeface="Lucida Fax" panose="02060602050505020204" pitchFamily="18" charset="0"/>
              </a:rPr>
              <a:t>www.wholehealthnow.com/homeopathy_pro</a:t>
            </a:r>
            <a:endParaRPr lang="en-US" sz="14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297702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91600" cy="1066800"/>
          </a:xfrm>
        </p:spPr>
        <p:txBody>
          <a:bodyPr>
            <a:noAutofit/>
          </a:bodyPr>
          <a:lstStyle/>
          <a:p>
            <a:pPr algn="ctr"/>
            <a:r>
              <a:rPr lang="en-US" sz="4000" b="1" dirty="0">
                <a:solidFill>
                  <a:srgbClr val="FFFF00"/>
                </a:solidFill>
                <a:latin typeface="Baskerville Old Face" panose="02020602080505020303" pitchFamily="18" charset="0"/>
              </a:rPr>
              <a:t>HOMOEOPATHIC MATERIA </a:t>
            </a:r>
            <a:r>
              <a:rPr lang="en-US" sz="4000" b="1" dirty="0" smtClean="0">
                <a:solidFill>
                  <a:srgbClr val="FFFF00"/>
                </a:solidFill>
                <a:latin typeface="Baskerville Old Face" panose="02020602080505020303" pitchFamily="18" charset="0"/>
              </a:rPr>
              <a:t>MEDICA</a:t>
            </a:r>
            <a:r>
              <a:rPr lang="en-US" sz="4400" b="1" dirty="0" smtClean="0">
                <a:solidFill>
                  <a:srgbClr val="FFFF00"/>
                </a:solidFill>
              </a:rPr>
              <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457200" y="1524000"/>
            <a:ext cx="8382000" cy="4419600"/>
          </a:xfrm>
        </p:spPr>
        <p:txBody>
          <a:bodyPr>
            <a:noAutofit/>
          </a:bodyPr>
          <a:lstStyle/>
          <a:p>
            <a:pPr marL="0" indent="0" algn="just">
              <a:buNone/>
            </a:pPr>
            <a:r>
              <a:rPr lang="en-IN" sz="2800" dirty="0">
                <a:solidFill>
                  <a:schemeClr val="bg1"/>
                </a:solidFill>
                <a:latin typeface="Cambria" panose="02040503050406030204" pitchFamily="18" charset="0"/>
              </a:rPr>
              <a:t>According to Samuel </a:t>
            </a:r>
            <a:r>
              <a:rPr lang="en-IN" sz="2800" b="1" dirty="0">
                <a:solidFill>
                  <a:schemeClr val="bg1"/>
                </a:solidFill>
                <a:latin typeface="Cambria" panose="02040503050406030204" pitchFamily="18" charset="0"/>
              </a:rPr>
              <a:t>Hahnemann</a:t>
            </a:r>
            <a:r>
              <a:rPr lang="en-IN" sz="2800" dirty="0">
                <a:solidFill>
                  <a:schemeClr val="bg1"/>
                </a:solidFill>
                <a:latin typeface="Cambria" panose="02040503050406030204" pitchFamily="18" charset="0"/>
              </a:rPr>
              <a:t> in his Organon of Medicine § 143, homeopathic materia medica is "a collection of real, pure, reliable modes of action of simple medicinal substances, a volume of book of nature</a:t>
            </a:r>
            <a:r>
              <a:rPr lang="en-IN" sz="2800" dirty="0" smtClean="0">
                <a:solidFill>
                  <a:schemeClr val="bg1"/>
                </a:solidFill>
                <a:latin typeface="Cambria" panose="02040503050406030204" pitchFamily="18" charset="0"/>
              </a:rPr>
              <a:t>.”</a:t>
            </a:r>
            <a:endParaRPr lang="en-IN" sz="2800" dirty="0">
              <a:solidFill>
                <a:schemeClr val="bg1"/>
              </a:solidFill>
              <a:latin typeface="Cambria" panose="02040503050406030204" pitchFamily="18" charset="0"/>
            </a:endParaRPr>
          </a:p>
          <a:p>
            <a:pPr marL="0" indent="0" algn="just">
              <a:buNone/>
            </a:pPr>
            <a:r>
              <a:rPr lang="en-IN" sz="2800" dirty="0" smtClean="0">
                <a:solidFill>
                  <a:schemeClr val="bg1"/>
                </a:solidFill>
                <a:latin typeface="Cambria" panose="02040503050406030204" pitchFamily="18" charset="0"/>
              </a:rPr>
              <a:t>They </a:t>
            </a:r>
            <a:r>
              <a:rPr lang="en-IN" sz="2800" dirty="0">
                <a:solidFill>
                  <a:schemeClr val="bg1"/>
                </a:solidFill>
                <a:latin typeface="Cambria" panose="02040503050406030204" pitchFamily="18" charset="0"/>
              </a:rPr>
              <a:t>thus act as a homeopathic prescribing reference guide and source for compiling Homeopathic repertory.</a:t>
            </a:r>
            <a:endParaRPr lang="en-US" sz="2800" dirty="0">
              <a:solidFill>
                <a:schemeClr val="bg1"/>
              </a:solidFill>
              <a:latin typeface="Cambria" panose="02040503050406030204" pitchFamily="18" charset="0"/>
            </a:endParaRPr>
          </a:p>
        </p:txBody>
      </p:sp>
      <p:sp>
        <p:nvSpPr>
          <p:cNvPr id="5" name="TextBox 4"/>
          <p:cNvSpPr txBox="1"/>
          <p:nvPr/>
        </p:nvSpPr>
        <p:spPr>
          <a:xfrm>
            <a:off x="152400" y="5943600"/>
            <a:ext cx="8915400" cy="369332"/>
          </a:xfrm>
          <a:prstGeom prst="rect">
            <a:avLst/>
          </a:prstGeom>
          <a:noFill/>
        </p:spPr>
        <p:txBody>
          <a:bodyPr wrap="square" rtlCol="0">
            <a:spAutoFit/>
          </a:bodyPr>
          <a:lstStyle/>
          <a:p>
            <a:pPr algn="just"/>
            <a:r>
              <a:rPr lang="en-US" i="1" dirty="0" smtClean="0">
                <a:solidFill>
                  <a:srgbClr val="FFFF00"/>
                </a:solidFill>
                <a:latin typeface="Lucida Fax" panose="02060602050505020204" pitchFamily="18" charset="0"/>
              </a:rPr>
              <a:t>Ref : Organon of medicine.</a:t>
            </a:r>
            <a:endParaRPr lang="en-US" sz="1600"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6667"/>
            <a:ext cx="8610600" cy="685800"/>
          </a:xfrm>
        </p:spPr>
        <p:txBody>
          <a:bodyPr>
            <a:noAutofit/>
          </a:bodyPr>
          <a:lstStyle/>
          <a:p>
            <a:pPr algn="ctr"/>
            <a:r>
              <a:rPr sz="3600" smtClean="0">
                <a:solidFill>
                  <a:srgbClr val="FFFF00"/>
                </a:solidFill>
                <a:latin typeface="Baskerville Old Face" panose="02020602080505020303" pitchFamily="18" charset="0"/>
              </a:rPr>
              <a:t>Prescription using</a:t>
            </a:r>
            <a:r>
              <a:rPr lang="en-US" sz="3600" dirty="0" smtClean="0">
                <a:solidFill>
                  <a:srgbClr val="FFFF00"/>
                </a:solidFill>
                <a:latin typeface="Baskerville Old Face" panose="02020602080505020303" pitchFamily="18" charset="0"/>
              </a:rPr>
              <a:t> </a:t>
            </a:r>
            <a:r>
              <a:rPr sz="3600" smtClean="0">
                <a:solidFill>
                  <a:srgbClr val="FFFF00"/>
                </a:solidFill>
                <a:latin typeface="Baskerville Old Face" panose="02020602080505020303" pitchFamily="18" charset="0"/>
              </a:rPr>
              <a:t> </a:t>
            </a:r>
            <a:r>
              <a:rPr sz="3600" dirty="0" smtClean="0">
                <a:solidFill>
                  <a:srgbClr val="FFFF00"/>
                </a:solidFill>
                <a:latin typeface="Baskerville Old Face" panose="02020602080505020303" pitchFamily="18" charset="0"/>
              </a:rPr>
              <a:t>Clinical Materia </a:t>
            </a:r>
            <a:r>
              <a:rPr lang="en-US" sz="3600" dirty="0" smtClean="0">
                <a:solidFill>
                  <a:srgbClr val="FFFF00"/>
                </a:solidFill>
                <a:latin typeface="Baskerville Old Face" panose="02020602080505020303" pitchFamily="18" charset="0"/>
              </a:rPr>
              <a:t>Medica</a:t>
            </a:r>
            <a:endParaRPr lang="en-US" sz="3600"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228600" y="961430"/>
            <a:ext cx="8763000" cy="5334000"/>
          </a:xfrm>
        </p:spPr>
        <p:txBody>
          <a:bodyPr>
            <a:normAutofit/>
          </a:bodyPr>
          <a:lstStyle/>
          <a:p>
            <a:pPr algn="just"/>
            <a:r>
              <a:rPr lang="en-US" sz="2600" dirty="0" smtClean="0">
                <a:solidFill>
                  <a:schemeClr val="bg1"/>
                </a:solidFill>
                <a:latin typeface="Cambria" panose="02040503050406030204" pitchFamily="18" charset="0"/>
              </a:rPr>
              <a:t>Animal Kingdom : The Ophidia</a:t>
            </a:r>
          </a:p>
          <a:p>
            <a:pPr algn="just">
              <a:buNone/>
            </a:pPr>
            <a:endParaRPr lang="en-US" sz="1050" dirty="0" smtClean="0">
              <a:solidFill>
                <a:schemeClr val="bg1"/>
              </a:solidFill>
              <a:latin typeface="Cambria" panose="02040503050406030204" pitchFamily="18" charset="0"/>
            </a:endParaRPr>
          </a:p>
          <a:p>
            <a:pPr algn="just"/>
            <a:r>
              <a:rPr lang="en-US" sz="2600" dirty="0" smtClean="0">
                <a:solidFill>
                  <a:schemeClr val="bg1"/>
                </a:solidFill>
                <a:latin typeface="Cambria" panose="02040503050406030204" pitchFamily="18" charset="0"/>
              </a:rPr>
              <a:t>The Ophidia as a group are characterized by their paralyzing action upon the nerves. They directly weaken the brain and heart action then follow decomposition of the blood changes in the muscular tissue and local death from gangrene. </a:t>
            </a:r>
          </a:p>
          <a:p>
            <a:pPr algn="just"/>
            <a:r>
              <a:rPr lang="en-US" sz="2600" dirty="0" smtClean="0">
                <a:solidFill>
                  <a:schemeClr val="bg1"/>
                </a:solidFill>
                <a:latin typeface="Cambria" panose="02040503050406030204" pitchFamily="18" charset="0"/>
              </a:rPr>
              <a:t>Constrictions are noticed as in the throat larynx and sphincters in general. Haemorraghes which are dark, decomposed oozing from every orifice of the body. </a:t>
            </a:r>
          </a:p>
          <a:p>
            <a:pPr algn="just">
              <a:buNone/>
            </a:pPr>
            <a:endParaRPr lang="en-US" sz="1100" dirty="0" smtClean="0">
              <a:solidFill>
                <a:schemeClr val="bg1"/>
              </a:solidFill>
              <a:latin typeface="Cambria" panose="02040503050406030204" pitchFamily="18" charset="0"/>
            </a:endParaRPr>
          </a:p>
          <a:p>
            <a:pPr algn="just"/>
            <a:r>
              <a:rPr lang="en-US" sz="2600" dirty="0" smtClean="0">
                <a:solidFill>
                  <a:schemeClr val="bg1"/>
                </a:solidFill>
                <a:latin typeface="Cambria" panose="02040503050406030204" pitchFamily="18" charset="0"/>
              </a:rPr>
              <a:t>They are most marked under Lachesis and Crotalus</a:t>
            </a:r>
            <a:r>
              <a:rPr lang="en-US" dirty="0" smtClean="0">
                <a:solidFill>
                  <a:schemeClr val="bg1"/>
                </a:solidFill>
              </a:rPr>
              <a:t>. </a:t>
            </a:r>
            <a:endParaRPr lang="en-US" dirty="0">
              <a:solidFill>
                <a:schemeClr val="bg1"/>
              </a:solidFill>
            </a:endParaRPr>
          </a:p>
        </p:txBody>
      </p:sp>
      <p:sp>
        <p:nvSpPr>
          <p:cNvPr id="4" name="TextBox 3"/>
          <p:cNvSpPr txBox="1"/>
          <p:nvPr/>
        </p:nvSpPr>
        <p:spPr>
          <a:xfrm>
            <a:off x="152400" y="6161227"/>
            <a:ext cx="8839200" cy="646331"/>
          </a:xfrm>
          <a:prstGeom prst="rect">
            <a:avLst/>
          </a:prstGeom>
          <a:noFill/>
        </p:spPr>
        <p:txBody>
          <a:bodyPr wrap="square" rtlCol="0">
            <a:spAutoFit/>
          </a:bodyPr>
          <a:lstStyle/>
          <a:p>
            <a:r>
              <a:rPr lang="en-US" i="1" dirty="0" smtClean="0">
                <a:solidFill>
                  <a:srgbClr val="FFFF00"/>
                </a:solidFill>
                <a:latin typeface="Lucida Fax" panose="02060602050505020204" pitchFamily="18" charset="0"/>
              </a:rPr>
              <a:t>Ref </a:t>
            </a:r>
            <a:r>
              <a:rPr lang="en-US" i="1" dirty="0">
                <a:solidFill>
                  <a:srgbClr val="FFFF00"/>
                </a:solidFill>
                <a:latin typeface="Lucida Fax" panose="02060602050505020204" pitchFamily="18" charset="0"/>
              </a:rPr>
              <a:t>: </a:t>
            </a:r>
            <a:r>
              <a:rPr lang="en-US" i="1" dirty="0" smtClean="0">
                <a:solidFill>
                  <a:srgbClr val="FFFF00"/>
                </a:solidFill>
                <a:latin typeface="Lucida Fax" panose="02060602050505020204" pitchFamily="18" charset="0"/>
              </a:rPr>
              <a:t>Farrington </a:t>
            </a:r>
            <a:r>
              <a:rPr lang="en-US" i="1" dirty="0">
                <a:solidFill>
                  <a:srgbClr val="FFFF00"/>
                </a:solidFill>
                <a:latin typeface="Lucida Fax" panose="02060602050505020204" pitchFamily="18" charset="0"/>
              </a:rPr>
              <a:t>E.A.</a:t>
            </a:r>
            <a:r>
              <a:rPr lang="en-US" i="1" dirty="0" smtClean="0">
                <a:solidFill>
                  <a:srgbClr val="FFFF00"/>
                </a:solidFill>
                <a:latin typeface="Lucida Fax" panose="02060602050505020204" pitchFamily="18" charset="0"/>
              </a:rPr>
              <a:t> Clinical Materia Medica , 4</a:t>
            </a:r>
            <a:r>
              <a:rPr lang="en-US" i="1" baseline="30000" dirty="0" smtClean="0">
                <a:solidFill>
                  <a:srgbClr val="FFFF00"/>
                </a:solidFill>
                <a:latin typeface="Lucida Fax" panose="02060602050505020204" pitchFamily="18" charset="0"/>
              </a:rPr>
              <a:t>th</a:t>
            </a:r>
            <a:r>
              <a:rPr lang="en-US" i="1" dirty="0" smtClean="0">
                <a:solidFill>
                  <a:srgbClr val="FFFF00"/>
                </a:solidFill>
                <a:latin typeface="Lucida Fax" panose="02060602050505020204" pitchFamily="18" charset="0"/>
              </a:rPr>
              <a:t> edition. New Delhi (India); </a:t>
            </a:r>
            <a:r>
              <a:rPr lang="en-US" i="1" dirty="0" err="1" smtClean="0">
                <a:solidFill>
                  <a:srgbClr val="FFFF00"/>
                </a:solidFill>
                <a:latin typeface="Lucida Fax" panose="02060602050505020204" pitchFamily="18" charset="0"/>
              </a:rPr>
              <a:t>B.Jain</a:t>
            </a:r>
            <a:r>
              <a:rPr lang="en-US" i="1" dirty="0" smtClean="0">
                <a:solidFill>
                  <a:srgbClr val="FFFF00"/>
                </a:solidFill>
                <a:latin typeface="Lucida Fax" panose="02060602050505020204" pitchFamily="18" charset="0"/>
              </a:rPr>
              <a:t> Publisher 1998</a:t>
            </a:r>
            <a:endParaRPr lang="en-US"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04800"/>
            <a:ext cx="8839199" cy="5334000"/>
          </a:xfrm>
        </p:spPr>
        <p:txBody>
          <a:bodyPr/>
          <a:lstStyle/>
          <a:p>
            <a:pPr algn="just">
              <a:buNone/>
            </a:pPr>
            <a:r>
              <a:rPr lang="en-US" dirty="0" smtClean="0"/>
              <a:t>	</a:t>
            </a:r>
            <a:r>
              <a:rPr lang="en-US" sz="2800" dirty="0" smtClean="0">
                <a:solidFill>
                  <a:schemeClr val="bg1"/>
                </a:solidFill>
                <a:latin typeface="Cambria" panose="02040503050406030204" pitchFamily="18" charset="0"/>
              </a:rPr>
              <a:t>Face sickly pale, anxious, bloated , dark red or bluish. So, the this class of disease we will find these poisons curative Inflammations and fever of low destructive type such as gangrene, malignant ulcerations, diphtheria, typhoid, pyaemia etc. </a:t>
            </a:r>
          </a:p>
          <a:p>
            <a:pPr algn="just">
              <a:buNone/>
            </a:pPr>
            <a:endParaRPr lang="en-US" sz="2800" dirty="0" smtClean="0">
              <a:solidFill>
                <a:schemeClr val="bg1"/>
              </a:solidFill>
              <a:latin typeface="Cambria" panose="02040503050406030204" pitchFamily="18" charset="0"/>
            </a:endParaRPr>
          </a:p>
          <a:p>
            <a:pPr algn="just">
              <a:buNone/>
            </a:pPr>
            <a:r>
              <a:rPr lang="en-US" sz="2800" dirty="0" smtClean="0">
                <a:solidFill>
                  <a:schemeClr val="bg1"/>
                </a:solidFill>
                <a:latin typeface="Cambria" panose="02040503050406030204" pitchFamily="18" charset="0"/>
              </a:rPr>
              <a:t>	So, final selection of medicine can be made through its action of sphere, which has to be confirm from Materia </a:t>
            </a:r>
            <a:r>
              <a:rPr lang="en-US" sz="2800" dirty="0" err="1" smtClean="0">
                <a:solidFill>
                  <a:schemeClr val="bg1"/>
                </a:solidFill>
                <a:latin typeface="Cambria" panose="02040503050406030204" pitchFamily="18" charset="0"/>
              </a:rPr>
              <a:t>medica</a:t>
            </a:r>
            <a:r>
              <a:rPr lang="en-US" sz="2800" dirty="0" smtClean="0">
                <a:solidFill>
                  <a:schemeClr val="bg1"/>
                </a:solidFill>
                <a:latin typeface="Cambria" panose="02040503050406030204" pitchFamily="18" charset="0"/>
              </a:rPr>
              <a:t> only. </a:t>
            </a:r>
          </a:p>
          <a:p>
            <a:pPr>
              <a:buNone/>
            </a:pPr>
            <a:endParaRPr lang="en-US" sz="2800" dirty="0">
              <a:solidFill>
                <a:schemeClr val="bg1"/>
              </a:solidFill>
              <a:latin typeface="Cambria" panose="02040503050406030204" pitchFamily="18" charset="0"/>
            </a:endParaRPr>
          </a:p>
        </p:txBody>
      </p:sp>
      <p:sp>
        <p:nvSpPr>
          <p:cNvPr id="4" name="TextBox 3"/>
          <p:cNvSpPr txBox="1"/>
          <p:nvPr/>
        </p:nvSpPr>
        <p:spPr>
          <a:xfrm>
            <a:off x="76201" y="5791200"/>
            <a:ext cx="8991599" cy="646331"/>
          </a:xfrm>
          <a:prstGeom prst="rect">
            <a:avLst/>
          </a:prstGeom>
          <a:noFill/>
        </p:spPr>
        <p:txBody>
          <a:bodyPr wrap="square" rtlCol="0">
            <a:spAutoFit/>
          </a:bodyPr>
          <a:lstStyle/>
          <a:p>
            <a:r>
              <a:rPr lang="en-US" i="1" dirty="0" smtClean="0">
                <a:solidFill>
                  <a:srgbClr val="FFFF00"/>
                </a:solidFill>
                <a:latin typeface="Lucida Fax" panose="02060602050505020204" pitchFamily="18" charset="0"/>
              </a:rPr>
              <a:t>Ref </a:t>
            </a:r>
            <a:r>
              <a:rPr lang="en-US" i="1" dirty="0">
                <a:solidFill>
                  <a:srgbClr val="FFFF00"/>
                </a:solidFill>
                <a:latin typeface="Lucida Fax" panose="02060602050505020204" pitchFamily="18" charset="0"/>
              </a:rPr>
              <a:t>: </a:t>
            </a:r>
            <a:r>
              <a:rPr lang="en-US" i="1" dirty="0" smtClean="0">
                <a:solidFill>
                  <a:srgbClr val="FFFF00"/>
                </a:solidFill>
                <a:latin typeface="Lucida Fax" panose="02060602050505020204" pitchFamily="18" charset="0"/>
              </a:rPr>
              <a:t>Farrington </a:t>
            </a:r>
            <a:r>
              <a:rPr lang="en-US" i="1" dirty="0">
                <a:solidFill>
                  <a:srgbClr val="FFFF00"/>
                </a:solidFill>
                <a:latin typeface="Lucida Fax" panose="02060602050505020204" pitchFamily="18" charset="0"/>
              </a:rPr>
              <a:t>E.A.</a:t>
            </a:r>
            <a:r>
              <a:rPr lang="en-US" i="1" dirty="0" smtClean="0">
                <a:solidFill>
                  <a:srgbClr val="FFFF00"/>
                </a:solidFill>
                <a:latin typeface="Lucida Fax" panose="02060602050505020204" pitchFamily="18" charset="0"/>
              </a:rPr>
              <a:t> Clinical Materia Medica , 4</a:t>
            </a:r>
            <a:r>
              <a:rPr lang="en-US" i="1" baseline="30000" dirty="0" smtClean="0">
                <a:solidFill>
                  <a:srgbClr val="FFFF00"/>
                </a:solidFill>
                <a:latin typeface="Lucida Fax" panose="02060602050505020204" pitchFamily="18" charset="0"/>
              </a:rPr>
              <a:t>th</a:t>
            </a:r>
            <a:r>
              <a:rPr lang="en-US" i="1" dirty="0" smtClean="0">
                <a:solidFill>
                  <a:srgbClr val="FFFF00"/>
                </a:solidFill>
                <a:latin typeface="Lucida Fax" panose="02060602050505020204" pitchFamily="18" charset="0"/>
              </a:rPr>
              <a:t> edition. New Delhi (India); </a:t>
            </a:r>
            <a:r>
              <a:rPr lang="en-US" i="1" dirty="0" err="1" smtClean="0">
                <a:solidFill>
                  <a:srgbClr val="FFFF00"/>
                </a:solidFill>
                <a:latin typeface="Lucida Fax" panose="02060602050505020204" pitchFamily="18" charset="0"/>
              </a:rPr>
              <a:t>B.Jain</a:t>
            </a:r>
            <a:r>
              <a:rPr lang="en-US" i="1" dirty="0" smtClean="0">
                <a:solidFill>
                  <a:srgbClr val="FFFF00"/>
                </a:solidFill>
                <a:latin typeface="Lucida Fax" panose="02060602050505020204" pitchFamily="18" charset="0"/>
              </a:rPr>
              <a:t> Publisher 1998</a:t>
            </a:r>
            <a:endParaRPr lang="en-US"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763000" cy="5638800"/>
          </a:xfrm>
        </p:spPr>
        <p:txBody>
          <a:bodyPr>
            <a:normAutofit/>
          </a:bodyPr>
          <a:lstStyle/>
          <a:p>
            <a:pPr algn="just">
              <a:buFont typeface="Wingdings" panose="05000000000000000000" pitchFamily="2" charset="2"/>
              <a:buChar char="§"/>
            </a:pPr>
            <a:r>
              <a:rPr lang="en-US" sz="3200" dirty="0" smtClean="0">
                <a:solidFill>
                  <a:schemeClr val="bg1"/>
                </a:solidFill>
                <a:latin typeface="Cambria" panose="02040503050406030204" pitchFamily="18" charset="0"/>
              </a:rPr>
              <a:t>Pocket manual of homoeopathic materia medica with repertory by W. </a:t>
            </a:r>
            <a:r>
              <a:rPr lang="en-US" sz="3200" dirty="0" err="1" smtClean="0">
                <a:solidFill>
                  <a:schemeClr val="bg1"/>
                </a:solidFill>
                <a:latin typeface="Cambria" panose="02040503050406030204" pitchFamily="18" charset="0"/>
              </a:rPr>
              <a:t>Boericke</a:t>
            </a:r>
            <a:r>
              <a:rPr lang="en-US" sz="3200" dirty="0" smtClean="0">
                <a:solidFill>
                  <a:schemeClr val="bg1"/>
                </a:solidFill>
                <a:latin typeface="Cambria" panose="02040503050406030204" pitchFamily="18" charset="0"/>
              </a:rPr>
              <a:t> 9</a:t>
            </a:r>
            <a:r>
              <a:rPr lang="en-US" sz="3200" baseline="30000" dirty="0" smtClean="0">
                <a:solidFill>
                  <a:schemeClr val="bg1"/>
                </a:solidFill>
                <a:latin typeface="Cambria" panose="02040503050406030204" pitchFamily="18" charset="0"/>
              </a:rPr>
              <a:t>th</a:t>
            </a:r>
            <a:r>
              <a:rPr lang="en-US" sz="3200" dirty="0" smtClean="0">
                <a:solidFill>
                  <a:schemeClr val="bg1"/>
                </a:solidFill>
                <a:latin typeface="Cambria" panose="02040503050406030204" pitchFamily="18" charset="0"/>
              </a:rPr>
              <a:t> edition 1927 – 1414 drugs</a:t>
            </a:r>
          </a:p>
          <a:p>
            <a:pPr algn="just">
              <a:buFont typeface="Wingdings" panose="05000000000000000000" pitchFamily="2" charset="2"/>
              <a:buChar char="§"/>
            </a:pPr>
            <a:endParaRPr lang="en-US" sz="3200" dirty="0" smtClean="0">
              <a:solidFill>
                <a:schemeClr val="bg1"/>
              </a:solidFill>
              <a:latin typeface="Cambria" panose="02040503050406030204" pitchFamily="18" charset="0"/>
            </a:endParaRPr>
          </a:p>
          <a:p>
            <a:pPr algn="just">
              <a:buFont typeface="Wingdings" panose="05000000000000000000" pitchFamily="2" charset="2"/>
              <a:buChar char="§"/>
            </a:pPr>
            <a:r>
              <a:rPr lang="en-US" sz="3200" dirty="0" smtClean="0">
                <a:solidFill>
                  <a:schemeClr val="bg1"/>
                </a:solidFill>
                <a:latin typeface="Cambria" panose="02040503050406030204" pitchFamily="18" charset="0"/>
              </a:rPr>
              <a:t>A Clinical Materia Medica by E A Farrington 1</a:t>
            </a:r>
            <a:r>
              <a:rPr lang="en-US" sz="3200" baseline="30000" dirty="0" smtClean="0">
                <a:solidFill>
                  <a:schemeClr val="bg1"/>
                </a:solidFill>
                <a:latin typeface="Cambria" panose="02040503050406030204" pitchFamily="18" charset="0"/>
              </a:rPr>
              <a:t>st</a:t>
            </a:r>
            <a:r>
              <a:rPr lang="en-US" sz="3200" dirty="0" smtClean="0">
                <a:solidFill>
                  <a:schemeClr val="bg1"/>
                </a:solidFill>
                <a:latin typeface="Cambria" panose="02040503050406030204" pitchFamily="18" charset="0"/>
              </a:rPr>
              <a:t> edition 1887, 536 drugs</a:t>
            </a:r>
          </a:p>
          <a:p>
            <a:pPr algn="just">
              <a:buFont typeface="Wingdings" panose="05000000000000000000" pitchFamily="2" charset="2"/>
              <a:buChar char="§"/>
            </a:pPr>
            <a:endParaRPr lang="en-US" sz="3200" dirty="0" smtClean="0">
              <a:solidFill>
                <a:schemeClr val="bg1"/>
              </a:solidFill>
              <a:latin typeface="Cambria" panose="02040503050406030204" pitchFamily="18" charset="0"/>
            </a:endParaRPr>
          </a:p>
          <a:p>
            <a:pPr algn="just">
              <a:buFont typeface="Wingdings" panose="05000000000000000000" pitchFamily="2" charset="2"/>
              <a:buChar char="§"/>
            </a:pPr>
            <a:r>
              <a:rPr lang="en-US" sz="3200" dirty="0" smtClean="0">
                <a:solidFill>
                  <a:schemeClr val="bg1"/>
                </a:solidFill>
                <a:latin typeface="Cambria" panose="02040503050406030204" pitchFamily="18" charset="0"/>
              </a:rPr>
              <a:t>Dictionary of Practical Materia Medica by John Henry Clarke</a:t>
            </a:r>
          </a:p>
          <a:p>
            <a:endParaRPr lang="en-US" sz="3200" dirty="0" smtClean="0">
              <a:latin typeface="Cambria" panose="02040503050406030204" pitchFamily="18" charset="0"/>
            </a:endParaRPr>
          </a:p>
          <a:p>
            <a:endParaRPr lang="en-US" dirty="0"/>
          </a:p>
        </p:txBody>
      </p:sp>
    </p:spTree>
    <p:extLst>
      <p:ext uri="{BB962C8B-B14F-4D97-AF65-F5344CB8AC3E}">
        <p14:creationId xmlns:p14="http://schemas.microsoft.com/office/powerpoint/2010/main" val="421463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534400" cy="1400530"/>
          </a:xfrm>
        </p:spPr>
        <p:txBody>
          <a:bodyPr>
            <a:noAutofit/>
          </a:bodyPr>
          <a:lstStyle/>
          <a:p>
            <a:pPr algn="just"/>
            <a:r>
              <a:rPr lang="en-US" sz="4400" dirty="0" smtClean="0">
                <a:solidFill>
                  <a:srgbClr val="FFFF00"/>
                </a:solidFill>
                <a:latin typeface="Baskerville Old Face" panose="02020602080505020303" pitchFamily="18" charset="0"/>
              </a:rPr>
              <a:t>P</a:t>
            </a:r>
            <a:r>
              <a:rPr sz="4400" dirty="0" smtClean="0">
                <a:solidFill>
                  <a:srgbClr val="FFFF00"/>
                </a:solidFill>
                <a:latin typeface="Baskerville Old Face" panose="02020602080505020303" pitchFamily="18" charset="0"/>
              </a:rPr>
              <a:t>sycho -analysis type of prescription</a:t>
            </a:r>
            <a:endParaRPr lang="en-US" sz="4400"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228600" y="1143000"/>
            <a:ext cx="8762999" cy="5257800"/>
          </a:xfrm>
        </p:spPr>
        <p:txBody>
          <a:bodyPr>
            <a:normAutofit/>
          </a:bodyPr>
          <a:lstStyle/>
          <a:p>
            <a:pPr algn="just">
              <a:buNone/>
            </a:pPr>
            <a:r>
              <a:rPr lang="en-US" dirty="0" smtClean="0">
                <a:solidFill>
                  <a:srgbClr val="800080"/>
                </a:solidFill>
              </a:rPr>
              <a:t>	</a:t>
            </a:r>
            <a:r>
              <a:rPr lang="en-US" sz="2800" dirty="0" smtClean="0">
                <a:solidFill>
                  <a:schemeClr val="bg1"/>
                </a:solidFill>
                <a:latin typeface="Cambria" panose="02040503050406030204" pitchFamily="18" charset="0"/>
              </a:rPr>
              <a:t>In type of approach the mental symptoms and psychological sphere are analyzed and probed so that drugs are individualized on the basis of their personality, temperament understanding etc. </a:t>
            </a:r>
          </a:p>
          <a:p>
            <a:pPr algn="just"/>
            <a:endParaRPr lang="en-US" sz="2800" dirty="0" smtClean="0">
              <a:solidFill>
                <a:schemeClr val="bg1"/>
              </a:solidFill>
              <a:latin typeface="Cambria" panose="02040503050406030204" pitchFamily="18" charset="0"/>
            </a:endParaRPr>
          </a:p>
          <a:p>
            <a:pPr marL="0" indent="0" algn="just">
              <a:buNone/>
            </a:pPr>
            <a:r>
              <a:rPr lang="en-US" sz="2800" dirty="0" smtClean="0">
                <a:solidFill>
                  <a:schemeClr val="bg1"/>
                </a:solidFill>
                <a:latin typeface="Cambria" panose="02040503050406030204" pitchFamily="18" charset="0"/>
              </a:rPr>
              <a:t>Examples : </a:t>
            </a:r>
          </a:p>
          <a:p>
            <a:pPr algn="just">
              <a:buFont typeface="Wingdings" panose="05000000000000000000" pitchFamily="2" charset="2"/>
              <a:buChar char="Ø"/>
            </a:pPr>
            <a:r>
              <a:rPr lang="en-US" sz="2800" dirty="0" smtClean="0">
                <a:solidFill>
                  <a:schemeClr val="bg1"/>
                </a:solidFill>
                <a:latin typeface="Cambria" panose="02040503050406030204" pitchFamily="18" charset="0"/>
              </a:rPr>
              <a:t>Essence of Homoeopathic Materia Medica by George </a:t>
            </a:r>
            <a:r>
              <a:rPr lang="en-US" sz="2800" dirty="0" err="1" smtClean="0">
                <a:solidFill>
                  <a:schemeClr val="bg1"/>
                </a:solidFill>
                <a:latin typeface="Cambria" panose="02040503050406030204" pitchFamily="18" charset="0"/>
              </a:rPr>
              <a:t>Vithoulkas</a:t>
            </a:r>
            <a:endParaRPr lang="en-US" sz="2800" dirty="0" smtClean="0">
              <a:solidFill>
                <a:schemeClr val="bg1"/>
              </a:solidFill>
              <a:latin typeface="Cambria" panose="02040503050406030204" pitchFamily="18" charset="0"/>
            </a:endParaRPr>
          </a:p>
          <a:p>
            <a:pPr algn="just">
              <a:buFont typeface="Wingdings" panose="05000000000000000000" pitchFamily="2" charset="2"/>
              <a:buChar char="Ø"/>
            </a:pPr>
            <a:r>
              <a:rPr lang="en-US" sz="2800" dirty="0" smtClean="0">
                <a:solidFill>
                  <a:schemeClr val="bg1"/>
                </a:solidFill>
                <a:latin typeface="Cambria" panose="02040503050406030204" pitchFamily="18" charset="0"/>
              </a:rPr>
              <a:t>Portraits of Homoeopathic Materia Medica by Catherine Coulter</a:t>
            </a:r>
          </a:p>
          <a:p>
            <a:pPr algn="just">
              <a:buFont typeface="Wingdings" panose="05000000000000000000" pitchFamily="2" charset="2"/>
              <a:buChar char="Ø"/>
            </a:pPr>
            <a:r>
              <a:rPr lang="en-US" sz="2800" dirty="0" smtClean="0">
                <a:solidFill>
                  <a:schemeClr val="bg1"/>
                </a:solidFill>
                <a:latin typeface="Cambria" panose="02040503050406030204" pitchFamily="18" charset="0"/>
              </a:rPr>
              <a:t>Homoeopathic Psychology by Philip M Barley.</a:t>
            </a:r>
            <a:endParaRPr lang="en-US" sz="2800"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458200" cy="772180"/>
          </a:xfrm>
        </p:spPr>
        <p:txBody>
          <a:bodyPr>
            <a:noAutofit/>
          </a:bodyPr>
          <a:lstStyle/>
          <a:p>
            <a:pPr algn="just"/>
            <a:r>
              <a:rPr sz="4000" dirty="0" smtClean="0">
                <a:solidFill>
                  <a:srgbClr val="FFC000"/>
                </a:solidFill>
                <a:latin typeface="Baskerville Old Face" panose="02020602080505020303" pitchFamily="18" charset="0"/>
              </a:rPr>
              <a:t>Case of </a:t>
            </a:r>
            <a:r>
              <a:rPr sz="4000" dirty="0" smtClean="0">
                <a:solidFill>
                  <a:srgbClr val="FFC000"/>
                </a:solidFill>
                <a:latin typeface="Baskerville Old Face" panose="02020602080505020303" pitchFamily="18" charset="0"/>
                <a:hlinkClick r:id="rId2" action="ppaction://hlinkfile"/>
              </a:rPr>
              <a:t>Urolithiasis</a:t>
            </a:r>
            <a:r>
              <a:rPr sz="4000" dirty="0" smtClean="0">
                <a:solidFill>
                  <a:srgbClr val="FFC000"/>
                </a:solidFill>
                <a:latin typeface="Baskerville Old Face" panose="02020602080505020303" pitchFamily="18" charset="0"/>
              </a:rPr>
              <a:t> treated with S</a:t>
            </a:r>
            <a:r>
              <a:rPr lang="en-US" sz="4000" dirty="0" smtClean="0">
                <a:solidFill>
                  <a:srgbClr val="FFC000"/>
                </a:solidFill>
                <a:latin typeface="Baskerville Old Face" panose="02020602080505020303" pitchFamily="18" charset="0"/>
              </a:rPr>
              <a:t>e</a:t>
            </a:r>
            <a:r>
              <a:rPr sz="4000" dirty="0" smtClean="0">
                <a:solidFill>
                  <a:srgbClr val="FFC000"/>
                </a:solidFill>
                <a:latin typeface="Baskerville Old Face" panose="02020602080505020303" pitchFamily="18" charset="0"/>
              </a:rPr>
              <a:t>pia</a:t>
            </a:r>
            <a:endParaRPr lang="en-US" sz="4000" dirty="0">
              <a:solidFill>
                <a:srgbClr val="FFC000"/>
              </a:solidFill>
              <a:latin typeface="Baskerville Old Face" panose="02020602080505020303" pitchFamily="18" charset="0"/>
            </a:endParaRPr>
          </a:p>
        </p:txBody>
      </p:sp>
      <p:sp>
        <p:nvSpPr>
          <p:cNvPr id="2" name="Content Placeholder 1"/>
          <p:cNvSpPr>
            <a:spLocks noGrp="1"/>
          </p:cNvSpPr>
          <p:nvPr>
            <p:ph idx="1"/>
          </p:nvPr>
        </p:nvSpPr>
        <p:spPr>
          <a:xfrm>
            <a:off x="228600" y="1116814"/>
            <a:ext cx="8686800" cy="4572000"/>
          </a:xfrm>
        </p:spPr>
        <p:txBody>
          <a:bodyPr>
            <a:normAutofit fontScale="77500" lnSpcReduction="20000"/>
          </a:bodyPr>
          <a:lstStyle/>
          <a:p>
            <a:pPr marL="0" indent="0" algn="just">
              <a:buNone/>
            </a:pPr>
            <a:r>
              <a:rPr lang="en-US" dirty="0" err="1" smtClean="0">
                <a:solidFill>
                  <a:schemeClr val="bg1"/>
                </a:solidFill>
              </a:rPr>
              <a:t>Mr</a:t>
            </a:r>
            <a:r>
              <a:rPr lang="en-US" dirty="0" smtClean="0">
                <a:solidFill>
                  <a:schemeClr val="bg1"/>
                </a:solidFill>
              </a:rPr>
              <a:t>  X , 22 years age,  suffering from renal stone since ---- , he has visited my OPD with all reports. Patient presented with mild hydronephrosis, mild hydropelvis, mild hydroureter with severe pain, cramps in abdomen, burning during micturition. </a:t>
            </a:r>
          </a:p>
          <a:p>
            <a:pPr algn="just"/>
            <a:endParaRPr lang="en-US" sz="1200" dirty="0" smtClean="0">
              <a:solidFill>
                <a:schemeClr val="bg1"/>
              </a:solidFill>
            </a:endParaRPr>
          </a:p>
          <a:p>
            <a:pPr algn="just">
              <a:buNone/>
            </a:pPr>
            <a:r>
              <a:rPr lang="en-US" dirty="0" smtClean="0">
                <a:solidFill>
                  <a:schemeClr val="bg1"/>
                </a:solidFill>
              </a:rPr>
              <a:t>After taking the whole case, the gist of the case was patient  was</a:t>
            </a:r>
          </a:p>
          <a:p>
            <a:pPr algn="just">
              <a:buNone/>
            </a:pPr>
            <a:r>
              <a:rPr lang="en-US" dirty="0" smtClean="0">
                <a:solidFill>
                  <a:schemeClr val="bg1"/>
                </a:solidFill>
              </a:rPr>
              <a:t>very much mentally disturbed as compared to his physical problems.</a:t>
            </a:r>
          </a:p>
          <a:p>
            <a:pPr algn="just">
              <a:buNone/>
            </a:pPr>
            <a:r>
              <a:rPr lang="en-US" dirty="0" smtClean="0">
                <a:solidFill>
                  <a:schemeClr val="bg1"/>
                </a:solidFill>
              </a:rPr>
              <a:t>He  always says that his friends eat the same foods but they all are</a:t>
            </a:r>
          </a:p>
          <a:p>
            <a:pPr algn="just">
              <a:buNone/>
            </a:pPr>
            <a:r>
              <a:rPr lang="en-US" dirty="0" smtClean="0">
                <a:solidFill>
                  <a:schemeClr val="bg1"/>
                </a:solidFill>
              </a:rPr>
              <a:t>healthy, he was not happy he feels he is lacking a healthy state as</a:t>
            </a:r>
          </a:p>
          <a:p>
            <a:pPr algn="just">
              <a:buNone/>
            </a:pPr>
            <a:r>
              <a:rPr lang="en-US" dirty="0" smtClean="0">
                <a:solidFill>
                  <a:schemeClr val="bg1"/>
                </a:solidFill>
              </a:rPr>
              <a:t>compared to his friends. He was very much concern about human</a:t>
            </a:r>
          </a:p>
          <a:p>
            <a:pPr algn="just">
              <a:buNone/>
            </a:pPr>
            <a:r>
              <a:rPr lang="en-US" dirty="0" smtClean="0">
                <a:solidFill>
                  <a:schemeClr val="bg1"/>
                </a:solidFill>
              </a:rPr>
              <a:t>rights and injustice</a:t>
            </a:r>
            <a:r>
              <a:rPr lang="en-US" dirty="0" smtClean="0">
                <a:solidFill>
                  <a:srgbClr val="800080"/>
                </a:solidFill>
              </a:rPr>
              <a:t>. </a:t>
            </a:r>
            <a:endParaRPr lang="en-US" dirty="0">
              <a:solidFill>
                <a:srgbClr val="800080"/>
              </a:solidFill>
            </a:endParaRPr>
          </a:p>
        </p:txBody>
      </p:sp>
      <p:sp>
        <p:nvSpPr>
          <p:cNvPr id="4" name="TextBox 3"/>
          <p:cNvSpPr txBox="1"/>
          <p:nvPr/>
        </p:nvSpPr>
        <p:spPr>
          <a:xfrm>
            <a:off x="228600" y="5867400"/>
            <a:ext cx="8686800" cy="738664"/>
          </a:xfrm>
          <a:prstGeom prst="rect">
            <a:avLst/>
          </a:prstGeom>
          <a:noFill/>
        </p:spPr>
        <p:txBody>
          <a:bodyPr wrap="square" rtlCol="0">
            <a:spAutoFit/>
          </a:bodyPr>
          <a:lstStyle/>
          <a:p>
            <a:pPr algn="just"/>
            <a:r>
              <a:rPr lang="en-US" sz="1400" i="1" dirty="0" smtClean="0">
                <a:solidFill>
                  <a:srgbClr val="FFFF00"/>
                </a:solidFill>
                <a:latin typeface="Lucida Fax" panose="02060602050505020204" pitchFamily="18" charset="0"/>
              </a:rPr>
              <a:t>Ref : </a:t>
            </a:r>
            <a:r>
              <a:rPr lang="en-US" sz="1400" i="1" dirty="0" err="1" smtClean="0">
                <a:solidFill>
                  <a:srgbClr val="FFFF00"/>
                </a:solidFill>
                <a:latin typeface="Lucida Fax" panose="02060602050505020204" pitchFamily="18" charset="0"/>
              </a:rPr>
              <a:t>Dewan</a:t>
            </a:r>
            <a:r>
              <a:rPr lang="en-US" sz="1400" i="1" dirty="0" smtClean="0">
                <a:solidFill>
                  <a:srgbClr val="FFFF00"/>
                </a:solidFill>
                <a:latin typeface="Lucida Fax" panose="02060602050505020204" pitchFamily="18" charset="0"/>
              </a:rPr>
              <a:t> D, Gupta J. A case of Urolithiasis treated with Sepia; </a:t>
            </a:r>
            <a:r>
              <a:rPr lang="en-US" sz="1400" i="1" dirty="0" err="1" smtClean="0">
                <a:solidFill>
                  <a:srgbClr val="FFFF00"/>
                </a:solidFill>
                <a:latin typeface="Lucida Fax" panose="02060602050505020204" pitchFamily="18" charset="0"/>
              </a:rPr>
              <a:t>ejournal</a:t>
            </a:r>
            <a:r>
              <a:rPr lang="en-US" sz="1400" i="1" dirty="0" smtClean="0">
                <a:solidFill>
                  <a:srgbClr val="FFFF00"/>
                </a:solidFill>
                <a:latin typeface="Lucida Fax" panose="02060602050505020204" pitchFamily="18" charset="0"/>
              </a:rPr>
              <a:t> – homoeopathy for everyone; vol. 16 (10), 2019 Oct available at  https: // hpathy.com/journal/homeopathy-for-everyone-october-2019. </a:t>
            </a:r>
            <a:endParaRPr lang="en-US" sz="1400"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6FC41-37CB-46C0-89C7-377407ECCD00}"/>
              </a:ext>
            </a:extLst>
          </p:cNvPr>
          <p:cNvSpPr>
            <a:spLocks noGrp="1"/>
          </p:cNvSpPr>
          <p:nvPr>
            <p:ph type="title"/>
          </p:nvPr>
        </p:nvSpPr>
        <p:spPr>
          <a:xfrm>
            <a:off x="381000" y="228600"/>
            <a:ext cx="8458200" cy="1143000"/>
          </a:xfrm>
        </p:spPr>
        <p:txBody>
          <a:bodyPr>
            <a:normAutofit fontScale="90000"/>
          </a:bodyPr>
          <a:lstStyle/>
          <a:p>
            <a:pPr algn="just"/>
            <a:r>
              <a:rPr lang="en-IN" dirty="0" smtClean="0">
                <a:solidFill>
                  <a:srgbClr val="FFC000"/>
                </a:solidFill>
                <a:latin typeface="Baskerville Old Face" panose="02020602080505020303" pitchFamily="18" charset="0"/>
              </a:rPr>
              <a:t>So after concerning the mental state have Sepia 200 was </a:t>
            </a:r>
            <a:r>
              <a:rPr lang="en-IN" dirty="0">
                <a:solidFill>
                  <a:srgbClr val="FFC000"/>
                </a:solidFill>
                <a:latin typeface="Baskerville Old Face" panose="02020602080505020303" pitchFamily="18" charset="0"/>
              </a:rPr>
              <a:t>prescribed</a:t>
            </a:r>
          </a:p>
        </p:txBody>
      </p:sp>
      <p:sp>
        <p:nvSpPr>
          <p:cNvPr id="3" name="Content Placeholder 2">
            <a:extLst>
              <a:ext uri="{FF2B5EF4-FFF2-40B4-BE49-F238E27FC236}">
                <a16:creationId xmlns:a16="http://schemas.microsoft.com/office/drawing/2014/main" xmlns="" id="{AEC3D97F-7595-4D46-9D86-BA639884468D}"/>
              </a:ext>
            </a:extLst>
          </p:cNvPr>
          <p:cNvSpPr>
            <a:spLocks noGrp="1"/>
          </p:cNvSpPr>
          <p:nvPr>
            <p:ph idx="1"/>
          </p:nvPr>
        </p:nvSpPr>
        <p:spPr>
          <a:xfrm>
            <a:off x="76200" y="1524000"/>
            <a:ext cx="8915400" cy="4648200"/>
          </a:xfrm>
        </p:spPr>
        <p:txBody>
          <a:bodyPr>
            <a:normAutofit fontScale="47500" lnSpcReduction="20000"/>
          </a:bodyPr>
          <a:lstStyle/>
          <a:p>
            <a:pPr algn="just">
              <a:buClrTx/>
              <a:buFont typeface="Wingdings" pitchFamily="2" charset="2"/>
              <a:buChar char="§"/>
            </a:pPr>
            <a:r>
              <a:rPr lang="en-US" sz="4400" dirty="0">
                <a:solidFill>
                  <a:schemeClr val="bg1"/>
                </a:solidFill>
                <a:latin typeface="Cambria" panose="02040503050406030204" pitchFamily="18" charset="0"/>
              </a:rPr>
              <a:t>In Sepia, this frequently lies at the root of   discontent.  He abstractly envies others for their good fortune and </a:t>
            </a:r>
            <a:r>
              <a:rPr lang="en-US" sz="4400" dirty="0" smtClean="0">
                <a:solidFill>
                  <a:schemeClr val="bg1"/>
                </a:solidFill>
                <a:latin typeface="Cambria" panose="02040503050406030204" pitchFamily="18" charset="0"/>
              </a:rPr>
              <a:t>success. </a:t>
            </a:r>
            <a:r>
              <a:rPr lang="en-US" sz="4400" dirty="0">
                <a:solidFill>
                  <a:schemeClr val="bg1"/>
                </a:solidFill>
                <a:latin typeface="Cambria" panose="02040503050406030204" pitchFamily="18" charset="0"/>
              </a:rPr>
              <a:t>Here the patient thought that none of his friends have suffered from same problem he is facing. They      all      stay   together, go out and eat same stuff but only he is the sufferer, so he was not happy with their good health. Sepia chronically worries that others have something  </a:t>
            </a:r>
            <a:r>
              <a:rPr lang="en-US" sz="4400" dirty="0" smtClean="0">
                <a:solidFill>
                  <a:schemeClr val="bg1"/>
                </a:solidFill>
                <a:latin typeface="Cambria" panose="02040503050406030204" pitchFamily="18" charset="0"/>
              </a:rPr>
              <a:t>he lacks.</a:t>
            </a:r>
          </a:p>
          <a:p>
            <a:pPr algn="just">
              <a:buClrTx/>
              <a:buNone/>
            </a:pPr>
            <a:endParaRPr lang="en-US" sz="4400" dirty="0">
              <a:solidFill>
                <a:schemeClr val="bg1"/>
              </a:solidFill>
              <a:latin typeface="Cambria" panose="02040503050406030204" pitchFamily="18" charset="0"/>
            </a:endParaRPr>
          </a:p>
          <a:p>
            <a:pPr algn="just" fontAlgn="base">
              <a:buClrTx/>
              <a:buFont typeface="Wingdings" pitchFamily="2" charset="2"/>
              <a:buChar char="§"/>
            </a:pPr>
            <a:r>
              <a:rPr lang="en-US" sz="4400" dirty="0">
                <a:solidFill>
                  <a:schemeClr val="bg1"/>
                </a:solidFill>
                <a:latin typeface="Cambria" panose="02040503050406030204" pitchFamily="18" charset="0"/>
              </a:rPr>
              <a:t>Another prominent Sepia modality is the left sidedness of many complaints. In the occult sciences the left side has traditionally been     regarded as           pertaining to the emotions, the irrational and the unconscious, while the right side represents the intellect, rationality, and         consciousness. Thus, his         predominantly left         sided symptoms are yet another way suggest an imbalance of the emotional, rather than the     intellectual, </a:t>
            </a:r>
            <a:r>
              <a:rPr lang="en-US" sz="4400" dirty="0" smtClean="0">
                <a:solidFill>
                  <a:schemeClr val="bg1"/>
                </a:solidFill>
                <a:latin typeface="Cambria" panose="02040503050406030204" pitchFamily="18" charset="0"/>
              </a:rPr>
              <a:t>sphere.</a:t>
            </a:r>
            <a:endParaRPr lang="en-US" sz="3800" dirty="0">
              <a:solidFill>
                <a:schemeClr val="bg1"/>
              </a:solidFill>
              <a:latin typeface="Cambria" panose="02040503050406030204" pitchFamily="18" charset="0"/>
            </a:endParaRPr>
          </a:p>
          <a:p>
            <a:pPr fontAlgn="base">
              <a:buClrTx/>
              <a:buNone/>
            </a:pPr>
            <a:r>
              <a:rPr lang="en-US" dirty="0" smtClean="0">
                <a:solidFill>
                  <a:schemeClr val="bg1"/>
                </a:solidFill>
              </a:rPr>
              <a:t>. </a:t>
            </a:r>
            <a:r>
              <a:rPr lang="en-US" dirty="0">
                <a:solidFill>
                  <a:schemeClr val="bg1"/>
                </a:solidFill>
              </a:rPr>
              <a:t/>
            </a:r>
            <a:br>
              <a:rPr lang="en-US" dirty="0">
                <a:solidFill>
                  <a:schemeClr val="bg1"/>
                </a:solidFill>
              </a:rPr>
            </a:br>
            <a:endParaRPr lang="en-IN" dirty="0">
              <a:solidFill>
                <a:schemeClr val="bg1"/>
              </a:solidFill>
            </a:endParaRPr>
          </a:p>
        </p:txBody>
      </p:sp>
      <p:sp>
        <p:nvSpPr>
          <p:cNvPr id="4" name="TextBox 3"/>
          <p:cNvSpPr txBox="1"/>
          <p:nvPr/>
        </p:nvSpPr>
        <p:spPr>
          <a:xfrm>
            <a:off x="76200" y="5943600"/>
            <a:ext cx="9067800" cy="1231106"/>
          </a:xfrm>
          <a:prstGeom prst="rect">
            <a:avLst/>
          </a:prstGeom>
          <a:noFill/>
        </p:spPr>
        <p:txBody>
          <a:bodyPr wrap="square" rtlCol="0">
            <a:spAutoFit/>
          </a:bodyPr>
          <a:lstStyle/>
          <a:p>
            <a:pPr fontAlgn="base"/>
            <a:r>
              <a:rPr lang="en-US" sz="1400" i="1" dirty="0" smtClean="0">
                <a:solidFill>
                  <a:srgbClr val="FFFF00"/>
                </a:solidFill>
                <a:latin typeface="Lucida Fax" panose="02060602050505020204" pitchFamily="18" charset="0"/>
              </a:rPr>
              <a:t>Ref :  </a:t>
            </a:r>
            <a:r>
              <a:rPr lang="en-IN" sz="1400" i="1" dirty="0" smtClean="0">
                <a:solidFill>
                  <a:srgbClr val="FFFF00"/>
                </a:solidFill>
                <a:latin typeface="Lucida Fax" panose="02060602050505020204" pitchFamily="18" charset="0"/>
              </a:rPr>
              <a:t>Coulter R. Catherine , Portraits of Homoeopathic Medicines; California; North Atlantic Books;1986;139-141</a:t>
            </a:r>
          </a:p>
          <a:p>
            <a:pPr fontAlgn="base"/>
            <a:r>
              <a:rPr lang="en-IN" sz="1400" i="1" dirty="0" smtClean="0">
                <a:solidFill>
                  <a:srgbClr val="FFFF00"/>
                </a:solidFill>
                <a:latin typeface="Lucida Fax" panose="02060602050505020204" pitchFamily="18" charset="0"/>
              </a:rPr>
              <a:t>Allen T.F , The </a:t>
            </a:r>
            <a:r>
              <a:rPr lang="en-IN" sz="1400" i="1" dirty="0" err="1" smtClean="0">
                <a:solidFill>
                  <a:srgbClr val="FFFF00"/>
                </a:solidFill>
                <a:latin typeface="Lucida Fax" panose="02060602050505020204" pitchFamily="18" charset="0"/>
              </a:rPr>
              <a:t>Encyclopedia</a:t>
            </a:r>
            <a:r>
              <a:rPr lang="en-IN" sz="1400" i="1" dirty="0" smtClean="0">
                <a:solidFill>
                  <a:srgbClr val="FFFF00"/>
                </a:solidFill>
                <a:latin typeface="Lucida Fax" panose="02060602050505020204" pitchFamily="18" charset="0"/>
              </a:rPr>
              <a:t> of Pure Materia </a:t>
            </a:r>
            <a:r>
              <a:rPr lang="en-IN" sz="1400" i="1" dirty="0" err="1" smtClean="0">
                <a:solidFill>
                  <a:srgbClr val="FFFF00"/>
                </a:solidFill>
                <a:latin typeface="Lucida Fax" panose="02060602050505020204" pitchFamily="18" charset="0"/>
              </a:rPr>
              <a:t>Medica;reprinted</a:t>
            </a:r>
            <a:r>
              <a:rPr lang="en-IN" sz="1400" i="1" dirty="0" smtClean="0">
                <a:solidFill>
                  <a:srgbClr val="FFFF00"/>
                </a:solidFill>
                <a:latin typeface="Lucida Fax" panose="02060602050505020204" pitchFamily="18" charset="0"/>
              </a:rPr>
              <a:t> 1986;India; </a:t>
            </a:r>
            <a:r>
              <a:rPr lang="en-IN" sz="1400" i="1" dirty="0" err="1" smtClean="0">
                <a:solidFill>
                  <a:srgbClr val="FFFF00"/>
                </a:solidFill>
                <a:latin typeface="Lucida Fax" panose="02060602050505020204" pitchFamily="18" charset="0"/>
              </a:rPr>
              <a:t>B.Jain</a:t>
            </a:r>
            <a:r>
              <a:rPr lang="en-IN" sz="1400" i="1" dirty="0" smtClean="0">
                <a:solidFill>
                  <a:srgbClr val="FFFF00"/>
                </a:solidFill>
                <a:latin typeface="Lucida Fax" panose="02060602050505020204" pitchFamily="18" charset="0"/>
              </a:rPr>
              <a:t> Publishers(p)ltd;8;633</a:t>
            </a:r>
          </a:p>
          <a:p>
            <a:endParaRPr lang="en-US" dirty="0"/>
          </a:p>
        </p:txBody>
      </p:sp>
    </p:spTree>
    <p:extLst>
      <p:ext uri="{BB962C8B-B14F-4D97-AF65-F5344CB8AC3E}">
        <p14:creationId xmlns:p14="http://schemas.microsoft.com/office/powerpoint/2010/main" val="2128364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763000" cy="5841831"/>
          </a:xfrm>
        </p:spPr>
        <p:txBody>
          <a:bodyPr>
            <a:normAutofit/>
          </a:bodyPr>
          <a:lstStyle/>
          <a:p>
            <a:pPr algn="just" fontAlgn="base">
              <a:buClrTx/>
              <a:buFont typeface="Wingdings" pitchFamily="2" charset="2"/>
              <a:buChar char="§"/>
            </a:pPr>
            <a:r>
              <a:rPr lang="en-US" sz="2400" dirty="0" smtClean="0">
                <a:solidFill>
                  <a:schemeClr val="bg1"/>
                </a:solidFill>
                <a:latin typeface="Cambria" panose="02040503050406030204" pitchFamily="18" charset="0"/>
              </a:rPr>
              <a:t>It is traditionally known that Sepia produces “Pain like knives shooting through the uterus spasmodically, lancinating pains in the uterus shooting upwards, pressure in the uterus as if everything would issue through the vulva, and the pressure downward is as if everything would fall out”. From this we understand that Sepia produces its       spasmodic action on the uterus and expels the product through the vulva, so why not in the case of Urolithiasis, in  would spasmodic action helped in the expulsion of this stone.</a:t>
            </a:r>
          </a:p>
          <a:p>
            <a:pPr algn="just">
              <a:buClrTx/>
              <a:buFont typeface="Wingdings" pitchFamily="2" charset="2"/>
              <a:buChar char="§"/>
            </a:pPr>
            <a:endParaRPr lang="en-US" sz="2400" dirty="0" smtClean="0">
              <a:solidFill>
                <a:schemeClr val="bg1"/>
              </a:solidFill>
              <a:latin typeface="Cambria" panose="02040503050406030204" pitchFamily="18" charset="0"/>
            </a:endParaRPr>
          </a:p>
          <a:p>
            <a:pPr algn="just">
              <a:buClrTx/>
              <a:buFont typeface="Wingdings" pitchFamily="2" charset="2"/>
              <a:buChar char="§"/>
            </a:pPr>
            <a:r>
              <a:rPr lang="en-US" sz="2400" dirty="0" smtClean="0">
                <a:solidFill>
                  <a:schemeClr val="bg1"/>
                </a:solidFill>
                <a:latin typeface="Cambria" panose="02040503050406030204" pitchFamily="18" charset="0"/>
              </a:rPr>
              <a:t>So, here the approach of our prescription is mental state of the patient</a:t>
            </a:r>
            <a:r>
              <a:rPr lang="en-US" dirty="0" smtClean="0">
                <a:solidFill>
                  <a:schemeClr val="bg1"/>
                </a:solidFill>
                <a:latin typeface="Cambria" panose="02040503050406030204" pitchFamily="18" charset="0"/>
              </a:rPr>
              <a:t>.</a:t>
            </a:r>
            <a:endParaRPr lang="en-US" dirty="0">
              <a:solidFill>
                <a:schemeClr val="bg1"/>
              </a:solidFill>
              <a:latin typeface="Cambria" panose="02040503050406030204" pitchFamily="18" charset="0"/>
            </a:endParaRPr>
          </a:p>
        </p:txBody>
      </p:sp>
      <p:sp>
        <p:nvSpPr>
          <p:cNvPr id="4" name="TextBox 3"/>
          <p:cNvSpPr txBox="1"/>
          <p:nvPr/>
        </p:nvSpPr>
        <p:spPr>
          <a:xfrm>
            <a:off x="152400" y="5411450"/>
            <a:ext cx="8763000" cy="1446550"/>
          </a:xfrm>
          <a:prstGeom prst="rect">
            <a:avLst/>
          </a:prstGeom>
          <a:noFill/>
        </p:spPr>
        <p:txBody>
          <a:bodyPr wrap="square" rtlCol="0">
            <a:spAutoFit/>
          </a:bodyPr>
          <a:lstStyle/>
          <a:p>
            <a:pPr algn="just" fontAlgn="base"/>
            <a:r>
              <a:rPr lang="en-US" sz="1400" i="1" dirty="0" smtClean="0">
                <a:solidFill>
                  <a:srgbClr val="FFFF00"/>
                </a:solidFill>
                <a:latin typeface="Lucida Fax" panose="02060602050505020204" pitchFamily="18" charset="0"/>
              </a:rPr>
              <a:t>Ref :  </a:t>
            </a:r>
            <a:r>
              <a:rPr lang="en-IN" sz="1400" i="1" dirty="0" smtClean="0">
                <a:solidFill>
                  <a:srgbClr val="FFFF00"/>
                </a:solidFill>
                <a:latin typeface="Lucida Fax" panose="02060602050505020204" pitchFamily="18" charset="0"/>
              </a:rPr>
              <a:t>Coulter R. Catherine , Portraits of Homoeopathic Medicines; California; North Atlantic Books;1986;139-141</a:t>
            </a:r>
          </a:p>
          <a:p>
            <a:pPr algn="just" fontAlgn="base"/>
            <a:endParaRPr lang="en-IN" sz="1400" i="1" dirty="0" smtClean="0">
              <a:solidFill>
                <a:srgbClr val="FFFF00"/>
              </a:solidFill>
              <a:latin typeface="Lucida Fax" panose="02060602050505020204" pitchFamily="18" charset="0"/>
            </a:endParaRPr>
          </a:p>
          <a:p>
            <a:pPr algn="just" fontAlgn="base"/>
            <a:r>
              <a:rPr lang="en-IN" sz="1400" i="1" dirty="0" smtClean="0">
                <a:solidFill>
                  <a:srgbClr val="FFFF00"/>
                </a:solidFill>
                <a:latin typeface="Lucida Fax" panose="02060602050505020204" pitchFamily="18" charset="0"/>
              </a:rPr>
              <a:t>Allen T.F , The </a:t>
            </a:r>
            <a:r>
              <a:rPr lang="en-IN" sz="1400" i="1" dirty="0" err="1" smtClean="0">
                <a:solidFill>
                  <a:srgbClr val="FFFF00"/>
                </a:solidFill>
                <a:latin typeface="Lucida Fax" panose="02060602050505020204" pitchFamily="18" charset="0"/>
              </a:rPr>
              <a:t>Encyclopedia</a:t>
            </a:r>
            <a:r>
              <a:rPr lang="en-IN" sz="1400" i="1" dirty="0" smtClean="0">
                <a:solidFill>
                  <a:srgbClr val="FFFF00"/>
                </a:solidFill>
                <a:latin typeface="Lucida Fax" panose="02060602050505020204" pitchFamily="18" charset="0"/>
              </a:rPr>
              <a:t> of Pure Materia </a:t>
            </a:r>
            <a:r>
              <a:rPr lang="en-IN" sz="1400" i="1" dirty="0" err="1" smtClean="0">
                <a:solidFill>
                  <a:srgbClr val="FFFF00"/>
                </a:solidFill>
                <a:latin typeface="Lucida Fax" panose="02060602050505020204" pitchFamily="18" charset="0"/>
              </a:rPr>
              <a:t>Medica;reprinted</a:t>
            </a:r>
            <a:r>
              <a:rPr lang="en-IN" sz="1400" i="1" dirty="0" smtClean="0">
                <a:solidFill>
                  <a:srgbClr val="FFFF00"/>
                </a:solidFill>
                <a:latin typeface="Lucida Fax" panose="02060602050505020204" pitchFamily="18" charset="0"/>
              </a:rPr>
              <a:t> 1986;India; </a:t>
            </a:r>
            <a:r>
              <a:rPr lang="en-IN" sz="1400" i="1" dirty="0" err="1" smtClean="0">
                <a:solidFill>
                  <a:srgbClr val="FFFF00"/>
                </a:solidFill>
                <a:latin typeface="Lucida Fax" panose="02060602050505020204" pitchFamily="18" charset="0"/>
              </a:rPr>
              <a:t>B.Jain</a:t>
            </a:r>
            <a:r>
              <a:rPr lang="en-IN" sz="1400" i="1" dirty="0" smtClean="0">
                <a:solidFill>
                  <a:srgbClr val="FFFF00"/>
                </a:solidFill>
                <a:latin typeface="Lucida Fax" panose="02060602050505020204" pitchFamily="18" charset="0"/>
              </a:rPr>
              <a:t> Publishers(p)ltd;8;633</a:t>
            </a:r>
          </a:p>
          <a:p>
            <a:pPr algn="just"/>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3886200"/>
          </a:xfrm>
        </p:spPr>
        <p:txBody>
          <a:bodyPr>
            <a:normAutofit/>
          </a:bodyPr>
          <a:lstStyle/>
          <a:p>
            <a:pPr marL="0" indent="0">
              <a:buNone/>
            </a:pPr>
            <a:r>
              <a:rPr lang="en-US" b="1" dirty="0">
                <a:solidFill>
                  <a:srgbClr val="FFFF00"/>
                </a:solidFill>
              </a:rPr>
              <a:t>SPHERE OF </a:t>
            </a:r>
            <a:r>
              <a:rPr lang="en-US" b="1" dirty="0" smtClean="0">
                <a:solidFill>
                  <a:srgbClr val="FFFF00"/>
                </a:solidFill>
              </a:rPr>
              <a:t>ACTION</a:t>
            </a:r>
          </a:p>
          <a:p>
            <a:pPr marL="0" indent="0">
              <a:buNone/>
            </a:pPr>
            <a:endParaRPr lang="en-US" dirty="0">
              <a:solidFill>
                <a:srgbClr val="FFFF00"/>
              </a:solidFill>
            </a:endParaRPr>
          </a:p>
          <a:p>
            <a:pPr marL="0" indent="0" algn="just">
              <a:buNone/>
            </a:pPr>
            <a:r>
              <a:rPr lang="en-US" sz="3200" dirty="0" smtClean="0">
                <a:solidFill>
                  <a:schemeClr val="bg1"/>
                </a:solidFill>
                <a:latin typeface="Cambria" panose="02040503050406030204" pitchFamily="18" charset="0"/>
              </a:rPr>
              <a:t>It </a:t>
            </a:r>
            <a:r>
              <a:rPr lang="en-US" sz="3200" dirty="0">
                <a:solidFill>
                  <a:schemeClr val="bg1"/>
                </a:solidFill>
                <a:latin typeface="Cambria" panose="02040503050406030204" pitchFamily="18" charset="0"/>
              </a:rPr>
              <a:t>especially acts upon the vascular and lymphatic system, of the </a:t>
            </a:r>
            <a:r>
              <a:rPr lang="en-US" sz="3200" dirty="0" err="1">
                <a:solidFill>
                  <a:schemeClr val="bg1"/>
                </a:solidFill>
                <a:latin typeface="Cambria" panose="02040503050406030204" pitchFamily="18" charset="0"/>
              </a:rPr>
              <a:t>genito</a:t>
            </a:r>
            <a:r>
              <a:rPr lang="en-US" sz="3200" dirty="0">
                <a:solidFill>
                  <a:schemeClr val="bg1"/>
                </a:solidFill>
                <a:latin typeface="Cambria" panose="02040503050406030204" pitchFamily="18" charset="0"/>
              </a:rPr>
              <a:t>- urinary organs</a:t>
            </a:r>
            <a:r>
              <a:rPr lang="en-US" sz="3200" dirty="0" smtClean="0">
                <a:solidFill>
                  <a:schemeClr val="bg1"/>
                </a:solidFill>
                <a:latin typeface="Cambria" panose="02040503050406030204" pitchFamily="18" charset="0"/>
              </a:rPr>
              <a:t>.</a:t>
            </a:r>
          </a:p>
          <a:p>
            <a:pPr marL="0" indent="0" algn="just">
              <a:buNone/>
            </a:pPr>
            <a:endParaRPr lang="en-US" sz="3200" dirty="0">
              <a:solidFill>
                <a:schemeClr val="bg1"/>
              </a:solidFill>
              <a:latin typeface="Cambria" panose="02040503050406030204" pitchFamily="18" charset="0"/>
            </a:endParaRPr>
          </a:p>
          <a:p>
            <a:pPr marL="0" indent="0" algn="just">
              <a:buNone/>
            </a:pPr>
            <a:r>
              <a:rPr lang="en-US" sz="3200" dirty="0" smtClean="0">
                <a:solidFill>
                  <a:schemeClr val="bg1"/>
                </a:solidFill>
                <a:latin typeface="Cambria" panose="02040503050406030204" pitchFamily="18" charset="0"/>
              </a:rPr>
              <a:t>It </a:t>
            </a:r>
            <a:r>
              <a:rPr lang="en-US" sz="3200" dirty="0">
                <a:solidFill>
                  <a:schemeClr val="bg1"/>
                </a:solidFill>
                <a:latin typeface="Cambria" panose="02040503050406030204" pitchFamily="18" charset="0"/>
              </a:rPr>
              <a:t>especially affects the mucous membrane of the </a:t>
            </a:r>
            <a:r>
              <a:rPr lang="en-US" sz="3200" dirty="0" err="1">
                <a:solidFill>
                  <a:schemeClr val="bg1"/>
                </a:solidFill>
                <a:latin typeface="Cambria" panose="02040503050406030204" pitchFamily="18" charset="0"/>
              </a:rPr>
              <a:t>genito</a:t>
            </a:r>
            <a:r>
              <a:rPr lang="en-US" sz="3200" dirty="0">
                <a:solidFill>
                  <a:schemeClr val="bg1"/>
                </a:solidFill>
                <a:latin typeface="Cambria" panose="02040503050406030204" pitchFamily="18" charset="0"/>
              </a:rPr>
              <a:t>- urinary organs, and skin.</a:t>
            </a:r>
          </a:p>
          <a:p>
            <a:pPr algn="just"/>
            <a:endParaRPr lang="en-IN" dirty="0"/>
          </a:p>
        </p:txBody>
      </p:sp>
      <p:sp>
        <p:nvSpPr>
          <p:cNvPr id="4" name="TextBox 3"/>
          <p:cNvSpPr txBox="1"/>
          <p:nvPr/>
        </p:nvSpPr>
        <p:spPr>
          <a:xfrm>
            <a:off x="381000" y="5924434"/>
            <a:ext cx="8229600" cy="738664"/>
          </a:xfrm>
          <a:prstGeom prst="rect">
            <a:avLst/>
          </a:prstGeom>
          <a:noFill/>
        </p:spPr>
        <p:txBody>
          <a:bodyPr wrap="square" rtlCol="0">
            <a:spAutoFit/>
          </a:bodyPr>
          <a:lstStyle/>
          <a:p>
            <a:pPr algn="just"/>
            <a:r>
              <a:rPr lang="en-IN" sz="1400" i="1" dirty="0" smtClean="0">
                <a:latin typeface="Lucida Fax" panose="02060602050505020204" pitchFamily="18" charset="0"/>
              </a:rPr>
              <a:t>Ref : SEPIA </a:t>
            </a:r>
            <a:r>
              <a:rPr lang="en-US" sz="1400" i="1" dirty="0">
                <a:latin typeface="Lucida Fax" panose="02060602050505020204" pitchFamily="18" charset="0"/>
              </a:rPr>
              <a:t> </a:t>
            </a:r>
            <a:r>
              <a:rPr lang="en-US" sz="1400" i="1" dirty="0">
                <a:latin typeface="Lucida Fax" panose="02060602050505020204" pitchFamily="18" charset="0"/>
                <a:hlinkClick r:id="rId2"/>
              </a:rPr>
              <a:t>Characteristic Materia Medica by William H Burt</a:t>
            </a:r>
            <a:endParaRPr lang="en-IN" sz="1400" i="1" dirty="0" smtClean="0">
              <a:latin typeface="Lucida Fax" panose="02060602050505020204" pitchFamily="18" charset="0"/>
            </a:endParaRPr>
          </a:p>
          <a:p>
            <a:pPr algn="just"/>
            <a:r>
              <a:rPr lang="en-IN" sz="1400" i="1" dirty="0" smtClean="0">
                <a:latin typeface="Lucida Fax" panose="02060602050505020204" pitchFamily="18" charset="0"/>
              </a:rPr>
              <a:t>by </a:t>
            </a:r>
            <a:r>
              <a:rPr lang="en-IN" sz="1400" i="1" dirty="0" smtClean="0">
                <a:latin typeface="Lucida Fax" panose="02060602050505020204" pitchFamily="18" charset="0"/>
                <a:hlinkClick r:id="rId3" tooltip="View all posts by William Burt"/>
              </a:rPr>
              <a:t>William Burt</a:t>
            </a:r>
            <a:r>
              <a:rPr lang="en-IN" sz="1400" i="1" dirty="0" smtClean="0">
                <a:latin typeface="Lucida Fax" panose="02060602050505020204" pitchFamily="18" charset="0"/>
              </a:rPr>
              <a:t> </a:t>
            </a:r>
            <a:r>
              <a:rPr lang="en-IN" sz="1400" i="1" dirty="0">
                <a:latin typeface="Lucida Fax" panose="02060602050505020204" pitchFamily="18" charset="0"/>
                <a:hlinkClick r:id="rId4"/>
              </a:rPr>
              <a:t>https://homeopathybooks.in/characteristic-materia-medica-by-william-h-burt/sepia-3/</a:t>
            </a:r>
            <a:endParaRPr lang="en-IN" sz="1400" i="1" dirty="0">
              <a:latin typeface="Lucida Fax" panose="02060602050505020204" pitchFamily="18" charset="0"/>
            </a:endParaRPr>
          </a:p>
        </p:txBody>
      </p:sp>
    </p:spTree>
    <p:extLst>
      <p:ext uri="{BB962C8B-B14F-4D97-AF65-F5344CB8AC3E}">
        <p14:creationId xmlns:p14="http://schemas.microsoft.com/office/powerpoint/2010/main" val="1403192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0"/>
            <a:ext cx="8229600" cy="838200"/>
          </a:xfrm>
        </p:spPr>
        <p:txBody>
          <a:bodyPr/>
          <a:lstStyle/>
          <a:p>
            <a:pPr algn="ctr"/>
            <a:r>
              <a:rPr sz="4800" b="1" dirty="0" smtClean="0">
                <a:solidFill>
                  <a:srgbClr val="FFFF00"/>
                </a:solidFill>
                <a:latin typeface="Baskerville Old Face" panose="02020602080505020303" pitchFamily="18" charset="0"/>
              </a:rPr>
              <a:t>Organopathic Prescription</a:t>
            </a:r>
            <a:endParaRPr lang="en-US" sz="4800" dirty="0">
              <a:solidFill>
                <a:srgbClr val="FFFF00"/>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xmlns="" id="{49C8EFE2-AEBC-4BEE-91A1-41E17B25FF08}"/>
              </a:ext>
            </a:extLst>
          </p:cNvPr>
          <p:cNvSpPr>
            <a:spLocks noGrp="1"/>
          </p:cNvSpPr>
          <p:nvPr>
            <p:ph idx="1"/>
          </p:nvPr>
        </p:nvSpPr>
        <p:spPr>
          <a:xfrm>
            <a:off x="228599" y="838200"/>
            <a:ext cx="8686799" cy="3810000"/>
          </a:xfrm>
        </p:spPr>
        <p:txBody>
          <a:bodyPr>
            <a:normAutofit fontScale="25000" lnSpcReduction="20000"/>
          </a:bodyPr>
          <a:lstStyle/>
          <a:p>
            <a:pPr algn="just">
              <a:buClrTx/>
              <a:buFont typeface="Wingdings" pitchFamily="2" charset="2"/>
              <a:buChar char="Ø"/>
            </a:pPr>
            <a:r>
              <a:rPr lang="en-US" sz="9600" dirty="0" smtClean="0">
                <a:solidFill>
                  <a:schemeClr val="bg1"/>
                </a:solidFill>
                <a:latin typeface="Cambria" panose="02040503050406030204" pitchFamily="18" charset="0"/>
              </a:rPr>
              <a:t>Oraganopathic </a:t>
            </a:r>
            <a:r>
              <a:rPr lang="en-US" sz="9600" dirty="0">
                <a:solidFill>
                  <a:schemeClr val="bg1"/>
                </a:solidFill>
                <a:latin typeface="Cambria" panose="02040503050406030204" pitchFamily="18" charset="0"/>
              </a:rPr>
              <a:t>prescriptions are made based on the Paracelsus principle that the given drugs affect given organs (parts) by self elective preference. Many doctors like J H Clark, R T Coopers, Boger, and Burnett, have given in their experiences  on the importance of selection of Organopathic remedies and their usefulness when other guiding symptoms, causations and </a:t>
            </a:r>
            <a:r>
              <a:rPr lang="en-US" sz="9600" dirty="0" err="1">
                <a:solidFill>
                  <a:schemeClr val="bg1"/>
                </a:solidFill>
                <a:latin typeface="Cambria" panose="02040503050406030204" pitchFamily="18" charset="0"/>
              </a:rPr>
              <a:t>Miasms</a:t>
            </a:r>
            <a:r>
              <a:rPr lang="en-US" sz="9600" dirty="0">
                <a:solidFill>
                  <a:schemeClr val="bg1"/>
                </a:solidFill>
                <a:latin typeface="Cambria" panose="02040503050406030204" pitchFamily="18" charset="0"/>
              </a:rPr>
              <a:t> were rare or not available</a:t>
            </a:r>
            <a:r>
              <a:rPr lang="en-US" sz="9600" dirty="0" smtClean="0">
                <a:solidFill>
                  <a:schemeClr val="bg1"/>
                </a:solidFill>
                <a:latin typeface="Cambria" panose="02040503050406030204" pitchFamily="18" charset="0"/>
              </a:rPr>
              <a:t>.</a:t>
            </a:r>
          </a:p>
          <a:p>
            <a:pPr algn="just">
              <a:buClrTx/>
              <a:buFont typeface="Wingdings" pitchFamily="2" charset="2"/>
              <a:buChar char="Ø"/>
            </a:pPr>
            <a:endParaRPr lang="en-US" sz="9600" dirty="0">
              <a:solidFill>
                <a:schemeClr val="bg1"/>
              </a:solidFill>
              <a:latin typeface="Cambria" panose="02040503050406030204" pitchFamily="18" charset="0"/>
            </a:endParaRPr>
          </a:p>
          <a:p>
            <a:pPr algn="just">
              <a:buClrTx/>
              <a:buFont typeface="Wingdings" pitchFamily="2" charset="2"/>
              <a:buChar char="Ø"/>
            </a:pPr>
            <a:r>
              <a:rPr lang="en-US" sz="9600" dirty="0">
                <a:solidFill>
                  <a:schemeClr val="bg1"/>
                </a:solidFill>
                <a:latin typeface="Cambria" panose="02040503050406030204" pitchFamily="18" charset="0"/>
              </a:rPr>
              <a:t>Such references are available on Chelidonium, Cardus, </a:t>
            </a:r>
            <a:r>
              <a:rPr lang="en-US" sz="9600" dirty="0" err="1">
                <a:solidFill>
                  <a:schemeClr val="bg1"/>
                </a:solidFill>
                <a:latin typeface="Cambria" panose="02040503050406030204" pitchFamily="18" charset="0"/>
              </a:rPr>
              <a:t>Chionanthus</a:t>
            </a:r>
            <a:r>
              <a:rPr lang="en-US" sz="9600" dirty="0">
                <a:solidFill>
                  <a:schemeClr val="bg1"/>
                </a:solidFill>
                <a:latin typeface="Cambria" panose="02040503050406030204" pitchFamily="18" charset="0"/>
              </a:rPr>
              <a:t>, </a:t>
            </a:r>
            <a:r>
              <a:rPr lang="en-US" sz="9600" dirty="0" err="1">
                <a:solidFill>
                  <a:schemeClr val="bg1"/>
                </a:solidFill>
                <a:latin typeface="Cambria" panose="02040503050406030204" pitchFamily="18" charset="0"/>
              </a:rPr>
              <a:t>Leptendra</a:t>
            </a:r>
            <a:r>
              <a:rPr lang="en-US" sz="9600" dirty="0">
                <a:solidFill>
                  <a:schemeClr val="bg1"/>
                </a:solidFill>
                <a:latin typeface="Cambria" panose="02040503050406030204" pitchFamily="18" charset="0"/>
              </a:rPr>
              <a:t>, </a:t>
            </a:r>
            <a:r>
              <a:rPr lang="en-US" sz="9600" dirty="0" err="1">
                <a:solidFill>
                  <a:schemeClr val="bg1"/>
                </a:solidFill>
                <a:latin typeface="Cambria" panose="02040503050406030204" pitchFamily="18" charset="0"/>
              </a:rPr>
              <a:t>Myrica</a:t>
            </a:r>
            <a:r>
              <a:rPr lang="en-US" sz="9600" dirty="0">
                <a:solidFill>
                  <a:schemeClr val="bg1"/>
                </a:solidFill>
                <a:latin typeface="Cambria" panose="02040503050406030204" pitchFamily="18" charset="0"/>
              </a:rPr>
              <a:t>, </a:t>
            </a:r>
            <a:r>
              <a:rPr lang="en-US" sz="9600" dirty="0" err="1">
                <a:solidFill>
                  <a:schemeClr val="bg1"/>
                </a:solidFill>
                <a:latin typeface="Cambria" panose="02040503050406030204" pitchFamily="18" charset="0"/>
              </a:rPr>
              <a:t>Kalmegh</a:t>
            </a:r>
            <a:r>
              <a:rPr lang="en-US" sz="9600" dirty="0">
                <a:solidFill>
                  <a:schemeClr val="bg1"/>
                </a:solidFill>
                <a:latin typeface="Cambria" panose="02040503050406030204" pitchFamily="18" charset="0"/>
              </a:rPr>
              <a:t>, for liver disorders;  Sabal Ser, </a:t>
            </a:r>
            <a:r>
              <a:rPr lang="en-US" sz="9600" dirty="0" err="1">
                <a:solidFill>
                  <a:schemeClr val="bg1"/>
                </a:solidFill>
                <a:latin typeface="Cambria" panose="02040503050406030204" pitchFamily="18" charset="0"/>
              </a:rPr>
              <a:t>Ferr</a:t>
            </a:r>
            <a:r>
              <a:rPr lang="en-US" sz="9600" dirty="0">
                <a:solidFill>
                  <a:schemeClr val="bg1"/>
                </a:solidFill>
                <a:latin typeface="Cambria" panose="02040503050406030204" pitchFamily="18" charset="0"/>
              </a:rPr>
              <a:t> Pic  for Prostate affection;  Adonis V, Cactus, </a:t>
            </a:r>
            <a:r>
              <a:rPr lang="en-US" sz="9600" dirty="0" err="1">
                <a:solidFill>
                  <a:schemeClr val="bg1"/>
                </a:solidFill>
                <a:latin typeface="Cambria" panose="02040503050406030204" pitchFamily="18" charset="0"/>
              </a:rPr>
              <a:t>Crategus</a:t>
            </a:r>
            <a:r>
              <a:rPr lang="en-US" sz="9600" dirty="0">
                <a:solidFill>
                  <a:schemeClr val="bg1"/>
                </a:solidFill>
                <a:latin typeface="Cambria" panose="02040503050406030204" pitchFamily="18" charset="0"/>
              </a:rPr>
              <a:t>,  </a:t>
            </a:r>
            <a:r>
              <a:rPr lang="en-US" sz="9600" dirty="0" err="1">
                <a:solidFill>
                  <a:schemeClr val="bg1"/>
                </a:solidFill>
                <a:latin typeface="Cambria" panose="02040503050406030204" pitchFamily="18" charset="0"/>
              </a:rPr>
              <a:t>Strophanthus</a:t>
            </a:r>
            <a:r>
              <a:rPr lang="en-US" sz="9600" dirty="0">
                <a:solidFill>
                  <a:schemeClr val="bg1"/>
                </a:solidFill>
                <a:latin typeface="Cambria" panose="02040503050406030204" pitchFamily="18" charset="0"/>
              </a:rPr>
              <a:t> for heart disorders.  From their experience, these experts have identified the special affinity of these medicines on special organs and used at random for affections.  These are usually prescribed as rejuvenators of the organ</a:t>
            </a:r>
            <a:r>
              <a:rPr lang="en-US" sz="9600" dirty="0" smtClean="0">
                <a:solidFill>
                  <a:schemeClr val="bg1"/>
                </a:solidFill>
                <a:latin typeface="Cambria" panose="02040503050406030204" pitchFamily="18" charset="0"/>
              </a:rPr>
              <a:t>.</a:t>
            </a:r>
            <a:endParaRPr lang="en-US" sz="1200" dirty="0">
              <a:solidFill>
                <a:schemeClr val="bg1"/>
              </a:solidFill>
            </a:endParaRPr>
          </a:p>
          <a:p>
            <a:pPr algn="just">
              <a:buClrTx/>
              <a:buFont typeface="Wingdings" pitchFamily="2" charset="2"/>
              <a:buChar char="Ø"/>
            </a:pPr>
            <a:endParaRPr lang="en-US" sz="8000" dirty="0" smtClean="0">
              <a:solidFill>
                <a:schemeClr val="bg1"/>
              </a:solidFill>
              <a:latin typeface="Cambria" panose="02040503050406030204" pitchFamily="18" charset="0"/>
            </a:endParaRPr>
          </a:p>
          <a:p>
            <a:pPr algn="just">
              <a:buClrTx/>
              <a:buFont typeface="Wingdings" pitchFamily="2" charset="2"/>
              <a:buChar char="Ø"/>
            </a:pPr>
            <a:endParaRPr lang="en-US" sz="8000" dirty="0" smtClean="0">
              <a:solidFill>
                <a:schemeClr val="bg1"/>
              </a:solidFill>
            </a:endParaRPr>
          </a:p>
          <a:p>
            <a:pPr algn="just">
              <a:buClrTx/>
              <a:buFont typeface="Wingdings" pitchFamily="2" charset="2"/>
              <a:buChar char="Ø"/>
            </a:pPr>
            <a:r>
              <a:rPr lang="en-US" sz="3800" dirty="0" smtClean="0">
                <a:solidFill>
                  <a:srgbClr val="800080"/>
                </a:solidFill>
              </a:rPr>
              <a:t/>
            </a:r>
            <a:br>
              <a:rPr lang="en-US" sz="3800" dirty="0" smtClean="0">
                <a:solidFill>
                  <a:srgbClr val="800080"/>
                </a:solidFill>
              </a:rPr>
            </a:br>
            <a:r>
              <a:rPr lang="en-US" sz="3800" dirty="0" smtClean="0">
                <a:solidFill>
                  <a:srgbClr val="800080"/>
                </a:solidFill>
              </a:rPr>
              <a:t> </a:t>
            </a:r>
          </a:p>
          <a:p>
            <a:pPr algn="just">
              <a:buClrTx/>
              <a:buFont typeface="Wingdings" pitchFamily="2" charset="2"/>
              <a:buChar char="Ø"/>
            </a:pPr>
            <a:endParaRPr lang="en-US" dirty="0" smtClean="0">
              <a:solidFill>
                <a:srgbClr val="800080"/>
              </a:solidFill>
            </a:endParaRPr>
          </a:p>
          <a:p>
            <a:pPr algn="just">
              <a:buClrTx/>
              <a:buNone/>
            </a:pPr>
            <a:r>
              <a:rPr lang="en-US" dirty="0">
                <a:solidFill>
                  <a:srgbClr val="800080"/>
                </a:solidFill>
              </a:rPr>
              <a:t/>
            </a:r>
            <a:br>
              <a:rPr lang="en-US" dirty="0">
                <a:solidFill>
                  <a:srgbClr val="800080"/>
                </a:solidFill>
              </a:rPr>
            </a:br>
            <a:endParaRPr lang="en-IN" dirty="0">
              <a:solidFill>
                <a:srgbClr val="800080"/>
              </a:solidFill>
            </a:endParaRPr>
          </a:p>
        </p:txBody>
      </p:sp>
      <p:sp>
        <p:nvSpPr>
          <p:cNvPr id="5" name="TextBox 4"/>
          <p:cNvSpPr txBox="1"/>
          <p:nvPr/>
        </p:nvSpPr>
        <p:spPr>
          <a:xfrm>
            <a:off x="381000" y="5867400"/>
            <a:ext cx="8534398" cy="830997"/>
          </a:xfrm>
          <a:prstGeom prst="rect">
            <a:avLst/>
          </a:prstGeom>
          <a:noFill/>
        </p:spPr>
        <p:txBody>
          <a:bodyPr wrap="square" rtlCol="0">
            <a:spAutoFit/>
          </a:bodyPr>
          <a:lstStyle/>
          <a:p>
            <a:pPr algn="just">
              <a:buFont typeface="Wingdings" pitchFamily="2" charset="2"/>
              <a:buChar char="Ø"/>
            </a:pPr>
            <a:r>
              <a:rPr lang="en-US" sz="2400" dirty="0" smtClean="0">
                <a:solidFill>
                  <a:schemeClr val="bg1"/>
                </a:solidFill>
                <a:latin typeface="Cambria" panose="02040503050406030204" pitchFamily="18" charset="0"/>
              </a:rPr>
              <a:t>Drugs are compared with indication for a particular organ. Eg. Therapeutics by K C Bhanja</a:t>
            </a:r>
            <a:endParaRPr lang="en-US"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023601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897290" cy="1400530"/>
          </a:xfrm>
        </p:spPr>
        <p:txBody>
          <a:bodyPr/>
          <a:lstStyle/>
          <a:p>
            <a:pPr algn="ctr"/>
            <a:r>
              <a:rPr lang="en-US" sz="4800" dirty="0" smtClean="0">
                <a:solidFill>
                  <a:srgbClr val="FFFF00"/>
                </a:solidFill>
                <a:latin typeface="Baskerville Old Face" panose="02020602080505020303" pitchFamily="18" charset="0"/>
              </a:rPr>
              <a:t>T</a:t>
            </a:r>
            <a:r>
              <a:rPr sz="4800" dirty="0" smtClean="0">
                <a:solidFill>
                  <a:srgbClr val="FFFF00"/>
                </a:solidFill>
                <a:latin typeface="Baskerville Old Face" panose="02020602080505020303" pitchFamily="18" charset="0"/>
              </a:rPr>
              <a:t>herapeutic Materia </a:t>
            </a:r>
            <a:r>
              <a:rPr lang="en-US" sz="4800" dirty="0" smtClean="0">
                <a:solidFill>
                  <a:srgbClr val="FFFF00"/>
                </a:solidFill>
                <a:latin typeface="Baskerville Old Face" panose="02020602080505020303" pitchFamily="18" charset="0"/>
              </a:rPr>
              <a:t>Medica</a:t>
            </a:r>
            <a:endParaRPr lang="en-US" sz="4800"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280454" y="1447800"/>
            <a:ext cx="8634945" cy="4800600"/>
          </a:xfrm>
        </p:spPr>
        <p:txBody>
          <a:bodyPr/>
          <a:lstStyle/>
          <a:p>
            <a:pPr algn="just">
              <a:buFont typeface="Courier New" panose="02070309020205020404" pitchFamily="49" charset="0"/>
              <a:buChar char="o"/>
            </a:pPr>
            <a:r>
              <a:rPr lang="en-US" sz="3200" dirty="0" smtClean="0">
                <a:solidFill>
                  <a:schemeClr val="bg1"/>
                </a:solidFill>
                <a:latin typeface="Cambria" panose="02040503050406030204" pitchFamily="18" charset="0"/>
              </a:rPr>
              <a:t>Here drugs are studied under the headings of different disease. </a:t>
            </a:r>
          </a:p>
          <a:p>
            <a:pPr algn="just">
              <a:buFont typeface="Courier New" panose="02070309020205020404" pitchFamily="49" charset="0"/>
              <a:buChar char="o"/>
            </a:pPr>
            <a:r>
              <a:rPr lang="en-US" sz="3200" dirty="0" smtClean="0">
                <a:solidFill>
                  <a:schemeClr val="bg1"/>
                </a:solidFill>
                <a:latin typeface="Cambria" panose="02040503050406030204" pitchFamily="18" charset="0"/>
              </a:rPr>
              <a:t>E.g., Pain in different joints are described under arthritis. </a:t>
            </a:r>
          </a:p>
          <a:p>
            <a:pPr algn="just">
              <a:buFont typeface="Courier New" panose="02070309020205020404" pitchFamily="49" charset="0"/>
              <a:buChar char="o"/>
            </a:pPr>
            <a:r>
              <a:rPr lang="en-US" sz="3200" dirty="0" smtClean="0">
                <a:solidFill>
                  <a:schemeClr val="bg1"/>
                </a:solidFill>
                <a:latin typeface="Cambria" panose="02040503050406030204" pitchFamily="18" charset="0"/>
              </a:rPr>
              <a:t>Whole picture of the drugs cannot be studied.</a:t>
            </a:r>
          </a:p>
          <a:p>
            <a:pPr algn="just">
              <a:buFont typeface="Courier New" panose="02070309020205020404" pitchFamily="49" charset="0"/>
              <a:buChar char="o"/>
            </a:pPr>
            <a:r>
              <a:rPr lang="en-US" sz="3200" dirty="0" smtClean="0">
                <a:solidFill>
                  <a:schemeClr val="bg1"/>
                </a:solidFill>
                <a:latin typeface="Cambria" panose="02040503050406030204" pitchFamily="18" charset="0"/>
              </a:rPr>
              <a:t>E.g., Practical homoeopathic therapeutics by W. A. Dewey</a:t>
            </a:r>
          </a:p>
          <a:p>
            <a:pPr algn="just">
              <a:buFont typeface="Courier New" panose="02070309020205020404" pitchFamily="49" charset="0"/>
              <a:buChar char="o"/>
            </a:pPr>
            <a:r>
              <a:rPr lang="en-US" sz="3200" dirty="0" smtClean="0">
                <a:solidFill>
                  <a:schemeClr val="bg1"/>
                </a:solidFill>
                <a:latin typeface="Cambria" panose="02040503050406030204" pitchFamily="18" charset="0"/>
              </a:rPr>
              <a:t>Uterine therapeutics by Minton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1219200"/>
          </a:xfrm>
        </p:spPr>
        <p:txBody>
          <a:bodyPr>
            <a:noAutofit/>
          </a:bodyPr>
          <a:lstStyle/>
          <a:p>
            <a:pPr algn="ctr"/>
            <a:r>
              <a:rPr lang="en-US" sz="4000" b="1" dirty="0" smtClean="0">
                <a:solidFill>
                  <a:srgbClr val="FFFF00"/>
                </a:solidFill>
                <a:latin typeface="Baskerville Old Face" panose="02020602080505020303" pitchFamily="18" charset="0"/>
              </a:rPr>
              <a:t>PURPOSE TO STUDY MATERIA MEDICA </a:t>
            </a:r>
            <a:endParaRPr lang="en-IN" sz="4800" b="1" dirty="0">
              <a:solidFill>
                <a:srgbClr val="FFFF00"/>
              </a:solidFill>
              <a:latin typeface="Baskerville Old Face" panose="02020602080505020303" pitchFamily="18" charset="0"/>
            </a:endParaRPr>
          </a:p>
        </p:txBody>
      </p:sp>
      <p:sp>
        <p:nvSpPr>
          <p:cNvPr id="4" name="Content Placeholder 3"/>
          <p:cNvSpPr>
            <a:spLocks noGrp="1"/>
          </p:cNvSpPr>
          <p:nvPr>
            <p:ph idx="1"/>
          </p:nvPr>
        </p:nvSpPr>
        <p:spPr>
          <a:xfrm>
            <a:off x="457200" y="1600200"/>
            <a:ext cx="8229600" cy="4876800"/>
          </a:xfrm>
        </p:spPr>
        <p:txBody>
          <a:bodyPr>
            <a:normAutofit fontScale="92500" lnSpcReduction="10000"/>
          </a:bodyPr>
          <a:lstStyle/>
          <a:p>
            <a:pPr>
              <a:buNone/>
            </a:pPr>
            <a:endParaRPr lang="en-US" dirty="0"/>
          </a:p>
          <a:p>
            <a:pPr algn="just">
              <a:buClrTx/>
              <a:buFont typeface="Wingdings" pitchFamily="2" charset="2"/>
              <a:buChar char="Ø"/>
            </a:pPr>
            <a:r>
              <a:rPr lang="en-US" sz="3200" dirty="0">
                <a:solidFill>
                  <a:schemeClr val="bg1"/>
                </a:solidFill>
                <a:latin typeface="Cambria" panose="02040503050406030204" pitchFamily="18" charset="0"/>
              </a:rPr>
              <a:t>To know the pathogenetic powers of the </a:t>
            </a:r>
            <a:r>
              <a:rPr lang="en-US" sz="3200" dirty="0" smtClean="0">
                <a:solidFill>
                  <a:schemeClr val="bg1"/>
                </a:solidFill>
                <a:latin typeface="Cambria" panose="02040503050406030204" pitchFamily="18" charset="0"/>
              </a:rPr>
              <a:t>drugs</a:t>
            </a:r>
          </a:p>
          <a:p>
            <a:pPr algn="just">
              <a:buClrTx/>
              <a:buFont typeface="Wingdings" pitchFamily="2" charset="2"/>
              <a:buChar char="Ø"/>
            </a:pPr>
            <a:endParaRPr lang="en-US" sz="3200" dirty="0">
              <a:solidFill>
                <a:schemeClr val="bg1"/>
              </a:solidFill>
              <a:latin typeface="Cambria" panose="02040503050406030204" pitchFamily="18" charset="0"/>
            </a:endParaRPr>
          </a:p>
          <a:p>
            <a:pPr algn="just">
              <a:buClrTx/>
              <a:buFont typeface="Wingdings" pitchFamily="2" charset="2"/>
              <a:buChar char="Ø"/>
            </a:pPr>
            <a:r>
              <a:rPr lang="en-US" sz="3200" dirty="0">
                <a:solidFill>
                  <a:schemeClr val="bg1"/>
                </a:solidFill>
                <a:latin typeface="Cambria" panose="02040503050406030204" pitchFamily="18" charset="0"/>
              </a:rPr>
              <a:t>To individualize </a:t>
            </a:r>
            <a:endParaRPr lang="en-US" sz="3200" dirty="0" smtClean="0">
              <a:solidFill>
                <a:schemeClr val="bg1"/>
              </a:solidFill>
              <a:latin typeface="Cambria" panose="02040503050406030204" pitchFamily="18" charset="0"/>
            </a:endParaRPr>
          </a:p>
          <a:p>
            <a:pPr algn="just">
              <a:buClrTx/>
              <a:buFont typeface="Wingdings" pitchFamily="2" charset="2"/>
              <a:buChar char="Ø"/>
            </a:pPr>
            <a:endParaRPr lang="en-US" sz="3200" dirty="0">
              <a:solidFill>
                <a:schemeClr val="bg1"/>
              </a:solidFill>
              <a:latin typeface="Cambria" panose="02040503050406030204" pitchFamily="18" charset="0"/>
            </a:endParaRPr>
          </a:p>
          <a:p>
            <a:pPr algn="just">
              <a:buClrTx/>
              <a:buFont typeface="Wingdings" pitchFamily="2" charset="2"/>
              <a:buChar char="Ø"/>
            </a:pPr>
            <a:r>
              <a:rPr lang="en-US" sz="3200" dirty="0">
                <a:solidFill>
                  <a:schemeClr val="bg1"/>
                </a:solidFill>
                <a:latin typeface="Cambria" panose="02040503050406030204" pitchFamily="18" charset="0"/>
              </a:rPr>
              <a:t>For comparison between drugs. </a:t>
            </a:r>
            <a:endParaRPr lang="en-US" sz="3200" dirty="0" smtClean="0">
              <a:solidFill>
                <a:schemeClr val="bg1"/>
              </a:solidFill>
              <a:latin typeface="Cambria" panose="02040503050406030204" pitchFamily="18" charset="0"/>
            </a:endParaRPr>
          </a:p>
          <a:p>
            <a:pPr algn="just">
              <a:buClrTx/>
              <a:buFont typeface="Wingdings" pitchFamily="2" charset="2"/>
              <a:buChar char="Ø"/>
            </a:pPr>
            <a:endParaRPr lang="en-US" sz="3200" dirty="0">
              <a:solidFill>
                <a:schemeClr val="bg1"/>
              </a:solidFill>
              <a:latin typeface="Cambria" panose="02040503050406030204" pitchFamily="18" charset="0"/>
            </a:endParaRPr>
          </a:p>
          <a:p>
            <a:pPr algn="just">
              <a:buClrTx/>
              <a:buFont typeface="Wingdings" pitchFamily="2" charset="2"/>
              <a:buChar char="Ø"/>
            </a:pPr>
            <a:r>
              <a:rPr lang="en-US" sz="3200" dirty="0">
                <a:solidFill>
                  <a:schemeClr val="bg1"/>
                </a:solidFill>
                <a:latin typeface="Cambria" panose="02040503050406030204" pitchFamily="18" charset="0"/>
              </a:rPr>
              <a:t>To compare the pathogenesis of a remedy with the recorded anamnesis of the patient.</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1"/>
            <a:ext cx="4419600" cy="6477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152400"/>
            <a:ext cx="3886200" cy="6477001"/>
          </a:xfrm>
          <a:prstGeom prst="rect">
            <a:avLst/>
          </a:prstGeom>
        </p:spPr>
      </p:pic>
    </p:spTree>
    <p:extLst>
      <p:ext uri="{BB962C8B-B14F-4D97-AF65-F5344CB8AC3E}">
        <p14:creationId xmlns:p14="http://schemas.microsoft.com/office/powerpoint/2010/main" val="504814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2718"/>
            <a:ext cx="8382000" cy="5643282"/>
          </a:xfrm>
        </p:spPr>
        <p:txBody>
          <a:bodyPr/>
          <a:lstStyle/>
          <a:p>
            <a:pPr algn="ctr"/>
            <a:r>
              <a:rPr lang="en-IN" sz="8800" b="1" dirty="0" smtClean="0">
                <a:solidFill>
                  <a:schemeClr val="accent1">
                    <a:lumMod val="60000"/>
                    <a:lumOff val="40000"/>
                  </a:schemeClr>
                </a:solidFill>
                <a:latin typeface="Monotype Corsiva" panose="03010101010201010101" pitchFamily="66" charset="0"/>
              </a:rPr>
              <a:t>Few Examples of cases treated by Homoeopathic Approach</a:t>
            </a:r>
            <a:endParaRPr lang="en-IN" sz="8800" b="1" dirty="0">
              <a:solidFill>
                <a:schemeClr val="accent1">
                  <a:lumMod val="60000"/>
                  <a:lumOff val="40000"/>
                </a:schemeClr>
              </a:solidFill>
              <a:latin typeface="Monotype Corsiva" panose="03010101010201010101" pitchFamily="66" charset="0"/>
            </a:endParaRPr>
          </a:p>
        </p:txBody>
      </p:sp>
    </p:spTree>
    <p:extLst>
      <p:ext uri="{BB962C8B-B14F-4D97-AF65-F5344CB8AC3E}">
        <p14:creationId xmlns:p14="http://schemas.microsoft.com/office/powerpoint/2010/main" val="1336717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400530"/>
          </a:xfrm>
        </p:spPr>
        <p:txBody>
          <a:bodyPr/>
          <a:lstStyle/>
          <a:p>
            <a:pPr algn="ctr"/>
            <a:r>
              <a:rPr lang="en-US" sz="3600" dirty="0">
                <a:solidFill>
                  <a:srgbClr val="FFFF00"/>
                </a:solidFill>
                <a:latin typeface="Baskerville Old Face" panose="02020602080505020303" pitchFamily="18" charset="0"/>
              </a:rPr>
              <a:t>A Case of Adjustment Disorder with Anxiety A Homeopathic </a:t>
            </a:r>
            <a:r>
              <a:rPr lang="en-US" sz="3600" dirty="0" smtClean="0">
                <a:solidFill>
                  <a:srgbClr val="FFFF00"/>
                </a:solidFill>
                <a:latin typeface="Baskerville Old Face" panose="02020602080505020303" pitchFamily="18" charset="0"/>
              </a:rPr>
              <a:t>Medicine</a:t>
            </a:r>
            <a:endParaRPr lang="en-IN" sz="3600" dirty="0">
              <a:solidFill>
                <a:srgbClr val="FFFF00"/>
              </a:solidFill>
              <a:latin typeface="Baskerville Old Face" panose="02020602080505020303" pitchFamily="18" charset="0"/>
            </a:endParaRPr>
          </a:p>
        </p:txBody>
      </p:sp>
      <p:sp>
        <p:nvSpPr>
          <p:cNvPr id="3" name="Content Placeholder 2"/>
          <p:cNvSpPr>
            <a:spLocks noGrp="1"/>
          </p:cNvSpPr>
          <p:nvPr>
            <p:ph idx="1"/>
          </p:nvPr>
        </p:nvSpPr>
        <p:spPr>
          <a:xfrm>
            <a:off x="304800" y="1705330"/>
            <a:ext cx="8686800" cy="4924069"/>
          </a:xfrm>
        </p:spPr>
        <p:txBody>
          <a:bodyPr>
            <a:normAutofit/>
          </a:bodyPr>
          <a:lstStyle/>
          <a:p>
            <a:pPr marL="0" indent="0" algn="just">
              <a:buNone/>
            </a:pPr>
            <a:r>
              <a:rPr lang="en-US" sz="2800" b="1" dirty="0">
                <a:solidFill>
                  <a:schemeClr val="bg1"/>
                </a:solidFill>
                <a:latin typeface="Cambria" panose="02040503050406030204" pitchFamily="18" charset="0"/>
              </a:rPr>
              <a:t>Abstract:</a:t>
            </a:r>
            <a:r>
              <a:rPr lang="en-US" sz="2800" dirty="0">
                <a:solidFill>
                  <a:schemeClr val="bg1"/>
                </a:solidFill>
                <a:latin typeface="Cambria" panose="02040503050406030204" pitchFamily="18" charset="0"/>
              </a:rPr>
              <a:t> An acute case of adjustment disorder with anxiety is presented that responded to the homeopathic prescription of </a:t>
            </a:r>
            <a:r>
              <a:rPr lang="en-US" sz="2800" i="1" dirty="0">
                <a:solidFill>
                  <a:schemeClr val="bg1"/>
                </a:solidFill>
                <a:latin typeface="Cambria" panose="02040503050406030204" pitchFamily="18" charset="0"/>
              </a:rPr>
              <a:t>Vanadium</a:t>
            </a:r>
            <a:r>
              <a:rPr lang="en-US" sz="2800" dirty="0">
                <a:solidFill>
                  <a:schemeClr val="bg1"/>
                </a:solidFill>
                <a:latin typeface="Cambria" panose="02040503050406030204" pitchFamily="18" charset="0"/>
              </a:rPr>
              <a:t>, after the failure of </a:t>
            </a:r>
            <a:r>
              <a:rPr lang="en-US" sz="2800" i="1" dirty="0" err="1">
                <a:solidFill>
                  <a:schemeClr val="bg1"/>
                </a:solidFill>
                <a:latin typeface="Cambria" panose="02040503050406030204" pitchFamily="18" charset="0"/>
              </a:rPr>
              <a:t>Silicea</a:t>
            </a:r>
            <a:r>
              <a:rPr lang="en-US" sz="2800" dirty="0">
                <a:solidFill>
                  <a:schemeClr val="bg1"/>
                </a:solidFill>
                <a:latin typeface="Cambria" panose="02040503050406030204" pitchFamily="18" charset="0"/>
              </a:rPr>
              <a:t>. Elemental homeopathic analysis using Jan </a:t>
            </a:r>
            <a:r>
              <a:rPr lang="en-US" sz="2800" dirty="0" err="1">
                <a:solidFill>
                  <a:schemeClr val="bg1"/>
                </a:solidFill>
                <a:latin typeface="Cambria" panose="02040503050406030204" pitchFamily="18" charset="0"/>
              </a:rPr>
              <a:t>Scholten’s</a:t>
            </a:r>
            <a:r>
              <a:rPr lang="en-US" sz="2800" dirty="0">
                <a:solidFill>
                  <a:schemeClr val="bg1"/>
                </a:solidFill>
                <a:latin typeface="Cambria" panose="02040503050406030204" pitchFamily="18" charset="0"/>
              </a:rPr>
              <a:t> method of analysis provided the guidance to recognize </a:t>
            </a:r>
            <a:r>
              <a:rPr lang="en-US" sz="2800" i="1" dirty="0">
                <a:solidFill>
                  <a:schemeClr val="bg1"/>
                </a:solidFill>
                <a:latin typeface="Cambria" panose="02040503050406030204" pitchFamily="18" charset="0"/>
              </a:rPr>
              <a:t>Vanadium</a:t>
            </a:r>
            <a:r>
              <a:rPr lang="en-US" sz="2800" dirty="0">
                <a:solidFill>
                  <a:schemeClr val="bg1"/>
                </a:solidFill>
                <a:latin typeface="Cambria" panose="02040503050406030204" pitchFamily="18" charset="0"/>
              </a:rPr>
              <a:t> as the indicated </a:t>
            </a:r>
            <a:r>
              <a:rPr lang="en-US" sz="2800" dirty="0" smtClean="0">
                <a:solidFill>
                  <a:schemeClr val="bg1"/>
                </a:solidFill>
                <a:latin typeface="Cambria" panose="02040503050406030204" pitchFamily="18" charset="0"/>
              </a:rPr>
              <a:t>medicine. </a:t>
            </a:r>
            <a:endParaRPr lang="en-IN" sz="2800" dirty="0">
              <a:latin typeface="Cambria" panose="02040503050406030204" pitchFamily="18" charset="0"/>
            </a:endParaRPr>
          </a:p>
        </p:txBody>
      </p:sp>
      <p:sp>
        <p:nvSpPr>
          <p:cNvPr id="4" name="TextBox 3"/>
          <p:cNvSpPr txBox="1"/>
          <p:nvPr/>
        </p:nvSpPr>
        <p:spPr>
          <a:xfrm>
            <a:off x="292289" y="5709481"/>
            <a:ext cx="8407021" cy="738664"/>
          </a:xfrm>
          <a:prstGeom prst="rect">
            <a:avLst/>
          </a:prstGeom>
          <a:noFill/>
        </p:spPr>
        <p:txBody>
          <a:bodyPr wrap="square" rtlCol="0">
            <a:spAutoFit/>
          </a:bodyPr>
          <a:lstStyle/>
          <a:p>
            <a:pPr algn="just"/>
            <a:r>
              <a:rPr lang="en-IN" sz="1400" i="1" dirty="0">
                <a:solidFill>
                  <a:srgbClr val="FFFF00"/>
                </a:solidFill>
                <a:latin typeface="Lucida Fax" panose="02060602050505020204" pitchFamily="18" charset="0"/>
              </a:rPr>
              <a:t>Ref</a:t>
            </a:r>
            <a:r>
              <a:rPr lang="en-IN" sz="1400" i="1" dirty="0" smtClean="0">
                <a:solidFill>
                  <a:srgbClr val="FFFF00"/>
                </a:solidFill>
                <a:latin typeface="Lucida Fax" panose="02060602050505020204" pitchFamily="18" charset="0"/>
              </a:rPr>
              <a:t>: Guess G.</a:t>
            </a:r>
            <a:r>
              <a:rPr lang="en-US" sz="1400" i="1" dirty="0" smtClean="0">
                <a:solidFill>
                  <a:srgbClr val="FFFF00"/>
                </a:solidFill>
                <a:latin typeface="Lucida Fax" panose="02060602050505020204" pitchFamily="18" charset="0"/>
              </a:rPr>
              <a:t> </a:t>
            </a:r>
            <a:r>
              <a:rPr lang="en-US" sz="1400" i="1" dirty="0">
                <a:solidFill>
                  <a:srgbClr val="FFFF00"/>
                </a:solidFill>
                <a:latin typeface="Lucida Fax" panose="02060602050505020204" pitchFamily="18" charset="0"/>
              </a:rPr>
              <a:t>A Case of Adjustment Disorder with Anxiety A Homeopathic Medicine Case </a:t>
            </a:r>
            <a:r>
              <a:rPr lang="en-US" sz="1400" i="1" dirty="0" smtClean="0">
                <a:solidFill>
                  <a:srgbClr val="FFFF00"/>
                </a:solidFill>
                <a:latin typeface="Lucida Fax" panose="02060602050505020204" pitchFamily="18" charset="0"/>
              </a:rPr>
              <a:t>Report; </a:t>
            </a:r>
            <a:r>
              <a:rPr lang="en-IN" sz="1400" i="1" dirty="0" smtClean="0">
                <a:solidFill>
                  <a:srgbClr val="FFFF00"/>
                </a:solidFill>
                <a:latin typeface="Lucida Fax" panose="02060602050505020204" pitchFamily="18" charset="0"/>
              </a:rPr>
              <a:t>American Journal of </a:t>
            </a:r>
            <a:r>
              <a:rPr lang="en-IN" sz="1400" i="1" dirty="0" err="1" smtClean="0">
                <a:solidFill>
                  <a:srgbClr val="FFFF00"/>
                </a:solidFill>
                <a:latin typeface="Lucida Fax" panose="02060602050505020204" pitchFamily="18" charset="0"/>
              </a:rPr>
              <a:t>Homoopathic</a:t>
            </a:r>
            <a:r>
              <a:rPr lang="en-IN" sz="1400" i="1" dirty="0" smtClean="0">
                <a:solidFill>
                  <a:srgbClr val="FFFF00"/>
                </a:solidFill>
                <a:latin typeface="Lucida Fax" panose="02060602050505020204" pitchFamily="18" charset="0"/>
              </a:rPr>
              <a:t> Medicine </a:t>
            </a:r>
            <a:r>
              <a:rPr lang="en-IN" sz="1400" i="1" dirty="0">
                <a:solidFill>
                  <a:srgbClr val="FFFF00"/>
                </a:solidFill>
                <a:latin typeface="Lucida Fax" panose="02060602050505020204" pitchFamily="18" charset="0"/>
              </a:rPr>
              <a:t>Spring </a:t>
            </a:r>
            <a:r>
              <a:rPr lang="en-IN" sz="1400" i="1" dirty="0" smtClean="0">
                <a:solidFill>
                  <a:srgbClr val="FFFF00"/>
                </a:solidFill>
                <a:latin typeface="Lucida Fax" panose="02060602050505020204" pitchFamily="18" charset="0"/>
              </a:rPr>
              <a:t>2017; 10 (1); available at : </a:t>
            </a:r>
            <a:r>
              <a:rPr lang="en-IN" sz="1400" i="1" dirty="0">
                <a:solidFill>
                  <a:srgbClr val="FFFF00"/>
                </a:solidFill>
                <a:latin typeface="Lucida Fax" panose="02060602050505020204" pitchFamily="18" charset="0"/>
                <a:hlinkClick r:id="rId2"/>
              </a:rPr>
              <a:t>https://</a:t>
            </a:r>
            <a:r>
              <a:rPr lang="en-IN" sz="1400" i="1" dirty="0" smtClean="0">
                <a:solidFill>
                  <a:srgbClr val="FFFF00"/>
                </a:solidFill>
                <a:latin typeface="Lucida Fax" panose="02060602050505020204" pitchFamily="18" charset="0"/>
                <a:hlinkClick r:id="rId2"/>
              </a:rPr>
              <a:t>homeopathyusa.org/AJHM/AJHM-Spring-2017</a:t>
            </a:r>
            <a:r>
              <a:rPr lang="en-IN" sz="1400" i="1" dirty="0" smtClean="0">
                <a:solidFill>
                  <a:srgbClr val="FFFF00"/>
                </a:solidFill>
                <a:latin typeface="Lucida Fax" panose="02060602050505020204" pitchFamily="18" charset="0"/>
              </a:rPr>
              <a:t>; accessed on 05</a:t>
            </a:r>
            <a:r>
              <a:rPr lang="en-IN" sz="1400" i="1" baseline="30000" dirty="0" smtClean="0">
                <a:solidFill>
                  <a:srgbClr val="FFFF00"/>
                </a:solidFill>
                <a:latin typeface="Lucida Fax" panose="02060602050505020204" pitchFamily="18" charset="0"/>
              </a:rPr>
              <a:t>th</a:t>
            </a:r>
            <a:r>
              <a:rPr lang="en-IN" sz="1400" i="1" dirty="0" smtClean="0">
                <a:solidFill>
                  <a:srgbClr val="FFFF00"/>
                </a:solidFill>
                <a:latin typeface="Lucida Fax" panose="02060602050505020204" pitchFamily="18" charset="0"/>
              </a:rPr>
              <a:t> Dec 2019.</a:t>
            </a:r>
            <a:endParaRPr lang="en-IN" sz="14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1363246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fontScale="85000" lnSpcReduction="20000"/>
          </a:bodyPr>
          <a:lstStyle/>
          <a:p>
            <a:pPr marL="0" indent="0" algn="just">
              <a:buNone/>
            </a:pPr>
            <a:r>
              <a:rPr lang="en-US" dirty="0" smtClean="0">
                <a:solidFill>
                  <a:schemeClr val="bg1"/>
                </a:solidFill>
                <a:latin typeface="Cambria" panose="02040503050406030204" pitchFamily="18" charset="0"/>
              </a:rPr>
              <a:t>A 25 </a:t>
            </a:r>
            <a:r>
              <a:rPr lang="en-US" dirty="0">
                <a:solidFill>
                  <a:schemeClr val="bg1"/>
                </a:solidFill>
                <a:latin typeface="Cambria" panose="02040503050406030204" pitchFamily="18" charset="0"/>
              </a:rPr>
              <a:t>year-old female nurse practitioner consulted with </a:t>
            </a:r>
            <a:r>
              <a:rPr lang="en-US" dirty="0" smtClean="0">
                <a:solidFill>
                  <a:schemeClr val="bg1"/>
                </a:solidFill>
                <a:latin typeface="Cambria" panose="02040503050406030204" pitchFamily="18" charset="0"/>
              </a:rPr>
              <a:t>for </a:t>
            </a:r>
            <a:r>
              <a:rPr lang="en-US" dirty="0">
                <a:solidFill>
                  <a:schemeClr val="bg1"/>
                </a:solidFill>
                <a:latin typeface="Cambria" panose="02040503050406030204" pitchFamily="18" charset="0"/>
              </a:rPr>
              <a:t>anxiety and insomnia </a:t>
            </a:r>
            <a:r>
              <a:rPr lang="en-US" dirty="0" smtClean="0">
                <a:solidFill>
                  <a:schemeClr val="bg1"/>
                </a:solidFill>
                <a:latin typeface="Cambria" panose="02040503050406030204" pitchFamily="18" charset="0"/>
              </a:rPr>
              <a:t>after  </a:t>
            </a:r>
            <a:r>
              <a:rPr lang="en-US" dirty="0">
                <a:solidFill>
                  <a:schemeClr val="bg1"/>
                </a:solidFill>
                <a:latin typeface="Cambria" panose="02040503050406030204" pitchFamily="18" charset="0"/>
              </a:rPr>
              <a:t>completed her training, she began working as a primary care provider. </a:t>
            </a:r>
            <a:endParaRPr lang="en-US" dirty="0" smtClean="0">
              <a:solidFill>
                <a:schemeClr val="bg1"/>
              </a:solidFill>
              <a:latin typeface="Cambria" panose="02040503050406030204" pitchFamily="18" charset="0"/>
            </a:endParaRPr>
          </a:p>
          <a:p>
            <a:pPr marL="0" indent="0" algn="just">
              <a:buNone/>
            </a:pPr>
            <a:r>
              <a:rPr lang="en-US" dirty="0" smtClean="0">
                <a:solidFill>
                  <a:schemeClr val="bg1"/>
                </a:solidFill>
                <a:latin typeface="Cambria" panose="02040503050406030204" pitchFamily="18" charset="0"/>
              </a:rPr>
              <a:t>She </a:t>
            </a:r>
            <a:r>
              <a:rPr lang="en-US" dirty="0">
                <a:solidFill>
                  <a:schemeClr val="bg1"/>
                </a:solidFill>
                <a:latin typeface="Cambria" panose="02040503050406030204" pitchFamily="18" charset="0"/>
              </a:rPr>
              <a:t>had heretofore worked as a nurse and completed her Nurse Practitioner (NP) training without any such problems, having always felt quite confident of her abilities and having performed them admirably. </a:t>
            </a:r>
            <a:endParaRPr lang="en-US" dirty="0" smtClean="0">
              <a:solidFill>
                <a:schemeClr val="bg1"/>
              </a:solidFill>
              <a:latin typeface="Cambria" panose="02040503050406030204" pitchFamily="18" charset="0"/>
            </a:endParaRPr>
          </a:p>
          <a:p>
            <a:pPr marL="0" indent="0" algn="just">
              <a:buNone/>
            </a:pPr>
            <a:r>
              <a:rPr lang="en-US" dirty="0" smtClean="0">
                <a:solidFill>
                  <a:schemeClr val="bg1"/>
                </a:solidFill>
                <a:latin typeface="Cambria" panose="02040503050406030204" pitchFamily="18" charset="0"/>
              </a:rPr>
              <a:t>When </a:t>
            </a:r>
            <a:r>
              <a:rPr lang="en-US" dirty="0">
                <a:solidFill>
                  <a:schemeClr val="bg1"/>
                </a:solidFill>
                <a:latin typeface="Cambria" panose="02040503050406030204" pitchFamily="18" charset="0"/>
              </a:rPr>
              <a:t>she first began working in her new position she became overwhelmed with the new charting system and, as she began shadowing her NP superiors, she began worrying that her knowledge of medicine was inadequate to meet the demands of the position and became anxious about being on her own. </a:t>
            </a:r>
            <a:endParaRPr lang="en-US" dirty="0" smtClean="0">
              <a:solidFill>
                <a:schemeClr val="bg1"/>
              </a:solidFill>
              <a:latin typeface="Cambria" panose="02040503050406030204" pitchFamily="18" charset="0"/>
            </a:endParaRPr>
          </a:p>
          <a:p>
            <a:pPr marL="0" indent="0" algn="just">
              <a:buNone/>
            </a:pPr>
            <a:r>
              <a:rPr lang="en-US" dirty="0" smtClean="0">
                <a:solidFill>
                  <a:schemeClr val="bg1"/>
                </a:solidFill>
                <a:latin typeface="Cambria" panose="02040503050406030204" pitchFamily="18" charset="0"/>
              </a:rPr>
              <a:t>Her </a:t>
            </a:r>
            <a:r>
              <a:rPr lang="en-US" dirty="0">
                <a:solidFill>
                  <a:schemeClr val="bg1"/>
                </a:solidFill>
                <a:latin typeface="Cambria" panose="02040503050406030204" pitchFamily="18" charset="0"/>
              </a:rPr>
              <a:t>anxiety especially escalated when she was on call and had sole responsibility for the care of her patients</a:t>
            </a:r>
            <a:r>
              <a:rPr lang="en-US" dirty="0" smtClean="0">
                <a:solidFill>
                  <a:schemeClr val="bg1"/>
                </a:solidFill>
              </a:rPr>
              <a:t>.</a:t>
            </a:r>
          </a:p>
          <a:p>
            <a:pPr marL="0" indent="0" algn="just">
              <a:buNone/>
            </a:pPr>
            <a:r>
              <a:rPr lang="en-US" dirty="0">
                <a:solidFill>
                  <a:schemeClr val="bg1"/>
                </a:solidFill>
                <a:latin typeface="Cambria" panose="02040503050406030204" pitchFamily="18" charset="0"/>
              </a:rPr>
              <a:t>She felt very insecure. Whenever she returned home from work she would look up information to ensure she’d been correct in her assessments. She could not turn her mind off. She worried as well that others at work would be critical of her. Her anxiety was partially relieved by walks outdoors and exercise.</a:t>
            </a:r>
            <a:endParaRPr lang="en-IN"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08850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248399"/>
          </a:xfrm>
        </p:spPr>
        <p:txBody>
          <a:bodyPr>
            <a:normAutofit fontScale="92500"/>
          </a:bodyPr>
          <a:lstStyle/>
          <a:p>
            <a:pPr marL="0" indent="0">
              <a:buNone/>
            </a:pPr>
            <a:r>
              <a:rPr lang="en-IN" sz="4400" dirty="0" smtClean="0">
                <a:solidFill>
                  <a:schemeClr val="bg1"/>
                </a:solidFill>
                <a:latin typeface="Baskerville Old Face" panose="02020602080505020303" pitchFamily="18" charset="0"/>
              </a:rPr>
              <a:t>Physical Complaints : </a:t>
            </a:r>
            <a:endParaRPr lang="en-US" sz="4400" dirty="0" smtClean="0">
              <a:solidFill>
                <a:schemeClr val="bg1"/>
              </a:solidFill>
              <a:latin typeface="Baskerville Old Face" panose="02020602080505020303" pitchFamily="18" charset="0"/>
            </a:endParaRP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Hair loss </a:t>
            </a: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Appetite reduced </a:t>
            </a:r>
            <a:r>
              <a:rPr lang="en-US" sz="2400" dirty="0">
                <a:solidFill>
                  <a:schemeClr val="bg1"/>
                </a:solidFill>
                <a:latin typeface="Cambria" panose="02040503050406030204" pitchFamily="18" charset="0"/>
              </a:rPr>
              <a:t>from the stress, with consequent weight loss. </a:t>
            </a:r>
            <a:endParaRPr lang="en-US" sz="2400" dirty="0" smtClean="0">
              <a:solidFill>
                <a:schemeClr val="bg1"/>
              </a:solidFill>
              <a:latin typeface="Cambria" panose="02040503050406030204" pitchFamily="18" charset="0"/>
            </a:endParaRP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She </a:t>
            </a:r>
            <a:r>
              <a:rPr lang="en-US" sz="2400" dirty="0">
                <a:solidFill>
                  <a:schemeClr val="bg1"/>
                </a:solidFill>
                <a:latin typeface="Cambria" panose="02040503050406030204" pitchFamily="18" charset="0"/>
              </a:rPr>
              <a:t>was typically a warm-blooded person and often overly warm at night with some mild chest perspiration. Lately, however, she’d become more chilly and sensitive to drafts.</a:t>
            </a: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Night sweats</a:t>
            </a:r>
            <a:r>
              <a:rPr lang="en-US" sz="2400" dirty="0">
                <a:solidFill>
                  <a:schemeClr val="bg1"/>
                </a:solidFill>
                <a:latin typeface="Cambria" panose="02040503050406030204" pitchFamily="18" charset="0"/>
              </a:rPr>
              <a:t>, with heat.</a:t>
            </a: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Craving sweets earlier it was absent</a:t>
            </a:r>
            <a:endParaRPr lang="en-US" sz="2400" dirty="0">
              <a:solidFill>
                <a:schemeClr val="bg1"/>
              </a:solidFill>
              <a:latin typeface="Cambria" panose="02040503050406030204" pitchFamily="18" charset="0"/>
            </a:endParaRPr>
          </a:p>
          <a:p>
            <a:pPr algn="just">
              <a:buFont typeface="Courier New" panose="02070309020205020404" pitchFamily="49" charset="0"/>
              <a:buChar char="o"/>
            </a:pPr>
            <a:r>
              <a:rPr lang="en-US" sz="2400" dirty="0" smtClean="0">
                <a:solidFill>
                  <a:schemeClr val="bg1"/>
                </a:solidFill>
                <a:latin typeface="Cambria" panose="02040503050406030204" pitchFamily="18" charset="0"/>
              </a:rPr>
              <a:t>Menses </a:t>
            </a:r>
            <a:r>
              <a:rPr lang="en-US" sz="2400" dirty="0">
                <a:solidFill>
                  <a:schemeClr val="bg1"/>
                </a:solidFill>
                <a:latin typeface="Cambria" panose="02040503050406030204" pitchFamily="18" charset="0"/>
              </a:rPr>
              <a:t>were irregular lately, with long cycles of about five weeks; otherwise menses were unremarkable. She noted white spots on her nails and complained of dry scalp and skin.</a:t>
            </a:r>
          </a:p>
          <a:p>
            <a:pPr marL="0" indent="0">
              <a:buNone/>
            </a:pPr>
            <a:r>
              <a:rPr lang="en-IN" dirty="0" smtClean="0">
                <a:solidFill>
                  <a:schemeClr val="bg1"/>
                </a:solidFill>
                <a:latin typeface="Cambria" panose="02040503050406030204" pitchFamily="18" charset="0"/>
              </a:rPr>
              <a:t> Medicine given : </a:t>
            </a:r>
            <a:r>
              <a:rPr lang="en-IN" dirty="0" err="1" smtClean="0">
                <a:solidFill>
                  <a:schemeClr val="bg1"/>
                </a:solidFill>
                <a:latin typeface="Cambria" panose="02040503050406030204" pitchFamily="18" charset="0"/>
              </a:rPr>
              <a:t>Silicea</a:t>
            </a:r>
            <a:r>
              <a:rPr lang="en-IN" dirty="0" smtClean="0">
                <a:solidFill>
                  <a:schemeClr val="bg1"/>
                </a:solidFill>
                <a:latin typeface="Cambria" panose="02040503050406030204" pitchFamily="18" charset="0"/>
              </a:rPr>
              <a:t> 200/one dose</a:t>
            </a:r>
          </a:p>
          <a:p>
            <a:pPr marL="0" indent="0" algn="just">
              <a:buNone/>
            </a:pPr>
            <a:r>
              <a:rPr lang="en-IN" dirty="0" smtClean="0">
                <a:solidFill>
                  <a:schemeClr val="bg1"/>
                </a:solidFill>
                <a:latin typeface="Cambria" panose="02040503050406030204" pitchFamily="18" charset="0"/>
              </a:rPr>
              <a:t>Follow up : </a:t>
            </a:r>
            <a:r>
              <a:rPr lang="en-US" dirty="0">
                <a:solidFill>
                  <a:schemeClr val="bg1"/>
                </a:solidFill>
                <a:latin typeface="Cambria" panose="02040503050406030204" pitchFamily="18" charset="0"/>
              </a:rPr>
              <a:t>her anxiety was much worse, so much so that she was thinking of quitting her position.</a:t>
            </a:r>
            <a:endParaRPr lang="en-IN"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31713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1295400"/>
          </a:xfrm>
        </p:spPr>
        <p:txBody>
          <a:bodyPr>
            <a:normAutofit fontScale="85000" lnSpcReduction="20000"/>
          </a:bodyPr>
          <a:lstStyle/>
          <a:p>
            <a:pPr marL="0" indent="0" algn="just">
              <a:buNone/>
            </a:pPr>
            <a:r>
              <a:rPr lang="en-US" dirty="0" smtClean="0">
                <a:solidFill>
                  <a:schemeClr val="bg1"/>
                </a:solidFill>
                <a:latin typeface="Cambria" panose="02040503050406030204" pitchFamily="18" charset="0"/>
              </a:rPr>
              <a:t>In this case  </a:t>
            </a:r>
            <a:r>
              <a:rPr lang="en-US" dirty="0">
                <a:solidFill>
                  <a:schemeClr val="bg1"/>
                </a:solidFill>
                <a:latin typeface="Cambria" panose="02040503050406030204" pitchFamily="18" charset="0"/>
              </a:rPr>
              <a:t>‘Elemental homeopathy;’ </a:t>
            </a:r>
            <a:r>
              <a:rPr lang="en-US" dirty="0" err="1">
                <a:solidFill>
                  <a:schemeClr val="bg1"/>
                </a:solidFill>
                <a:latin typeface="Cambria" panose="02040503050406030204" pitchFamily="18" charset="0"/>
              </a:rPr>
              <a:t>ie</a:t>
            </a:r>
            <a:r>
              <a:rPr lang="en-US" dirty="0">
                <a:solidFill>
                  <a:schemeClr val="bg1"/>
                </a:solidFill>
                <a:latin typeface="Cambria" panose="02040503050406030204" pitchFamily="18" charset="0"/>
              </a:rPr>
              <a:t>, Jan </a:t>
            </a:r>
            <a:r>
              <a:rPr lang="en-US" dirty="0" err="1">
                <a:solidFill>
                  <a:schemeClr val="bg1"/>
                </a:solidFill>
                <a:latin typeface="Cambria" panose="02040503050406030204" pitchFamily="18" charset="0"/>
              </a:rPr>
              <a:t>Scholten’s</a:t>
            </a:r>
            <a:r>
              <a:rPr lang="en-US" dirty="0">
                <a:solidFill>
                  <a:schemeClr val="bg1"/>
                </a:solidFill>
                <a:latin typeface="Cambria" panose="02040503050406030204" pitchFamily="18" charset="0"/>
              </a:rPr>
              <a:t> schema of homeopathic analysis based primarily on the mental-emotional characteristics of </a:t>
            </a:r>
            <a:r>
              <a:rPr lang="en-US" dirty="0" smtClean="0">
                <a:solidFill>
                  <a:schemeClr val="bg1"/>
                </a:solidFill>
                <a:latin typeface="Cambria" panose="02040503050406030204" pitchFamily="18" charset="0"/>
              </a:rPr>
              <a:t>patients was considered.  </a:t>
            </a:r>
            <a:r>
              <a:rPr lang="en-US" dirty="0">
                <a:solidFill>
                  <a:schemeClr val="bg1"/>
                </a:solidFill>
                <a:latin typeface="Cambria" panose="02040503050406030204" pitchFamily="18" charset="0"/>
              </a:rPr>
              <a:t>[see </a:t>
            </a:r>
            <a:r>
              <a:rPr lang="en-US" i="1" dirty="0">
                <a:solidFill>
                  <a:schemeClr val="bg1"/>
                </a:solidFill>
                <a:latin typeface="Cambria" panose="02040503050406030204" pitchFamily="18" charset="0"/>
              </a:rPr>
              <a:t>Homeopathy and Minerals and Homeopathy and the Elements </a:t>
            </a:r>
            <a:r>
              <a:rPr lang="en-US" dirty="0">
                <a:solidFill>
                  <a:schemeClr val="bg1"/>
                </a:solidFill>
                <a:latin typeface="Cambria" panose="02040503050406030204" pitchFamily="18" charset="0"/>
              </a:rPr>
              <a:t>by Jan </a:t>
            </a:r>
            <a:r>
              <a:rPr lang="en-US" dirty="0" err="1">
                <a:solidFill>
                  <a:schemeClr val="bg1"/>
                </a:solidFill>
                <a:latin typeface="Cambria" panose="02040503050406030204" pitchFamily="18" charset="0"/>
              </a:rPr>
              <a:t>Scholten</a:t>
            </a:r>
            <a:r>
              <a:rPr lang="en-US" dirty="0">
                <a:solidFill>
                  <a:schemeClr val="bg1"/>
                </a:solidFill>
                <a:latin typeface="Cambria" panose="02040503050406030204" pitchFamily="18" charset="0"/>
              </a:rPr>
              <a:t>].</a:t>
            </a:r>
            <a:endParaRPr lang="en-IN" dirty="0">
              <a:solidFill>
                <a:schemeClr val="bg1"/>
              </a:solidFill>
              <a:latin typeface="Cambria" panose="02040503050406030204" pitchFamily="18" charset="0"/>
            </a:endParaRPr>
          </a:p>
        </p:txBody>
      </p:sp>
      <p:pic>
        <p:nvPicPr>
          <p:cNvPr id="5" name="Picture 4"/>
          <p:cNvPicPr>
            <a:picLocks noChangeAspect="1"/>
          </p:cNvPicPr>
          <p:nvPr/>
        </p:nvPicPr>
        <p:blipFill rotWithShape="1">
          <a:blip r:embed="rId2"/>
          <a:srcRect l="17569" t="13540" r="20936" b="21876"/>
          <a:stretch/>
        </p:blipFill>
        <p:spPr>
          <a:xfrm>
            <a:off x="609600" y="1905000"/>
            <a:ext cx="8001000" cy="4724400"/>
          </a:xfrm>
          <a:prstGeom prst="rect">
            <a:avLst/>
          </a:prstGeom>
        </p:spPr>
      </p:pic>
    </p:spTree>
    <p:extLst>
      <p:ext uri="{BB962C8B-B14F-4D97-AF65-F5344CB8AC3E}">
        <p14:creationId xmlns:p14="http://schemas.microsoft.com/office/powerpoint/2010/main" val="1859409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5562606"/>
          </a:xfrm>
        </p:spPr>
        <p:txBody>
          <a:bodyPr>
            <a:normAutofit fontScale="85000" lnSpcReduction="20000"/>
          </a:bodyPr>
          <a:lstStyle/>
          <a:p>
            <a:pPr marL="0" indent="0">
              <a:buNone/>
            </a:pPr>
            <a:r>
              <a:rPr lang="en-US" dirty="0" smtClean="0">
                <a:solidFill>
                  <a:schemeClr val="bg1"/>
                </a:solidFill>
                <a:latin typeface="Cambria" panose="02040503050406030204" pitchFamily="18" charset="0"/>
              </a:rPr>
              <a:t>The</a:t>
            </a:r>
            <a:r>
              <a:rPr lang="en-US" dirty="0">
                <a:solidFill>
                  <a:schemeClr val="bg1"/>
                </a:solidFill>
                <a:latin typeface="Cambria" panose="02040503050406030204" pitchFamily="18" charset="0"/>
              </a:rPr>
              <a:t> </a:t>
            </a:r>
            <a:r>
              <a:rPr lang="en-US" b="1" dirty="0">
                <a:solidFill>
                  <a:schemeClr val="bg1"/>
                </a:solidFill>
                <a:latin typeface="Cambria" panose="02040503050406030204" pitchFamily="18" charset="0"/>
              </a:rPr>
              <a:t>Element</a:t>
            </a:r>
            <a:r>
              <a:rPr lang="en-US" dirty="0">
                <a:solidFill>
                  <a:schemeClr val="bg1"/>
                </a:solidFill>
                <a:latin typeface="Cambria" panose="02040503050406030204" pitchFamily="18" charset="0"/>
              </a:rPr>
              <a:t> theory is an analysis of all the elements of the periodic </a:t>
            </a:r>
            <a:r>
              <a:rPr lang="en-US" dirty="0" smtClean="0">
                <a:solidFill>
                  <a:schemeClr val="bg1"/>
                </a:solidFill>
                <a:latin typeface="Cambria" panose="02040503050406030204" pitchFamily="18" charset="0"/>
              </a:rPr>
              <a:t>table. With </a:t>
            </a:r>
            <a:r>
              <a:rPr lang="en-US" dirty="0">
                <a:solidFill>
                  <a:schemeClr val="bg1"/>
                </a:solidFill>
                <a:latin typeface="Cambria" panose="02040503050406030204" pitchFamily="18" charset="0"/>
              </a:rPr>
              <a:t>this theory an analysis of the whole mineral kingdom became </a:t>
            </a:r>
            <a:r>
              <a:rPr lang="en-US" dirty="0" smtClean="0">
                <a:solidFill>
                  <a:schemeClr val="bg1"/>
                </a:solidFill>
                <a:latin typeface="Cambria" panose="02040503050406030204" pitchFamily="18" charset="0"/>
              </a:rPr>
              <a:t>possible.</a:t>
            </a:r>
          </a:p>
          <a:p>
            <a:pPr marL="0" indent="0">
              <a:buNone/>
            </a:pPr>
            <a:endParaRPr lang="en-US" dirty="0">
              <a:solidFill>
                <a:schemeClr val="bg1"/>
              </a:solidFill>
              <a:latin typeface="Cambria" panose="02040503050406030204" pitchFamily="18" charset="0"/>
            </a:endParaRPr>
          </a:p>
          <a:p>
            <a:pPr marL="0" indent="0" algn="just">
              <a:buNone/>
            </a:pPr>
            <a:r>
              <a:rPr lang="en-US" dirty="0" smtClean="0">
                <a:solidFill>
                  <a:schemeClr val="bg1"/>
                </a:solidFill>
                <a:latin typeface="Cambria" panose="02040503050406030204" pitchFamily="18" charset="0"/>
              </a:rPr>
              <a:t>On the </a:t>
            </a:r>
            <a:r>
              <a:rPr lang="en-US" dirty="0">
                <a:solidFill>
                  <a:schemeClr val="bg1"/>
                </a:solidFill>
                <a:latin typeface="Cambria" panose="02040503050406030204" pitchFamily="18" charset="0"/>
              </a:rPr>
              <a:t>left side of the periodic table—the side pertaining to those who suffer varying degrees of insecurity—appeared most apt. Those two stages suggested two possible remedies— </a:t>
            </a:r>
            <a:r>
              <a:rPr lang="en-US" i="1" dirty="0">
                <a:solidFill>
                  <a:schemeClr val="bg1"/>
                </a:solidFill>
                <a:latin typeface="Cambria" panose="02040503050406030204" pitchFamily="18" charset="0"/>
              </a:rPr>
              <a:t>Titanium </a:t>
            </a:r>
            <a:r>
              <a:rPr lang="en-US" i="1" dirty="0" err="1">
                <a:solidFill>
                  <a:schemeClr val="bg1"/>
                </a:solidFill>
                <a:latin typeface="Cambria" panose="02040503050406030204" pitchFamily="18" charset="0"/>
              </a:rPr>
              <a:t>metallicum</a:t>
            </a:r>
            <a:r>
              <a:rPr lang="en-US" dirty="0">
                <a:solidFill>
                  <a:schemeClr val="bg1"/>
                </a:solidFill>
                <a:latin typeface="Cambria" panose="02040503050406030204" pitchFamily="18" charset="0"/>
              </a:rPr>
              <a:t> and </a:t>
            </a:r>
            <a:r>
              <a:rPr lang="en-US" i="1" dirty="0">
                <a:solidFill>
                  <a:schemeClr val="bg1"/>
                </a:solidFill>
                <a:latin typeface="Cambria" panose="02040503050406030204" pitchFamily="18" charset="0"/>
              </a:rPr>
              <a:t>Vanadium</a:t>
            </a:r>
            <a:r>
              <a:rPr lang="en-US" dirty="0" smtClean="0">
                <a:solidFill>
                  <a:schemeClr val="bg1"/>
                </a:solidFill>
                <a:latin typeface="Cambria" panose="02040503050406030204" pitchFamily="18" charset="0"/>
              </a:rPr>
              <a:t>.</a:t>
            </a:r>
            <a:endParaRPr lang="en-IN" dirty="0">
              <a:solidFill>
                <a:schemeClr val="bg1"/>
              </a:solidFill>
              <a:latin typeface="Cambria" panose="02040503050406030204" pitchFamily="18" charset="0"/>
            </a:endParaRPr>
          </a:p>
          <a:p>
            <a:pPr marL="0" indent="0" algn="just">
              <a:buNone/>
            </a:pPr>
            <a:endParaRPr lang="en-IN" dirty="0" smtClean="0">
              <a:solidFill>
                <a:schemeClr val="bg1"/>
              </a:solidFill>
              <a:latin typeface="Cambria" panose="02040503050406030204" pitchFamily="18" charset="0"/>
            </a:endParaRPr>
          </a:p>
          <a:p>
            <a:pPr marL="0" indent="0" algn="just">
              <a:buNone/>
            </a:pPr>
            <a:r>
              <a:rPr lang="en-US" dirty="0" err="1" smtClean="0">
                <a:solidFill>
                  <a:schemeClr val="bg1"/>
                </a:solidFill>
                <a:latin typeface="Cambria" panose="02040503050406030204" pitchFamily="18" charset="0"/>
              </a:rPr>
              <a:t>Dr</a:t>
            </a:r>
            <a:r>
              <a:rPr lang="en-US" dirty="0" smtClean="0">
                <a:solidFill>
                  <a:schemeClr val="bg1"/>
                </a:solidFill>
                <a:latin typeface="Cambria" panose="02040503050406030204" pitchFamily="18" charset="0"/>
              </a:rPr>
              <a:t> </a:t>
            </a:r>
            <a:r>
              <a:rPr lang="en-US" dirty="0" err="1" smtClean="0">
                <a:solidFill>
                  <a:schemeClr val="bg1"/>
                </a:solidFill>
                <a:latin typeface="Cambria" panose="02040503050406030204" pitchFamily="18" charset="0"/>
              </a:rPr>
              <a:t>Rajan</a:t>
            </a:r>
            <a:r>
              <a:rPr lang="en-US" dirty="0" smtClean="0">
                <a:solidFill>
                  <a:schemeClr val="bg1"/>
                </a:solidFill>
                <a:latin typeface="Cambria" panose="02040503050406030204" pitchFamily="18" charset="0"/>
              </a:rPr>
              <a:t> </a:t>
            </a:r>
            <a:r>
              <a:rPr lang="en-US" dirty="0" err="1" smtClean="0">
                <a:solidFill>
                  <a:schemeClr val="bg1"/>
                </a:solidFill>
                <a:latin typeface="Cambria" panose="02040503050406030204" pitchFamily="18" charset="0"/>
              </a:rPr>
              <a:t>Shankaran</a:t>
            </a:r>
            <a:r>
              <a:rPr lang="en-US" dirty="0" smtClean="0">
                <a:solidFill>
                  <a:schemeClr val="bg1"/>
                </a:solidFill>
                <a:latin typeface="Cambria" panose="02040503050406030204" pitchFamily="18" charset="0"/>
              </a:rPr>
              <a:t> writes about the  </a:t>
            </a:r>
            <a:r>
              <a:rPr lang="en-US" i="1" dirty="0" smtClean="0">
                <a:solidFill>
                  <a:schemeClr val="bg1"/>
                </a:solidFill>
                <a:latin typeface="Cambria" panose="02040503050406030204" pitchFamily="18" charset="0"/>
              </a:rPr>
              <a:t>Vanadium</a:t>
            </a:r>
            <a:r>
              <a:rPr lang="en-US" dirty="0" smtClean="0">
                <a:solidFill>
                  <a:schemeClr val="bg1"/>
                </a:solidFill>
                <a:latin typeface="Cambria" panose="02040503050406030204" pitchFamily="18" charset="0"/>
              </a:rPr>
              <a:t> “</a:t>
            </a:r>
            <a:r>
              <a:rPr lang="en-US" dirty="0">
                <a:solidFill>
                  <a:schemeClr val="bg1"/>
                </a:solidFill>
                <a:latin typeface="Cambria" panose="02040503050406030204" pitchFamily="18" charset="0"/>
              </a:rPr>
              <a:t>The structure is complete, but the foundation is not </a:t>
            </a:r>
            <a:r>
              <a:rPr lang="en-US" dirty="0" smtClean="0">
                <a:solidFill>
                  <a:schemeClr val="bg1"/>
                </a:solidFill>
                <a:latin typeface="Cambria" panose="02040503050406030204" pitchFamily="18" charset="0"/>
              </a:rPr>
              <a:t>strong</a:t>
            </a:r>
            <a:r>
              <a:rPr lang="en-US" dirty="0">
                <a:solidFill>
                  <a:schemeClr val="bg1"/>
                </a:solidFill>
                <a:latin typeface="Cambria" panose="02040503050406030204" pitchFamily="18" charset="0"/>
              </a:rPr>
              <a:t>. Should I go ahead or not? Do I have the ability or not? Trying, unsure, postponing, preparing.” This patient had progressed beyond just beginning; she had accepted that she had to perform on her own, but this decision made her feel insecure and she questioned her ability, even considering quitting when her anxiety was most pronounced. </a:t>
            </a:r>
            <a:r>
              <a:rPr lang="en-US" dirty="0" smtClean="0">
                <a:solidFill>
                  <a:schemeClr val="bg1"/>
                </a:solidFill>
                <a:latin typeface="Cambria" panose="02040503050406030204" pitchFamily="18" charset="0"/>
              </a:rPr>
              <a:t>So, </a:t>
            </a:r>
            <a:r>
              <a:rPr lang="en-US" dirty="0">
                <a:solidFill>
                  <a:schemeClr val="bg1"/>
                </a:solidFill>
                <a:latin typeface="Cambria" panose="02040503050406030204" pitchFamily="18" charset="0"/>
              </a:rPr>
              <a:t> </a:t>
            </a:r>
            <a:r>
              <a:rPr lang="en-US" i="1" dirty="0" smtClean="0">
                <a:solidFill>
                  <a:schemeClr val="bg1"/>
                </a:solidFill>
                <a:latin typeface="Cambria" panose="02040503050406030204" pitchFamily="18" charset="0"/>
              </a:rPr>
              <a:t>Vanadium is prescribed</a:t>
            </a:r>
            <a:r>
              <a:rPr lang="en-US" dirty="0" smtClean="0">
                <a:solidFill>
                  <a:schemeClr val="bg1"/>
                </a:solidFill>
                <a:latin typeface="Cambria" panose="02040503050406030204" pitchFamily="18" charset="0"/>
              </a:rPr>
              <a:t>.</a:t>
            </a:r>
            <a:endParaRPr lang="en-IN" dirty="0">
              <a:solidFill>
                <a:schemeClr val="bg1"/>
              </a:solidFill>
              <a:latin typeface="Cambria" panose="02040503050406030204" pitchFamily="18" charset="0"/>
            </a:endParaRPr>
          </a:p>
        </p:txBody>
      </p:sp>
      <p:sp>
        <p:nvSpPr>
          <p:cNvPr id="4" name="TextBox 3"/>
          <p:cNvSpPr txBox="1"/>
          <p:nvPr/>
        </p:nvSpPr>
        <p:spPr>
          <a:xfrm>
            <a:off x="292289" y="5709481"/>
            <a:ext cx="8407021" cy="738664"/>
          </a:xfrm>
          <a:prstGeom prst="rect">
            <a:avLst/>
          </a:prstGeom>
          <a:noFill/>
        </p:spPr>
        <p:txBody>
          <a:bodyPr wrap="square" rtlCol="0">
            <a:spAutoFit/>
          </a:bodyPr>
          <a:lstStyle/>
          <a:p>
            <a:pPr algn="just"/>
            <a:r>
              <a:rPr lang="en-IN" sz="1400" i="1" dirty="0">
                <a:solidFill>
                  <a:srgbClr val="FFFF00"/>
                </a:solidFill>
                <a:latin typeface="Lucida Fax" panose="02060602050505020204" pitchFamily="18" charset="0"/>
              </a:rPr>
              <a:t>Ref</a:t>
            </a:r>
            <a:r>
              <a:rPr lang="en-IN" sz="1400" i="1" dirty="0" smtClean="0">
                <a:solidFill>
                  <a:srgbClr val="FFFF00"/>
                </a:solidFill>
                <a:latin typeface="Lucida Fax" panose="02060602050505020204" pitchFamily="18" charset="0"/>
              </a:rPr>
              <a:t>: Guess G.</a:t>
            </a:r>
            <a:r>
              <a:rPr lang="en-US" sz="1400" i="1" dirty="0" smtClean="0">
                <a:solidFill>
                  <a:srgbClr val="FFFF00"/>
                </a:solidFill>
                <a:latin typeface="Lucida Fax" panose="02060602050505020204" pitchFamily="18" charset="0"/>
              </a:rPr>
              <a:t> </a:t>
            </a:r>
            <a:r>
              <a:rPr lang="en-US" sz="1400" i="1" dirty="0">
                <a:solidFill>
                  <a:srgbClr val="FFFF00"/>
                </a:solidFill>
                <a:latin typeface="Lucida Fax" panose="02060602050505020204" pitchFamily="18" charset="0"/>
              </a:rPr>
              <a:t>A Case of Adjustment Disorder with Anxiety A Homeopathic Medicine Case </a:t>
            </a:r>
            <a:r>
              <a:rPr lang="en-US" sz="1400" i="1" dirty="0" smtClean="0">
                <a:solidFill>
                  <a:srgbClr val="FFFF00"/>
                </a:solidFill>
                <a:latin typeface="Lucida Fax" panose="02060602050505020204" pitchFamily="18" charset="0"/>
              </a:rPr>
              <a:t>Report; </a:t>
            </a:r>
            <a:r>
              <a:rPr lang="en-IN" sz="1400" i="1" dirty="0" smtClean="0">
                <a:solidFill>
                  <a:srgbClr val="FFFF00"/>
                </a:solidFill>
                <a:latin typeface="Lucida Fax" panose="02060602050505020204" pitchFamily="18" charset="0"/>
              </a:rPr>
              <a:t>American Journal of </a:t>
            </a:r>
            <a:r>
              <a:rPr lang="en-IN" sz="1400" i="1" dirty="0" err="1" smtClean="0">
                <a:solidFill>
                  <a:srgbClr val="FFFF00"/>
                </a:solidFill>
                <a:latin typeface="Lucida Fax" panose="02060602050505020204" pitchFamily="18" charset="0"/>
              </a:rPr>
              <a:t>Homoopathic</a:t>
            </a:r>
            <a:r>
              <a:rPr lang="en-IN" sz="1400" i="1" dirty="0" smtClean="0">
                <a:solidFill>
                  <a:srgbClr val="FFFF00"/>
                </a:solidFill>
                <a:latin typeface="Lucida Fax" panose="02060602050505020204" pitchFamily="18" charset="0"/>
              </a:rPr>
              <a:t> Medicine </a:t>
            </a:r>
            <a:r>
              <a:rPr lang="en-IN" sz="1400" i="1" dirty="0">
                <a:solidFill>
                  <a:srgbClr val="FFFF00"/>
                </a:solidFill>
                <a:latin typeface="Lucida Fax" panose="02060602050505020204" pitchFamily="18" charset="0"/>
              </a:rPr>
              <a:t>Spring </a:t>
            </a:r>
            <a:r>
              <a:rPr lang="en-IN" sz="1400" i="1" dirty="0" smtClean="0">
                <a:solidFill>
                  <a:srgbClr val="FFFF00"/>
                </a:solidFill>
                <a:latin typeface="Lucida Fax" panose="02060602050505020204" pitchFamily="18" charset="0"/>
              </a:rPr>
              <a:t>2017; 10 (1); available at : </a:t>
            </a:r>
            <a:r>
              <a:rPr lang="en-IN" sz="1400" i="1" dirty="0">
                <a:solidFill>
                  <a:srgbClr val="FFFF00"/>
                </a:solidFill>
                <a:latin typeface="Lucida Fax" panose="02060602050505020204" pitchFamily="18" charset="0"/>
                <a:hlinkClick r:id="rId2"/>
              </a:rPr>
              <a:t>https://</a:t>
            </a:r>
            <a:r>
              <a:rPr lang="en-IN" sz="1400" i="1" dirty="0" smtClean="0">
                <a:solidFill>
                  <a:srgbClr val="FFFF00"/>
                </a:solidFill>
                <a:latin typeface="Lucida Fax" panose="02060602050505020204" pitchFamily="18" charset="0"/>
                <a:hlinkClick r:id="rId2"/>
              </a:rPr>
              <a:t>homeopathyusa.org/AJHM/AJHM-Spring-2017</a:t>
            </a:r>
            <a:r>
              <a:rPr lang="en-IN" sz="1400" i="1" dirty="0" smtClean="0">
                <a:solidFill>
                  <a:srgbClr val="FFFF00"/>
                </a:solidFill>
                <a:latin typeface="Lucida Fax" panose="02060602050505020204" pitchFamily="18" charset="0"/>
              </a:rPr>
              <a:t>; accessed on 05</a:t>
            </a:r>
            <a:r>
              <a:rPr lang="en-IN" sz="1400" i="1" baseline="30000" dirty="0" smtClean="0">
                <a:solidFill>
                  <a:srgbClr val="FFFF00"/>
                </a:solidFill>
                <a:latin typeface="Lucida Fax" panose="02060602050505020204" pitchFamily="18" charset="0"/>
              </a:rPr>
              <a:t>th</a:t>
            </a:r>
            <a:r>
              <a:rPr lang="en-IN" sz="1400" i="1" dirty="0" smtClean="0">
                <a:solidFill>
                  <a:srgbClr val="FFFF00"/>
                </a:solidFill>
                <a:latin typeface="Lucida Fax" panose="02060602050505020204" pitchFamily="18" charset="0"/>
              </a:rPr>
              <a:t> Dec 2019.</a:t>
            </a:r>
            <a:endParaRPr lang="en-IN" sz="14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3416759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1000"/>
            <a:ext cx="4148137" cy="6096000"/>
          </a:xfrm>
          <a:prstGeom prst="rect">
            <a:avLst/>
          </a:prstGeom>
        </p:spPr>
      </p:pic>
    </p:spTree>
    <p:extLst>
      <p:ext uri="{BB962C8B-B14F-4D97-AF65-F5344CB8AC3E}">
        <p14:creationId xmlns:p14="http://schemas.microsoft.com/office/powerpoint/2010/main" val="3688010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02090" cy="1400530"/>
          </a:xfrm>
        </p:spPr>
        <p:txBody>
          <a:bodyPr>
            <a:normAutofit fontScale="90000"/>
          </a:bodyPr>
          <a:lstStyle/>
          <a:p>
            <a:pPr algn="ctr"/>
            <a:r>
              <a:rPr lang="en-US" sz="3200" dirty="0">
                <a:solidFill>
                  <a:srgbClr val="FFFF00"/>
                </a:solidFill>
                <a:latin typeface="Baskerville Old Face" panose="02020602080505020303" pitchFamily="18" charset="0"/>
              </a:rPr>
              <a:t>Homeopathic Treatment Prevents Surgery in a Case of Pronounced Acute Compartment Syndrome</a:t>
            </a:r>
            <a:endParaRPr lang="en-IN" sz="3200" dirty="0">
              <a:solidFill>
                <a:srgbClr val="FFFF00"/>
              </a:solidFill>
              <a:latin typeface="Baskerville Old Face" panose="02020602080505020303" pitchFamily="18" charset="0"/>
            </a:endParaRPr>
          </a:p>
        </p:txBody>
      </p:sp>
      <p:sp>
        <p:nvSpPr>
          <p:cNvPr id="3" name="Content Placeholder 2"/>
          <p:cNvSpPr>
            <a:spLocks noGrp="1"/>
          </p:cNvSpPr>
          <p:nvPr>
            <p:ph idx="1"/>
          </p:nvPr>
        </p:nvSpPr>
        <p:spPr>
          <a:xfrm>
            <a:off x="0" y="1447800"/>
            <a:ext cx="8915400" cy="4038600"/>
          </a:xfrm>
        </p:spPr>
        <p:txBody>
          <a:bodyPr>
            <a:noAutofit/>
          </a:bodyPr>
          <a:lstStyle/>
          <a:p>
            <a:pPr algn="just"/>
            <a:r>
              <a:rPr lang="en-US" sz="2000" dirty="0">
                <a:solidFill>
                  <a:schemeClr val="bg1"/>
                </a:solidFill>
                <a:latin typeface="Cambria" panose="02040503050406030204" pitchFamily="18" charset="0"/>
              </a:rPr>
              <a:t>Abstract Acute compartment syndrome (ACS) is a severe disease requiring immediate medical intervention consisting of </a:t>
            </a:r>
            <a:r>
              <a:rPr lang="en-US" sz="2000" dirty="0" err="1">
                <a:solidFill>
                  <a:schemeClr val="bg1"/>
                </a:solidFill>
                <a:latin typeface="Cambria" panose="02040503050406030204" pitchFamily="18" charset="0"/>
              </a:rPr>
              <a:t>decompressive</a:t>
            </a:r>
            <a:r>
              <a:rPr lang="en-US" sz="2000" dirty="0">
                <a:solidFill>
                  <a:schemeClr val="bg1"/>
                </a:solidFill>
                <a:latin typeface="Cambria" panose="02040503050406030204" pitchFamily="18" charset="0"/>
              </a:rPr>
              <a:t> surgical </a:t>
            </a:r>
            <a:r>
              <a:rPr lang="en-US" sz="2000" dirty="0" err="1">
                <a:solidFill>
                  <a:schemeClr val="bg1"/>
                </a:solidFill>
                <a:latin typeface="Cambria" panose="02040503050406030204" pitchFamily="18" charset="0"/>
              </a:rPr>
              <a:t>fasciotomy</a:t>
            </a:r>
            <a:r>
              <a:rPr lang="en-US" sz="2000" dirty="0">
                <a:solidFill>
                  <a:schemeClr val="bg1"/>
                </a:solidFill>
                <a:latin typeface="Cambria" panose="02040503050406030204" pitchFamily="18" charset="0"/>
              </a:rPr>
              <a:t> and antimicrobial treatment, occasionally leading to amputation of the affected limb. In this case, a patient with ACS is described. The patient received conventional treatment for pronounced acute compartment syndrome consisting of relevant medicines and seven surgical procedures, after which amputation of the right foot was suggested. At this stage the patient chose to consult a homeopathic physician. Through individualized homeopathic therapy, the abscess was cured within seven months and the patient was able to walk independently without pain. </a:t>
            </a:r>
            <a:r>
              <a:rPr lang="en-US" sz="2000" dirty="0" smtClean="0">
                <a:solidFill>
                  <a:schemeClr val="bg1"/>
                </a:solidFill>
                <a:latin typeface="Cambria" panose="02040503050406030204" pitchFamily="18" charset="0"/>
              </a:rPr>
              <a:t>The </a:t>
            </a:r>
            <a:r>
              <a:rPr lang="en-US" sz="2000" dirty="0">
                <a:solidFill>
                  <a:schemeClr val="bg1"/>
                </a:solidFill>
                <a:latin typeface="Cambria" panose="02040503050406030204" pitchFamily="18" charset="0"/>
              </a:rPr>
              <a:t>patient was deprived of conventional therapy, namely amputation, homeopathic treatment enabled the patient to retain her limb and regain her mobility.</a:t>
            </a:r>
            <a:endParaRPr lang="en-IN" sz="2000" dirty="0">
              <a:solidFill>
                <a:schemeClr val="bg1"/>
              </a:solidFill>
              <a:latin typeface="Cambria" panose="02040503050406030204" pitchFamily="18" charset="0"/>
            </a:endParaRPr>
          </a:p>
        </p:txBody>
      </p:sp>
      <p:sp>
        <p:nvSpPr>
          <p:cNvPr id="4" name="TextBox 3"/>
          <p:cNvSpPr txBox="1"/>
          <p:nvPr/>
        </p:nvSpPr>
        <p:spPr>
          <a:xfrm>
            <a:off x="228600" y="6019800"/>
            <a:ext cx="8915400" cy="646331"/>
          </a:xfrm>
          <a:prstGeom prst="rect">
            <a:avLst/>
          </a:prstGeom>
          <a:noFill/>
        </p:spPr>
        <p:txBody>
          <a:bodyPr wrap="square" rtlCol="0">
            <a:spAutoFit/>
          </a:bodyPr>
          <a:lstStyle/>
          <a:p>
            <a:pPr algn="just"/>
            <a:r>
              <a:rPr lang="en-IN" sz="1200" i="1" dirty="0" smtClean="0">
                <a:solidFill>
                  <a:srgbClr val="FFFF00"/>
                </a:solidFill>
                <a:latin typeface="Lucida Fax" panose="02060602050505020204" pitchFamily="18" charset="0"/>
              </a:rPr>
              <a:t>Ref: </a:t>
            </a:r>
            <a:r>
              <a:rPr lang="en-IN" sz="1200" i="1" dirty="0" err="1" smtClean="0">
                <a:solidFill>
                  <a:srgbClr val="FFFF00"/>
                </a:solidFill>
                <a:latin typeface="Lucida Fax" panose="02060602050505020204" pitchFamily="18" charset="0"/>
              </a:rPr>
              <a:t>Frass</a:t>
            </a:r>
            <a:r>
              <a:rPr lang="en-IN" sz="1200" i="1" dirty="0" smtClean="0">
                <a:solidFill>
                  <a:srgbClr val="FFFF00"/>
                </a:solidFill>
                <a:latin typeface="Lucida Fax" panose="02060602050505020204" pitchFamily="18" charset="0"/>
              </a:rPr>
              <a:t> M. </a:t>
            </a:r>
            <a:r>
              <a:rPr lang="en-US" sz="1200" i="1" dirty="0">
                <a:solidFill>
                  <a:srgbClr val="FFFF00"/>
                </a:solidFill>
                <a:latin typeface="Lucida Fax" panose="02060602050505020204" pitchFamily="18" charset="0"/>
              </a:rPr>
              <a:t>Homeopathic Treatment Prevents Surgery in a Case </a:t>
            </a:r>
            <a:r>
              <a:rPr lang="en-US" sz="1200" i="1" dirty="0" err="1" smtClean="0">
                <a:solidFill>
                  <a:srgbClr val="FFFF00"/>
                </a:solidFill>
                <a:latin typeface="Lucida Fax" panose="02060602050505020204" pitchFamily="18" charset="0"/>
              </a:rPr>
              <a:t>ofPronounced</a:t>
            </a:r>
            <a:r>
              <a:rPr lang="en-US" sz="1200" i="1" dirty="0" smtClean="0">
                <a:solidFill>
                  <a:srgbClr val="FFFF00"/>
                </a:solidFill>
                <a:latin typeface="Lucida Fax" panose="02060602050505020204" pitchFamily="18" charset="0"/>
              </a:rPr>
              <a:t> </a:t>
            </a:r>
            <a:r>
              <a:rPr lang="en-US" sz="1200" i="1" dirty="0">
                <a:solidFill>
                  <a:srgbClr val="FFFF00"/>
                </a:solidFill>
                <a:latin typeface="Lucida Fax" panose="02060602050505020204" pitchFamily="18" charset="0"/>
              </a:rPr>
              <a:t>Acute Compartment Syndrome</a:t>
            </a:r>
            <a:r>
              <a:rPr lang="en-IN" sz="1200" i="1" dirty="0" smtClean="0">
                <a:solidFill>
                  <a:srgbClr val="FFFF00"/>
                </a:solidFill>
                <a:latin typeface="Lucida Fax" panose="02060602050505020204" pitchFamily="18" charset="0"/>
              </a:rPr>
              <a:t>; </a:t>
            </a:r>
            <a:r>
              <a:rPr lang="en-US" sz="1200" i="1" dirty="0">
                <a:solidFill>
                  <a:srgbClr val="FFFF00"/>
                </a:solidFill>
                <a:latin typeface="Lucida Fax" panose="02060602050505020204" pitchFamily="18" charset="0"/>
              </a:rPr>
              <a:t>Arch </a:t>
            </a:r>
            <a:r>
              <a:rPr lang="en-US" sz="1200" i="1" dirty="0" err="1">
                <a:solidFill>
                  <a:srgbClr val="FFFF00"/>
                </a:solidFill>
                <a:latin typeface="Lucida Fax" panose="02060602050505020204" pitchFamily="18" charset="0"/>
              </a:rPr>
              <a:t>Clin</a:t>
            </a:r>
            <a:r>
              <a:rPr lang="en-US" sz="1200" i="1" dirty="0">
                <a:solidFill>
                  <a:srgbClr val="FFFF00"/>
                </a:solidFill>
                <a:latin typeface="Lucida Fax" panose="02060602050505020204" pitchFamily="18" charset="0"/>
              </a:rPr>
              <a:t> Med Case Rep 2019; 3 (6): </a:t>
            </a:r>
            <a:r>
              <a:rPr lang="en-US" sz="1200" i="1" dirty="0" smtClean="0">
                <a:solidFill>
                  <a:srgbClr val="FFFF00"/>
                </a:solidFill>
                <a:latin typeface="Lucida Fax" panose="02060602050505020204" pitchFamily="18" charset="0"/>
              </a:rPr>
              <a:t>567-572; available </a:t>
            </a:r>
            <a:r>
              <a:rPr lang="en-US" sz="1200" i="1" dirty="0">
                <a:solidFill>
                  <a:srgbClr val="FFFF00"/>
                </a:solidFill>
                <a:latin typeface="Lucida Fax" panose="02060602050505020204" pitchFamily="18" charset="0"/>
              </a:rPr>
              <a:t>at http://www.fortunejournals.com/articles/homeopathic-treatment-prevents-surgery-in-a-case-of-pronounced-acute-compartment-syndrome.pdf</a:t>
            </a:r>
            <a:r>
              <a:rPr lang="en-IN" sz="1200" i="1" dirty="0" smtClean="0">
                <a:solidFill>
                  <a:srgbClr val="FFFF00"/>
                </a:solidFill>
                <a:latin typeface="Lucida Fax" panose="02060602050505020204" pitchFamily="18" charset="0"/>
              </a:rPr>
              <a:t>accessed on 05</a:t>
            </a:r>
            <a:r>
              <a:rPr lang="en-IN" sz="1200" i="1" baseline="30000" dirty="0" smtClean="0">
                <a:solidFill>
                  <a:srgbClr val="FFFF00"/>
                </a:solidFill>
                <a:latin typeface="Lucida Fax" panose="02060602050505020204" pitchFamily="18" charset="0"/>
              </a:rPr>
              <a:t>th</a:t>
            </a:r>
            <a:r>
              <a:rPr lang="en-IN" sz="1200" i="1" dirty="0" smtClean="0">
                <a:solidFill>
                  <a:srgbClr val="FFFF00"/>
                </a:solidFill>
                <a:latin typeface="Lucida Fax" panose="02060602050505020204" pitchFamily="18" charset="0"/>
              </a:rPr>
              <a:t> Dec 2019.</a:t>
            </a:r>
            <a:endParaRPr lang="en-IN" sz="12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870706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715000"/>
          </a:xfrm>
        </p:spPr>
        <p:txBody>
          <a:bodyPr>
            <a:noAutofit/>
          </a:bodyPr>
          <a:lstStyle/>
          <a:p>
            <a:pPr algn="just"/>
            <a:r>
              <a:rPr lang="en-US" sz="2800" dirty="0">
                <a:solidFill>
                  <a:schemeClr val="bg1"/>
                </a:solidFill>
                <a:latin typeface="Cambria" panose="02040503050406030204" pitchFamily="18" charset="0"/>
              </a:rPr>
              <a:t>The striking symptoms were marked redness, heat and swelling around the right ankle joint for which the patient put on ice-packs. The patient also reported that even the slightest movement was extremely painful. </a:t>
            </a:r>
            <a:r>
              <a:rPr lang="en-US" sz="2800" dirty="0" err="1">
                <a:solidFill>
                  <a:schemeClr val="bg1"/>
                </a:solidFill>
                <a:latin typeface="Cambria" panose="02040503050406030204" pitchFamily="18" charset="0"/>
              </a:rPr>
              <a:t>Repertorization</a:t>
            </a:r>
            <a:r>
              <a:rPr lang="en-US" sz="2800" dirty="0">
                <a:solidFill>
                  <a:schemeClr val="bg1"/>
                </a:solidFill>
                <a:latin typeface="Cambria" panose="02040503050406030204" pitchFamily="18" charset="0"/>
              </a:rPr>
              <a:t> with the help of </a:t>
            </a:r>
            <a:r>
              <a:rPr lang="en-US" sz="2800" dirty="0" err="1">
                <a:solidFill>
                  <a:schemeClr val="bg1"/>
                </a:solidFill>
                <a:latin typeface="Cambria" panose="02040503050406030204" pitchFamily="18" charset="0"/>
              </a:rPr>
              <a:t>MacRepertory</a:t>
            </a:r>
            <a:r>
              <a:rPr lang="en-US" sz="2800" dirty="0">
                <a:solidFill>
                  <a:schemeClr val="bg1"/>
                </a:solidFill>
                <a:latin typeface="Cambria" panose="02040503050406030204" pitchFamily="18" charset="0"/>
              </a:rPr>
              <a:t> </a:t>
            </a:r>
            <a:r>
              <a:rPr lang="en-US" sz="2800" dirty="0" smtClean="0">
                <a:solidFill>
                  <a:schemeClr val="bg1"/>
                </a:solidFill>
                <a:latin typeface="Cambria" panose="02040503050406030204" pitchFamily="18" charset="0"/>
              </a:rPr>
              <a:t> </a:t>
            </a:r>
            <a:r>
              <a:rPr lang="en-US" sz="2800" dirty="0">
                <a:solidFill>
                  <a:schemeClr val="bg1"/>
                </a:solidFill>
                <a:latin typeface="Cambria" panose="02040503050406030204" pitchFamily="18" charset="0"/>
              </a:rPr>
              <a:t>of these symptoms led to the decision to prescribe the homeopathic medicine </a:t>
            </a:r>
            <a:r>
              <a:rPr lang="en-US" sz="2800" dirty="0" err="1">
                <a:solidFill>
                  <a:schemeClr val="bg1"/>
                </a:solidFill>
                <a:latin typeface="Cambria" panose="02040503050406030204" pitchFamily="18" charset="0"/>
              </a:rPr>
              <a:t>Bryonia</a:t>
            </a:r>
            <a:r>
              <a:rPr lang="en-US" sz="2800" dirty="0">
                <a:solidFill>
                  <a:schemeClr val="bg1"/>
                </a:solidFill>
                <a:latin typeface="Cambria" panose="02040503050406030204" pitchFamily="18" charset="0"/>
              </a:rPr>
              <a:t> alba. </a:t>
            </a:r>
            <a:r>
              <a:rPr lang="en-US" sz="2800" dirty="0" err="1">
                <a:solidFill>
                  <a:schemeClr val="bg1"/>
                </a:solidFill>
                <a:latin typeface="Cambria" panose="02040503050406030204" pitchFamily="18" charset="0"/>
              </a:rPr>
              <a:t>Bryonia</a:t>
            </a:r>
            <a:r>
              <a:rPr lang="en-US" sz="2800" dirty="0">
                <a:solidFill>
                  <a:schemeClr val="bg1"/>
                </a:solidFill>
                <a:latin typeface="Cambria" panose="02040503050406030204" pitchFamily="18" charset="0"/>
              </a:rPr>
              <a:t> is particularly indicated where pain is aggravated by any movement. </a:t>
            </a:r>
            <a:r>
              <a:rPr lang="en-US" sz="2800" dirty="0" err="1">
                <a:solidFill>
                  <a:schemeClr val="bg1"/>
                </a:solidFill>
                <a:latin typeface="Cambria" panose="02040503050406030204" pitchFamily="18" charset="0"/>
              </a:rPr>
              <a:t>Boericke</a:t>
            </a:r>
            <a:r>
              <a:rPr lang="en-US" sz="2800" dirty="0">
                <a:solidFill>
                  <a:schemeClr val="bg1"/>
                </a:solidFill>
                <a:latin typeface="Cambria" panose="02040503050406030204" pitchFamily="18" charset="0"/>
              </a:rPr>
              <a:t> describes red, swollen, hot joints, with stitches and tearing; worse on least </a:t>
            </a:r>
            <a:r>
              <a:rPr lang="en-US" sz="2800" dirty="0" smtClean="0">
                <a:solidFill>
                  <a:schemeClr val="bg1"/>
                </a:solidFill>
                <a:latin typeface="Cambria" panose="02040503050406030204" pitchFamily="18" charset="0"/>
              </a:rPr>
              <a:t>movement. </a:t>
            </a:r>
            <a:r>
              <a:rPr lang="en-US" sz="2800" dirty="0">
                <a:solidFill>
                  <a:schemeClr val="bg1"/>
                </a:solidFill>
                <a:latin typeface="Cambria" panose="02040503050406030204" pitchFamily="18" charset="0"/>
              </a:rPr>
              <a:t>The patient received a single dose of 5 globules of </a:t>
            </a:r>
            <a:r>
              <a:rPr lang="en-US" sz="2800" dirty="0" err="1">
                <a:solidFill>
                  <a:schemeClr val="bg1"/>
                </a:solidFill>
                <a:latin typeface="Cambria" panose="02040503050406030204" pitchFamily="18" charset="0"/>
              </a:rPr>
              <a:t>Bryonia</a:t>
            </a:r>
            <a:r>
              <a:rPr lang="en-US" sz="2800" dirty="0">
                <a:solidFill>
                  <a:schemeClr val="bg1"/>
                </a:solidFill>
                <a:latin typeface="Cambria" panose="02040503050406030204" pitchFamily="18" charset="0"/>
              </a:rPr>
              <a:t> alba CH200</a:t>
            </a:r>
            <a:endParaRPr lang="en-IN" sz="28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1748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E:\MM PICS\D187_204_036_1200.jpg"/>
          <p:cNvPicPr>
            <a:picLocks noChangeAspect="1" noChangeArrowheads="1"/>
          </p:cNvPicPr>
          <p:nvPr/>
        </p:nvPicPr>
        <p:blipFill>
          <a:blip r:embed="rId2"/>
          <a:srcRect/>
          <a:stretch>
            <a:fillRect/>
          </a:stretch>
        </p:blipFill>
        <p:spPr bwMode="auto">
          <a:xfrm>
            <a:off x="5181600" y="1371600"/>
            <a:ext cx="3352800" cy="4267200"/>
          </a:xfrm>
          <a:prstGeom prst="rect">
            <a:avLst/>
          </a:prstGeom>
          <a:noFill/>
        </p:spPr>
      </p:pic>
      <p:pic>
        <p:nvPicPr>
          <p:cNvPr id="13" name="Picture 2" descr="E:\MM PICS\woman-talking-to-doctor-nurse.jpg"/>
          <p:cNvPicPr>
            <a:picLocks noChangeAspect="1" noChangeArrowheads="1"/>
          </p:cNvPicPr>
          <p:nvPr/>
        </p:nvPicPr>
        <p:blipFill>
          <a:blip r:embed="rId3"/>
          <a:srcRect/>
          <a:stretch>
            <a:fillRect/>
          </a:stretch>
        </p:blipFill>
        <p:spPr bwMode="auto">
          <a:xfrm>
            <a:off x="533400" y="1371600"/>
            <a:ext cx="3886200" cy="4267200"/>
          </a:xfrm>
          <a:prstGeom prst="rect">
            <a:avLst/>
          </a:prstGeom>
          <a:noFill/>
        </p:spPr>
      </p:pic>
      <p:sp>
        <p:nvSpPr>
          <p:cNvPr id="14" name="Title 13"/>
          <p:cNvSpPr>
            <a:spLocks noGrp="1"/>
          </p:cNvSpPr>
          <p:nvPr>
            <p:ph type="title"/>
          </p:nvPr>
        </p:nvSpPr>
        <p:spPr>
          <a:xfrm>
            <a:off x="152400" y="228600"/>
            <a:ext cx="8839200" cy="1400530"/>
          </a:xfrm>
        </p:spPr>
        <p:txBody>
          <a:bodyPr/>
          <a:lstStyle/>
          <a:p>
            <a:pPr algn="ctr"/>
            <a:r>
              <a:rPr lang="en-US" sz="5400" b="1" dirty="0">
                <a:solidFill>
                  <a:schemeClr val="bg1"/>
                </a:solidFill>
                <a:latin typeface="Baskerville Old Face" panose="02020602080505020303" pitchFamily="18" charset="0"/>
              </a:rPr>
              <a:t>PRACTICAL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637" t="11827" r="24242" b="15055"/>
          <a:stretch/>
        </p:blipFill>
        <p:spPr>
          <a:xfrm>
            <a:off x="228600" y="152400"/>
            <a:ext cx="8686800" cy="5943600"/>
          </a:xfrm>
          <a:prstGeom prst="rect">
            <a:avLst/>
          </a:prstGeom>
        </p:spPr>
      </p:pic>
      <p:sp>
        <p:nvSpPr>
          <p:cNvPr id="8" name="TextBox 7"/>
          <p:cNvSpPr txBox="1"/>
          <p:nvPr/>
        </p:nvSpPr>
        <p:spPr>
          <a:xfrm>
            <a:off x="228600" y="6248400"/>
            <a:ext cx="8763000" cy="461665"/>
          </a:xfrm>
          <a:prstGeom prst="rect">
            <a:avLst/>
          </a:prstGeom>
          <a:noFill/>
        </p:spPr>
        <p:txBody>
          <a:bodyPr wrap="square" rtlCol="0">
            <a:spAutoFit/>
          </a:bodyPr>
          <a:lstStyle/>
          <a:p>
            <a:pPr algn="just"/>
            <a:r>
              <a:rPr lang="en-IN" sz="1200" i="1" dirty="0" smtClean="0">
                <a:solidFill>
                  <a:srgbClr val="FFFF00"/>
                </a:solidFill>
                <a:latin typeface="Lucida Fax" panose="02060602050505020204" pitchFamily="18" charset="0"/>
              </a:rPr>
              <a:t>Ref: </a:t>
            </a:r>
            <a:r>
              <a:rPr lang="en-IN" sz="1200" i="1" dirty="0" err="1" smtClean="0">
                <a:solidFill>
                  <a:srgbClr val="FFFF00"/>
                </a:solidFill>
                <a:latin typeface="Lucida Fax" panose="02060602050505020204" pitchFamily="18" charset="0"/>
              </a:rPr>
              <a:t>Oberbaum</a:t>
            </a:r>
            <a:r>
              <a:rPr lang="en-IN" sz="1200" i="1" dirty="0" smtClean="0">
                <a:solidFill>
                  <a:srgbClr val="FFFF00"/>
                </a:solidFill>
                <a:latin typeface="Lucida Fax" panose="02060602050505020204" pitchFamily="18" charset="0"/>
              </a:rPr>
              <a:t> M. </a:t>
            </a:r>
            <a:r>
              <a:rPr lang="en-IN" sz="1200" i="1" dirty="0" smtClean="0">
                <a:solidFill>
                  <a:srgbClr val="FFFF00"/>
                </a:solidFill>
                <a:latin typeface="Lucida Fax" panose="02060602050505020204" pitchFamily="18" charset="0"/>
                <a:hlinkClick r:id="rId3" action="ppaction://hlinkfile"/>
              </a:rPr>
              <a:t>Homoeopathic</a:t>
            </a:r>
            <a:r>
              <a:rPr lang="en-IN" sz="1200" i="1" dirty="0" smtClean="0">
                <a:solidFill>
                  <a:srgbClr val="FFFF00"/>
                </a:solidFill>
                <a:latin typeface="Lucida Fax" panose="02060602050505020204" pitchFamily="18" charset="0"/>
              </a:rPr>
              <a:t> treatment in emergency medicine – a case series; Homeopathy; 2003; 92, 44-47; accessed on 05</a:t>
            </a:r>
            <a:r>
              <a:rPr lang="en-IN" sz="1200" i="1" baseline="30000" dirty="0" smtClean="0">
                <a:solidFill>
                  <a:srgbClr val="FFFF00"/>
                </a:solidFill>
                <a:latin typeface="Lucida Fax" panose="02060602050505020204" pitchFamily="18" charset="0"/>
              </a:rPr>
              <a:t>th</a:t>
            </a:r>
            <a:r>
              <a:rPr lang="en-IN" sz="1200" i="1" dirty="0" smtClean="0">
                <a:solidFill>
                  <a:srgbClr val="FFFF00"/>
                </a:solidFill>
                <a:latin typeface="Lucida Fax" panose="02060602050505020204" pitchFamily="18" charset="0"/>
              </a:rPr>
              <a:t> Dec 2019.</a:t>
            </a:r>
            <a:endParaRPr lang="en-IN" sz="12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2422477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400800"/>
          </a:xfrm>
        </p:spPr>
        <p:txBody>
          <a:bodyPr>
            <a:noAutofit/>
          </a:bodyPr>
          <a:lstStyle/>
          <a:p>
            <a:pPr marL="0" indent="0">
              <a:buNone/>
            </a:pPr>
            <a:r>
              <a:rPr lang="en-IN" sz="2400" dirty="0" smtClean="0">
                <a:solidFill>
                  <a:schemeClr val="bg1"/>
                </a:solidFill>
                <a:latin typeface="Cambria" panose="02040503050406030204" pitchFamily="18" charset="0"/>
              </a:rPr>
              <a:t>Keynotes </a:t>
            </a:r>
            <a:r>
              <a:rPr lang="en-IN" sz="2400" dirty="0">
                <a:solidFill>
                  <a:schemeClr val="bg1"/>
                </a:solidFill>
                <a:latin typeface="Cambria" panose="02040503050406030204" pitchFamily="18" charset="0"/>
              </a:rPr>
              <a:t>of remedies applied for </a:t>
            </a:r>
            <a:r>
              <a:rPr lang="en-IN" sz="2400" dirty="0" smtClean="0">
                <a:solidFill>
                  <a:schemeClr val="bg1"/>
                </a:solidFill>
                <a:latin typeface="Cambria" panose="02040503050406030204" pitchFamily="18" charset="0"/>
              </a:rPr>
              <a:t>anxiety</a:t>
            </a:r>
          </a:p>
          <a:p>
            <a:pPr marL="457200" indent="-457200">
              <a:buFont typeface="+mj-lt"/>
              <a:buAutoNum type="arabicPeriod"/>
            </a:pPr>
            <a:r>
              <a:rPr lang="en-IN" sz="2400" dirty="0" smtClean="0">
                <a:solidFill>
                  <a:schemeClr val="bg1"/>
                </a:solidFill>
                <a:latin typeface="Cambria" panose="02040503050406030204" pitchFamily="18" charset="0"/>
              </a:rPr>
              <a:t>Sudden </a:t>
            </a:r>
            <a:r>
              <a:rPr lang="en-IN" sz="2400" dirty="0">
                <a:solidFill>
                  <a:schemeClr val="bg1"/>
                </a:solidFill>
                <a:latin typeface="Cambria" panose="02040503050406030204" pitchFamily="18" charset="0"/>
              </a:rPr>
              <a:t>fear/anxiety Aconite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Fear </a:t>
            </a:r>
            <a:r>
              <a:rPr lang="en-IN" sz="2400" dirty="0">
                <a:solidFill>
                  <a:schemeClr val="bg1"/>
                </a:solidFill>
                <a:latin typeface="Cambria" panose="02040503050406030204" pitchFamily="18" charset="0"/>
              </a:rPr>
              <a:t>of death Aconite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Restlessness </a:t>
            </a:r>
            <a:r>
              <a:rPr lang="en-IN" sz="2400" dirty="0">
                <a:solidFill>
                  <a:schemeClr val="bg1"/>
                </a:solidFill>
                <a:latin typeface="Cambria" panose="02040503050406030204" pitchFamily="18" charset="0"/>
              </a:rPr>
              <a:t>Aconite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Worsening </a:t>
            </a:r>
            <a:r>
              <a:rPr lang="en-IN" sz="2400" dirty="0">
                <a:solidFill>
                  <a:schemeClr val="bg1"/>
                </a:solidFill>
                <a:latin typeface="Cambria" panose="02040503050406030204" pitchFamily="18" charset="0"/>
              </a:rPr>
              <a:t>at night Aconite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Fear </a:t>
            </a:r>
            <a:r>
              <a:rPr lang="en-IN" sz="2400" dirty="0">
                <a:solidFill>
                  <a:schemeClr val="bg1"/>
                </a:solidFill>
                <a:latin typeface="Cambria" panose="02040503050406030204" pitchFamily="18" charset="0"/>
              </a:rPr>
              <a:t>of suffocation (following burial in debris) Aconite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Weakness </a:t>
            </a:r>
            <a:r>
              <a:rPr lang="en-IN" sz="2400" dirty="0" err="1">
                <a:solidFill>
                  <a:schemeClr val="bg1"/>
                </a:solidFill>
                <a:latin typeface="Cambria" panose="02040503050406030204" pitchFamily="18" charset="0"/>
              </a:rPr>
              <a:t>Arsenicum</a:t>
            </a:r>
            <a:r>
              <a:rPr lang="en-IN" sz="2400" dirty="0">
                <a:solidFill>
                  <a:schemeClr val="bg1"/>
                </a:solidFill>
                <a:latin typeface="Cambria" panose="02040503050406030204" pitchFamily="18" charset="0"/>
              </a:rPr>
              <a:t> album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Thirst </a:t>
            </a:r>
            <a:r>
              <a:rPr lang="en-IN" sz="2400" dirty="0">
                <a:solidFill>
                  <a:schemeClr val="bg1"/>
                </a:solidFill>
                <a:latin typeface="Cambria" panose="02040503050406030204" pitchFamily="18" charset="0"/>
              </a:rPr>
              <a:t>for small volumes </a:t>
            </a:r>
            <a:r>
              <a:rPr lang="en-IN" sz="2400" dirty="0" err="1">
                <a:solidFill>
                  <a:schemeClr val="bg1"/>
                </a:solidFill>
                <a:latin typeface="Cambria" panose="02040503050406030204" pitchFamily="18" charset="0"/>
              </a:rPr>
              <a:t>Arsenicum</a:t>
            </a:r>
            <a:r>
              <a:rPr lang="en-IN" sz="2400" dirty="0">
                <a:solidFill>
                  <a:schemeClr val="bg1"/>
                </a:solidFill>
                <a:latin typeface="Cambria" panose="02040503050406030204" pitchFamily="18" charset="0"/>
              </a:rPr>
              <a:t> album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Worsening </a:t>
            </a:r>
            <a:r>
              <a:rPr lang="en-IN" sz="2400" dirty="0">
                <a:solidFill>
                  <a:schemeClr val="bg1"/>
                </a:solidFill>
                <a:latin typeface="Cambria" panose="02040503050406030204" pitchFamily="18" charset="0"/>
              </a:rPr>
              <a:t>at night </a:t>
            </a:r>
            <a:r>
              <a:rPr lang="en-IN" sz="2400" dirty="0" err="1">
                <a:solidFill>
                  <a:schemeClr val="bg1"/>
                </a:solidFill>
                <a:latin typeface="Cambria" panose="02040503050406030204" pitchFamily="18" charset="0"/>
              </a:rPr>
              <a:t>Arsenicum</a:t>
            </a:r>
            <a:r>
              <a:rPr lang="en-IN" sz="2400" dirty="0">
                <a:solidFill>
                  <a:schemeClr val="bg1"/>
                </a:solidFill>
                <a:latin typeface="Cambria" panose="02040503050406030204" pitchFamily="18" charset="0"/>
              </a:rPr>
              <a:t> album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Desire </a:t>
            </a:r>
            <a:r>
              <a:rPr lang="en-IN" sz="2400" dirty="0">
                <a:solidFill>
                  <a:schemeClr val="bg1"/>
                </a:solidFill>
                <a:latin typeface="Cambria" panose="02040503050406030204" pitchFamily="18" charset="0"/>
              </a:rPr>
              <a:t>for company </a:t>
            </a:r>
            <a:r>
              <a:rPr lang="en-IN" sz="2400" dirty="0" err="1">
                <a:solidFill>
                  <a:schemeClr val="bg1"/>
                </a:solidFill>
                <a:latin typeface="Cambria" panose="02040503050406030204" pitchFamily="18" charset="0"/>
              </a:rPr>
              <a:t>Arsenicum</a:t>
            </a:r>
            <a:r>
              <a:rPr lang="en-IN" sz="2400" dirty="0">
                <a:solidFill>
                  <a:schemeClr val="bg1"/>
                </a:solidFill>
                <a:latin typeface="Cambria" panose="02040503050406030204" pitchFamily="18" charset="0"/>
              </a:rPr>
              <a:t> album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Sensation </a:t>
            </a:r>
            <a:r>
              <a:rPr lang="en-IN" sz="2400" dirty="0">
                <a:solidFill>
                  <a:schemeClr val="bg1"/>
                </a:solidFill>
                <a:latin typeface="Cambria" panose="02040503050406030204" pitchFamily="18" charset="0"/>
              </a:rPr>
              <a:t>of a lump in the throat (</a:t>
            </a:r>
            <a:r>
              <a:rPr lang="en-IN" sz="2400" dirty="0" err="1">
                <a:solidFill>
                  <a:schemeClr val="bg1"/>
                </a:solidFill>
                <a:latin typeface="Cambria" panose="02040503050406030204" pitchFamily="18" charset="0"/>
              </a:rPr>
              <a:t>globus</a:t>
            </a:r>
            <a:r>
              <a:rPr lang="en-IN" sz="2400" dirty="0">
                <a:solidFill>
                  <a:schemeClr val="bg1"/>
                </a:solidFill>
                <a:latin typeface="Cambria" panose="02040503050406030204" pitchFamily="18" charset="0"/>
              </a:rPr>
              <a:t> </a:t>
            </a:r>
            <a:r>
              <a:rPr lang="en-IN" sz="2400" dirty="0" err="1">
                <a:solidFill>
                  <a:schemeClr val="bg1"/>
                </a:solidFill>
                <a:latin typeface="Cambria" panose="02040503050406030204" pitchFamily="18" charset="0"/>
              </a:rPr>
              <a:t>hystericus</a:t>
            </a:r>
            <a:r>
              <a:rPr lang="en-IN" sz="2400" dirty="0">
                <a:solidFill>
                  <a:schemeClr val="bg1"/>
                </a:solidFill>
                <a:latin typeface="Cambria" panose="02040503050406030204" pitchFamily="18" charset="0"/>
              </a:rPr>
              <a:t>) or elsewhere </a:t>
            </a:r>
            <a:r>
              <a:rPr lang="en-IN" sz="2400" dirty="0" err="1">
                <a:solidFill>
                  <a:schemeClr val="bg1"/>
                </a:solidFill>
                <a:latin typeface="Cambria" panose="02040503050406030204" pitchFamily="18" charset="0"/>
              </a:rPr>
              <a:t>Ignatia</a:t>
            </a:r>
            <a:r>
              <a:rPr lang="en-IN" sz="2400" dirty="0">
                <a:solidFill>
                  <a:schemeClr val="bg1"/>
                </a:solidFill>
                <a:latin typeface="Cambria" panose="02040503050406030204" pitchFamily="18" charset="0"/>
              </a:rPr>
              <a:t> </a:t>
            </a:r>
            <a:endParaRPr lang="en-IN" sz="2400" dirty="0" smtClean="0">
              <a:solidFill>
                <a:schemeClr val="bg1"/>
              </a:solidFill>
              <a:latin typeface="Cambria" panose="02040503050406030204" pitchFamily="18" charset="0"/>
            </a:endParaRPr>
          </a:p>
          <a:p>
            <a:pPr marL="457200" indent="-457200">
              <a:buFont typeface="+mj-lt"/>
              <a:buAutoNum type="arabicPeriod"/>
            </a:pPr>
            <a:r>
              <a:rPr lang="en-IN" sz="2400" dirty="0" smtClean="0">
                <a:solidFill>
                  <a:schemeClr val="bg1"/>
                </a:solidFill>
                <a:latin typeface="Cambria" panose="02040503050406030204" pitchFamily="18" charset="0"/>
              </a:rPr>
              <a:t>Silent </a:t>
            </a:r>
            <a:r>
              <a:rPr lang="en-IN" sz="2400" dirty="0">
                <a:solidFill>
                  <a:schemeClr val="bg1"/>
                </a:solidFill>
                <a:latin typeface="Cambria" panose="02040503050406030204" pitchFamily="18" charset="0"/>
              </a:rPr>
              <a:t>grief and brooding </a:t>
            </a:r>
            <a:r>
              <a:rPr lang="en-IN" sz="2400" dirty="0" err="1">
                <a:solidFill>
                  <a:schemeClr val="bg1"/>
                </a:solidFill>
                <a:latin typeface="Cambria" panose="02040503050406030204" pitchFamily="18" charset="0"/>
              </a:rPr>
              <a:t>Ignatia</a:t>
            </a:r>
            <a:endParaRPr lang="en-IN" sz="2400" dirty="0">
              <a:solidFill>
                <a:schemeClr val="bg1"/>
              </a:solidFill>
              <a:latin typeface="Cambria" panose="02040503050406030204" pitchFamily="18" charset="0"/>
            </a:endParaRPr>
          </a:p>
          <a:p>
            <a:endParaRPr lang="en-IN" sz="2400" dirty="0">
              <a:latin typeface="Cambria" panose="02040503050406030204" pitchFamily="18" charset="0"/>
            </a:endParaRPr>
          </a:p>
        </p:txBody>
      </p:sp>
    </p:spTree>
    <p:extLst>
      <p:ext uri="{BB962C8B-B14F-4D97-AF65-F5344CB8AC3E}">
        <p14:creationId xmlns:p14="http://schemas.microsoft.com/office/powerpoint/2010/main" val="1397588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534400" cy="5334000"/>
          </a:xfrm>
        </p:spPr>
        <p:txBody>
          <a:bodyPr>
            <a:normAutofit/>
          </a:bodyPr>
          <a:lstStyle/>
          <a:p>
            <a:pPr marL="514350" indent="-514350" algn="just">
              <a:buFont typeface="+mj-lt"/>
              <a:buAutoNum type="arabicPeriod"/>
            </a:pPr>
            <a:r>
              <a:rPr lang="en-IN" sz="2800" dirty="0">
                <a:solidFill>
                  <a:schemeClr val="bg1"/>
                </a:solidFill>
                <a:latin typeface="Cambria" panose="02040503050406030204" pitchFamily="18" charset="0"/>
              </a:rPr>
              <a:t>Restlessness, wish to leave the bed </a:t>
            </a:r>
            <a:r>
              <a:rPr lang="en-IN" sz="2800" dirty="0" err="1">
                <a:solidFill>
                  <a:schemeClr val="bg1"/>
                </a:solidFill>
                <a:latin typeface="Cambria" panose="02040503050406030204" pitchFamily="18" charset="0"/>
              </a:rPr>
              <a:t>Arsenicum</a:t>
            </a:r>
            <a:r>
              <a:rPr lang="en-IN" sz="2800" dirty="0">
                <a:solidFill>
                  <a:schemeClr val="bg1"/>
                </a:solidFill>
                <a:latin typeface="Cambria" panose="02040503050406030204" pitchFamily="18" charset="0"/>
              </a:rPr>
              <a:t> album </a:t>
            </a:r>
          </a:p>
          <a:p>
            <a:pPr marL="514350" indent="-514350" algn="just">
              <a:buFont typeface="+mj-lt"/>
              <a:buAutoNum type="arabicPeriod"/>
            </a:pPr>
            <a:r>
              <a:rPr lang="en-IN" sz="2800" dirty="0">
                <a:solidFill>
                  <a:schemeClr val="bg1"/>
                </a:solidFill>
                <a:latin typeface="Cambria" panose="02040503050406030204" pitchFamily="18" charset="0"/>
              </a:rPr>
              <a:t>Painlessness/pain starts late after injury Opium </a:t>
            </a:r>
          </a:p>
          <a:p>
            <a:pPr marL="514350" indent="-514350" algn="just">
              <a:buFont typeface="+mj-lt"/>
              <a:buAutoNum type="arabicPeriod"/>
            </a:pPr>
            <a:r>
              <a:rPr lang="en-IN" sz="2800" dirty="0">
                <a:solidFill>
                  <a:schemeClr val="bg1"/>
                </a:solidFill>
                <a:latin typeface="Cambria" panose="02040503050406030204" pitchFamily="18" charset="0"/>
              </a:rPr>
              <a:t>Breathing </a:t>
            </a:r>
            <a:r>
              <a:rPr lang="en-IN" sz="2800" dirty="0" err="1">
                <a:solidFill>
                  <a:schemeClr val="bg1"/>
                </a:solidFill>
                <a:latin typeface="Cambria" panose="02040503050406030204" pitchFamily="18" charset="0"/>
              </a:rPr>
              <a:t>stertorous</a:t>
            </a:r>
            <a:r>
              <a:rPr lang="en-IN" sz="2800" dirty="0">
                <a:solidFill>
                  <a:schemeClr val="bg1"/>
                </a:solidFill>
                <a:latin typeface="Cambria" panose="02040503050406030204" pitchFamily="18" charset="0"/>
              </a:rPr>
              <a:t> Opium </a:t>
            </a:r>
          </a:p>
          <a:p>
            <a:pPr marL="514350" indent="-514350" algn="just">
              <a:buFont typeface="+mj-lt"/>
              <a:buAutoNum type="arabicPeriod"/>
            </a:pPr>
            <a:r>
              <a:rPr lang="en-IN" sz="2800" dirty="0">
                <a:solidFill>
                  <a:schemeClr val="bg1"/>
                </a:solidFill>
                <a:latin typeface="Cambria" panose="02040503050406030204" pitchFamily="18" charset="0"/>
              </a:rPr>
              <a:t>Asking for nothing; Not complaining Opium </a:t>
            </a:r>
          </a:p>
          <a:p>
            <a:pPr marL="514350" indent="-514350" algn="just">
              <a:buFont typeface="+mj-lt"/>
              <a:buAutoNum type="arabicPeriod"/>
            </a:pPr>
            <a:r>
              <a:rPr lang="en-IN" sz="2800" dirty="0">
                <a:solidFill>
                  <a:schemeClr val="bg1"/>
                </a:solidFill>
                <a:latin typeface="Cambria" panose="02040503050406030204" pitchFamily="18" charset="0"/>
              </a:rPr>
              <a:t>Vertigo during anxiety Opium </a:t>
            </a:r>
          </a:p>
          <a:p>
            <a:pPr marL="514350" indent="-514350" algn="just">
              <a:buFont typeface="+mj-lt"/>
              <a:buAutoNum type="arabicPeriod"/>
            </a:pPr>
            <a:r>
              <a:rPr lang="en-IN" sz="2800" dirty="0">
                <a:solidFill>
                  <a:schemeClr val="bg1"/>
                </a:solidFill>
                <a:latin typeface="Cambria" panose="02040503050406030204" pitchFamily="18" charset="0"/>
              </a:rPr>
              <a:t>Dark red, swollen face Opium </a:t>
            </a:r>
          </a:p>
          <a:p>
            <a:pPr marL="514350" indent="-514350" algn="just">
              <a:buFont typeface="+mj-lt"/>
              <a:buAutoNum type="arabicPeriod"/>
            </a:pPr>
            <a:r>
              <a:rPr lang="en-IN" sz="2800" dirty="0">
                <a:solidFill>
                  <a:schemeClr val="bg1"/>
                </a:solidFill>
                <a:latin typeface="Cambria" panose="02040503050406030204" pitchFamily="18" charset="0"/>
              </a:rPr>
              <a:t>Warm perspiration or scant secretion (but with increased perspiration) Opium </a:t>
            </a:r>
          </a:p>
          <a:p>
            <a:pPr marL="514350" indent="-514350" algn="just">
              <a:buFont typeface="+mj-lt"/>
              <a:buAutoNum type="arabicPeriod"/>
            </a:pPr>
            <a:r>
              <a:rPr lang="en-IN" sz="2800" dirty="0">
                <a:solidFill>
                  <a:schemeClr val="bg1"/>
                </a:solidFill>
                <a:latin typeface="Cambria" panose="02040503050406030204" pitchFamily="18" charset="0"/>
              </a:rPr>
              <a:t>Sighing </a:t>
            </a:r>
            <a:r>
              <a:rPr lang="en-IN" sz="2800" dirty="0" err="1">
                <a:solidFill>
                  <a:schemeClr val="bg1"/>
                </a:solidFill>
                <a:latin typeface="Cambria" panose="02040503050406030204" pitchFamily="18" charset="0"/>
              </a:rPr>
              <a:t>Ignatia</a:t>
            </a:r>
            <a:r>
              <a:rPr lang="en-IN" sz="2800" dirty="0">
                <a:solidFill>
                  <a:schemeClr val="bg1"/>
                </a:solidFill>
                <a:latin typeface="Cambria" panose="02040503050406030204" pitchFamily="18" charset="0"/>
              </a:rPr>
              <a:t> </a:t>
            </a:r>
          </a:p>
        </p:txBody>
      </p:sp>
    </p:spTree>
    <p:extLst>
      <p:ext uri="{BB962C8B-B14F-4D97-AF65-F5344CB8AC3E}">
        <p14:creationId xmlns:p14="http://schemas.microsoft.com/office/powerpoint/2010/main" val="3076049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9466" t="14726" r="18093" b="10561"/>
          <a:stretch/>
        </p:blipFill>
        <p:spPr>
          <a:xfrm>
            <a:off x="381000" y="37531"/>
            <a:ext cx="8382000" cy="6019800"/>
          </a:xfrm>
          <a:prstGeom prst="rect">
            <a:avLst/>
          </a:prstGeom>
        </p:spPr>
      </p:pic>
      <p:sp>
        <p:nvSpPr>
          <p:cNvPr id="5" name="TextBox 4"/>
          <p:cNvSpPr txBox="1"/>
          <p:nvPr/>
        </p:nvSpPr>
        <p:spPr>
          <a:xfrm>
            <a:off x="228600" y="6082352"/>
            <a:ext cx="8915400" cy="584775"/>
          </a:xfrm>
          <a:prstGeom prst="rect">
            <a:avLst/>
          </a:prstGeom>
          <a:noFill/>
        </p:spPr>
        <p:txBody>
          <a:bodyPr wrap="square" rtlCol="0">
            <a:spAutoFit/>
          </a:bodyPr>
          <a:lstStyle/>
          <a:p>
            <a:pPr algn="just"/>
            <a:r>
              <a:rPr lang="en-IN" sz="1600" i="1" dirty="0" smtClean="0">
                <a:solidFill>
                  <a:srgbClr val="FFFF00"/>
                </a:solidFill>
                <a:latin typeface="Lucida Fax" panose="02060602050505020204" pitchFamily="18" charset="0"/>
              </a:rPr>
              <a:t>Ref: Chand K. S. Case reports on integrated management of </a:t>
            </a:r>
            <a:r>
              <a:rPr lang="en-IN" sz="1600" i="1" dirty="0" smtClean="0">
                <a:solidFill>
                  <a:srgbClr val="FFFF00"/>
                </a:solidFill>
                <a:latin typeface="Lucida Fax" panose="02060602050505020204" pitchFamily="18" charset="0"/>
                <a:hlinkClick r:id="rId3" action="ppaction://hlinkfile"/>
              </a:rPr>
              <a:t>tubercular</a:t>
            </a:r>
            <a:r>
              <a:rPr lang="en-IN" sz="1600" i="1" dirty="0" smtClean="0">
                <a:solidFill>
                  <a:srgbClr val="FFFF00"/>
                </a:solidFill>
                <a:latin typeface="Lucida Fax" panose="02060602050505020204" pitchFamily="18" charset="0"/>
              </a:rPr>
              <a:t> disease; </a:t>
            </a:r>
            <a:r>
              <a:rPr lang="en-IN" sz="1600" i="1" dirty="0" err="1" smtClean="0">
                <a:solidFill>
                  <a:srgbClr val="FFFF00"/>
                </a:solidFill>
                <a:latin typeface="Lucida Fax" panose="02060602050505020204" pitchFamily="18" charset="0"/>
              </a:rPr>
              <a:t>Homeoapthy</a:t>
            </a:r>
            <a:r>
              <a:rPr lang="en-IN" sz="1600" i="1" dirty="0" smtClean="0">
                <a:solidFill>
                  <a:srgbClr val="FFFF00"/>
                </a:solidFill>
                <a:latin typeface="Lucida Fax" panose="02060602050505020204" pitchFamily="18" charset="0"/>
              </a:rPr>
              <a:t>, 2017; 106;214-222; accessed on 05</a:t>
            </a:r>
            <a:r>
              <a:rPr lang="en-IN" sz="1600" i="1" baseline="30000" dirty="0" smtClean="0">
                <a:solidFill>
                  <a:srgbClr val="FFFF00"/>
                </a:solidFill>
                <a:latin typeface="Lucida Fax" panose="02060602050505020204" pitchFamily="18" charset="0"/>
              </a:rPr>
              <a:t>th</a:t>
            </a:r>
            <a:r>
              <a:rPr lang="en-IN" sz="1600" i="1" dirty="0" smtClean="0">
                <a:solidFill>
                  <a:srgbClr val="FFFF00"/>
                </a:solidFill>
                <a:latin typeface="Lucida Fax" panose="02060602050505020204" pitchFamily="18" charset="0"/>
              </a:rPr>
              <a:t> Dec 2019.</a:t>
            </a:r>
            <a:endParaRPr lang="en-IN" sz="1600" i="1" dirty="0">
              <a:solidFill>
                <a:srgbClr val="FFFF00"/>
              </a:solidFill>
              <a:latin typeface="Lucida Fax" panose="02060602050505020204" pitchFamily="18" charset="0"/>
            </a:endParaRPr>
          </a:p>
        </p:txBody>
      </p:sp>
    </p:spTree>
    <p:extLst>
      <p:ext uri="{BB962C8B-B14F-4D97-AF65-F5344CB8AC3E}">
        <p14:creationId xmlns:p14="http://schemas.microsoft.com/office/powerpoint/2010/main" val="4207975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28600" y="210026"/>
            <a:ext cx="8763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mbria" panose="02040503050406030204" pitchFamily="18" charset="0"/>
              </a:rPr>
              <a:t>Homeopathic treatment was added to antibiotics according to regime.</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bg1"/>
                </a:solidFill>
                <a:effectLst/>
                <a:latin typeface="Cambria" panose="02040503050406030204" pitchFamily="18" charset="0"/>
                <a:hlinkClick r:id="rId2" tooltip="Learn more about Sulfur from ScienceDirect's AI-generated Topic Pages"/>
              </a:rPr>
              <a:t>Sulphur</a:t>
            </a:r>
            <a:r>
              <a:rPr kumimoji="0" lang="en-US" sz="2400" b="0" i="0" u="none" strike="noStrike" cap="none" normalizeH="0" baseline="0" dirty="0" smtClean="0">
                <a:ln>
                  <a:noFill/>
                </a:ln>
                <a:solidFill>
                  <a:schemeClr val="bg1"/>
                </a:solidFill>
                <a:effectLst/>
                <a:latin typeface="Cambria" panose="02040503050406030204" pitchFamily="18" charset="0"/>
              </a:rPr>
              <a:t> 30c was selected as a patient specific medicine for TB </a:t>
            </a:r>
            <a:r>
              <a:rPr kumimoji="0" lang="en-US" sz="2400" b="0" i="0" u="none" strike="noStrike" cap="none" normalizeH="0" baseline="0" dirty="0" smtClean="0">
                <a:ln>
                  <a:noFill/>
                </a:ln>
                <a:solidFill>
                  <a:schemeClr val="bg1"/>
                </a:solidFill>
                <a:effectLst/>
                <a:latin typeface="Cambria" panose="02040503050406030204" pitchFamily="18" charset="0"/>
                <a:hlinkClick r:id="rId3" tooltip="Learn more about Vertebra from ScienceDirect's AI-generated Topic Pages"/>
              </a:rPr>
              <a:t>vertebrae</a:t>
            </a:r>
            <a:r>
              <a:rPr kumimoji="0" lang="en-US" sz="2400" b="0" i="0" u="none" strike="noStrike" cap="none" normalizeH="0" baseline="0" dirty="0" smtClean="0">
                <a:ln>
                  <a:noFill/>
                </a:ln>
                <a:solidFill>
                  <a:schemeClr val="bg1"/>
                </a:solidFill>
                <a:effectLst/>
                <a:latin typeface="Cambria" panose="02040503050406030204" pitchFamily="18" charset="0"/>
              </a:rPr>
              <a:t>, </a:t>
            </a:r>
            <a:r>
              <a:rPr kumimoji="0" lang="en-US" sz="2400" b="0" i="0" u="none" strike="noStrike" cap="none" normalizeH="0" baseline="0" dirty="0" smtClean="0">
                <a:ln>
                  <a:noFill/>
                </a:ln>
                <a:solidFill>
                  <a:schemeClr val="bg1"/>
                </a:solidFill>
                <a:effectLst/>
                <a:latin typeface="Cambria" panose="02040503050406030204" pitchFamily="18" charset="0"/>
                <a:hlinkClick r:id="rId4" tooltip="Learn more about Psoas Abscess from ScienceDirect's AI-generated Topic Pages"/>
              </a:rPr>
              <a:t>psoas abscess</a:t>
            </a:r>
            <a:r>
              <a:rPr kumimoji="0" lang="en-US" sz="2400" b="0" i="0" u="none" strike="noStrike" cap="none" normalizeH="0" baseline="0" dirty="0" smtClean="0">
                <a:ln>
                  <a:noFill/>
                </a:ln>
                <a:solidFill>
                  <a:schemeClr val="bg1"/>
                </a:solidFill>
                <a:effectLst/>
                <a:latin typeface="Cambria" panose="02040503050406030204" pitchFamily="18" charset="0"/>
              </a:rPr>
              <a:t>, inflammation of liver, nausea eating after, thirst for large quantities of water; once in the morning </a:t>
            </a:r>
          </a:p>
          <a:p>
            <a:pPr marL="457200" marR="0" lvl="1" indent="-457200" algn="just"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bg1"/>
              </a:solidFill>
              <a:effectLst/>
              <a:latin typeface="Cambria" panose="02040503050406030204" pitchFamily="18" charset="0"/>
            </a:endParaRP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bg1"/>
                </a:solidFill>
                <a:effectLst/>
                <a:latin typeface="Cambria" panose="02040503050406030204" pitchFamily="18" charset="0"/>
              </a:rPr>
              <a:t>Symphytum</a:t>
            </a:r>
            <a:r>
              <a:rPr kumimoji="0" lang="en-US" sz="2400" b="0" i="1" u="none" strike="noStrike" cap="none" normalizeH="0" baseline="0" dirty="0" smtClean="0">
                <a:ln>
                  <a:noFill/>
                </a:ln>
                <a:solidFill>
                  <a:schemeClr val="bg1"/>
                </a:solidFill>
                <a:effectLst/>
                <a:latin typeface="Cambria" panose="02040503050406030204" pitchFamily="18" charset="0"/>
              </a:rPr>
              <a:t> 30c w</a:t>
            </a:r>
            <a:r>
              <a:rPr kumimoji="0" lang="en-US" sz="2400" b="0" i="0" u="none" strike="noStrike" cap="none" normalizeH="0" baseline="0" dirty="0" smtClean="0">
                <a:ln>
                  <a:noFill/>
                </a:ln>
                <a:solidFill>
                  <a:schemeClr val="bg1"/>
                </a:solidFill>
                <a:effectLst/>
                <a:latin typeface="Cambria" panose="02040503050406030204" pitchFamily="18" charset="0"/>
              </a:rPr>
              <a:t>as organ specific medicine for </a:t>
            </a:r>
            <a:r>
              <a:rPr kumimoji="0" lang="en-US" sz="2400" b="0" i="0" u="none" strike="noStrike" cap="none" normalizeH="0" baseline="0" dirty="0" smtClean="0">
                <a:ln>
                  <a:noFill/>
                </a:ln>
                <a:solidFill>
                  <a:schemeClr val="bg1"/>
                </a:solidFill>
                <a:effectLst/>
                <a:latin typeface="Cambria" panose="02040503050406030204" pitchFamily="18" charset="0"/>
                <a:hlinkClick r:id="rId5" tooltip="Learn more about Dental Caries from ScienceDirect's AI-generated Topic Pages"/>
              </a:rPr>
              <a:t>caries</a:t>
            </a:r>
            <a:r>
              <a:rPr kumimoji="0" lang="en-US" sz="2400" b="0" i="0" u="none" strike="noStrike" cap="none" normalizeH="0" baseline="0" dirty="0" smtClean="0">
                <a:ln>
                  <a:noFill/>
                </a:ln>
                <a:solidFill>
                  <a:schemeClr val="bg1"/>
                </a:solidFill>
                <a:effectLst/>
                <a:latin typeface="Cambria" panose="02040503050406030204" pitchFamily="18" charset="0"/>
              </a:rPr>
              <a:t> of vertebra and psoas abscess; once in the morning</a:t>
            </a:r>
          </a:p>
          <a:p>
            <a:pPr marL="457200" marR="0" lvl="1" indent="-457200" algn="just"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bg1"/>
              </a:solidFill>
              <a:effectLst/>
              <a:latin typeface="Cambria" panose="02040503050406030204" pitchFamily="18" charset="0"/>
              <a:hlinkClick r:id="rId6" tooltip="Learn more about Silicon Dioxide from ScienceDirect's AI-generated Topic Pages"/>
            </a:endParaRP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bg1"/>
                </a:solidFill>
                <a:effectLst/>
                <a:latin typeface="Cambria" panose="02040503050406030204" pitchFamily="18" charset="0"/>
                <a:hlinkClick r:id="rId6" tooltip="Learn more about Silicon Dioxide from ScienceDirect's AI-generated Topic Pages"/>
              </a:rPr>
              <a:t>Silicea</a:t>
            </a:r>
            <a:r>
              <a:rPr kumimoji="0" lang="en-US" sz="2400" b="0" i="0" u="none" strike="noStrike" cap="none" normalizeH="0" baseline="0" dirty="0" smtClean="0">
                <a:ln>
                  <a:noFill/>
                </a:ln>
                <a:solidFill>
                  <a:schemeClr val="bg1"/>
                </a:solidFill>
                <a:effectLst/>
                <a:latin typeface="Cambria" panose="02040503050406030204" pitchFamily="18" charset="0"/>
              </a:rPr>
              <a:t> 6c was a general </a:t>
            </a:r>
            <a:r>
              <a:rPr kumimoji="0" lang="en-US" sz="2400" b="0" i="0" u="none" strike="noStrike" cap="none" normalizeH="0" baseline="0" dirty="0" smtClean="0">
                <a:ln>
                  <a:noFill/>
                </a:ln>
                <a:solidFill>
                  <a:schemeClr val="bg1"/>
                </a:solidFill>
                <a:effectLst/>
                <a:latin typeface="Cambria" panose="02040503050406030204" pitchFamily="18" charset="0"/>
                <a:hlinkClick r:id="rId7" tooltip="Learn more about Analeptic from ScienceDirect's AI-generated Topic Pages"/>
              </a:rPr>
              <a:t>stimulant</a:t>
            </a:r>
            <a:r>
              <a:rPr kumimoji="0" lang="en-US" sz="2400" b="0" i="0" u="none" strike="noStrike" cap="none" normalizeH="0" baseline="0" dirty="0" smtClean="0">
                <a:ln>
                  <a:noFill/>
                </a:ln>
                <a:solidFill>
                  <a:schemeClr val="bg1"/>
                </a:solidFill>
                <a:effectLst/>
                <a:latin typeface="Cambria" panose="02040503050406030204" pitchFamily="18" charset="0"/>
              </a:rPr>
              <a:t> and for psoas abscess; twice a day</a:t>
            </a:r>
          </a:p>
          <a:p>
            <a:pPr marL="457200" marR="0" lvl="1" indent="-457200" algn="just"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bg1"/>
              </a:solidFill>
              <a:effectLst/>
              <a:latin typeface="Cambria" panose="02040503050406030204" pitchFamily="18" charset="0"/>
              <a:hlinkClick r:id="rId8" tooltip="Learn more about Ipecac from ScienceDirect's AI-generated Topic Pages"/>
            </a:endParaRP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bg1"/>
                </a:solidFill>
                <a:effectLst/>
                <a:latin typeface="Cambria" panose="02040503050406030204" pitchFamily="18" charset="0"/>
                <a:hlinkClick r:id="rId8" tooltip="Learn more about Ipecac from ScienceDirect's AI-generated Topic Pages"/>
              </a:rPr>
              <a:t>Ipecacuhana</a:t>
            </a:r>
            <a:r>
              <a:rPr kumimoji="0" lang="en-US" sz="2400" b="0" i="0" u="none" strike="noStrike" cap="none" normalizeH="0" baseline="0" dirty="0" smtClean="0">
                <a:ln>
                  <a:noFill/>
                </a:ln>
                <a:solidFill>
                  <a:schemeClr val="bg1"/>
                </a:solidFill>
                <a:effectLst/>
                <a:latin typeface="Cambria" panose="02040503050406030204" pitchFamily="18" charset="0"/>
              </a:rPr>
              <a:t> 6c was used for constant nausea and hepatitis; twice a day</a:t>
            </a:r>
          </a:p>
          <a:p>
            <a:pPr marL="457200" marR="0" lvl="1" indent="-457200" algn="just"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bg1"/>
              </a:solidFill>
              <a:effectLst/>
              <a:latin typeface="Cambria" panose="02040503050406030204" pitchFamily="18" charset="0"/>
            </a:endParaRP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bg1"/>
                </a:solidFill>
                <a:effectLst/>
                <a:latin typeface="Cambria" panose="02040503050406030204" pitchFamily="18" charset="0"/>
              </a:rPr>
              <a:t>Tuberculinum</a:t>
            </a:r>
            <a:r>
              <a:rPr kumimoji="0" lang="en-US" sz="2400" b="0" i="1" u="none" strike="noStrike" cap="none" normalizeH="0" baseline="0" dirty="0" smtClean="0">
                <a:ln>
                  <a:noFill/>
                </a:ln>
                <a:solidFill>
                  <a:schemeClr val="bg1"/>
                </a:solidFill>
                <a:effectLst/>
                <a:latin typeface="Cambria" panose="02040503050406030204" pitchFamily="18" charset="0"/>
              </a:rPr>
              <a:t> 200c w</a:t>
            </a:r>
            <a:r>
              <a:rPr kumimoji="0" lang="en-US" sz="2400" b="0" i="0" u="none" strike="noStrike" cap="none" normalizeH="0" baseline="0" dirty="0" smtClean="0">
                <a:ln>
                  <a:noFill/>
                </a:ln>
                <a:solidFill>
                  <a:schemeClr val="bg1"/>
                </a:solidFill>
                <a:effectLst/>
                <a:latin typeface="Cambria" panose="02040503050406030204" pitchFamily="18" charset="0"/>
              </a:rPr>
              <a:t>as disease specific </a:t>
            </a:r>
            <a:r>
              <a:rPr kumimoji="0" lang="en-US" sz="2400" b="0" i="0" u="none" strike="noStrike" cap="none" normalizeH="0" baseline="0" dirty="0" err="1" smtClean="0">
                <a:ln>
                  <a:noFill/>
                </a:ln>
                <a:solidFill>
                  <a:schemeClr val="bg1"/>
                </a:solidFill>
                <a:effectLst/>
                <a:latin typeface="Cambria" panose="02040503050406030204" pitchFamily="18" charset="0"/>
              </a:rPr>
              <a:t>nosode</a:t>
            </a:r>
            <a:r>
              <a:rPr kumimoji="0" lang="en-US" sz="2400" b="0" i="0" u="none" strike="noStrike" cap="none" normalizeH="0" baseline="0" dirty="0" smtClean="0">
                <a:ln>
                  <a:noFill/>
                </a:ln>
                <a:solidFill>
                  <a:schemeClr val="bg1"/>
                </a:solidFill>
                <a:effectLst/>
                <a:latin typeface="Cambria" panose="02040503050406030204" pitchFamily="18" charset="0"/>
              </a:rPr>
              <a:t>; once a week.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1791031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638800"/>
          </a:xfrm>
        </p:spPr>
        <p:txBody>
          <a:bodyPr>
            <a:noAutofit/>
          </a:bodyPr>
          <a:lstStyle/>
          <a:p>
            <a:pPr marL="0" indent="0" algn="just">
              <a:buNone/>
            </a:pPr>
            <a:r>
              <a:rPr lang="en-IN" sz="3200" dirty="0" smtClean="0">
                <a:solidFill>
                  <a:schemeClr val="bg1"/>
                </a:solidFill>
                <a:latin typeface="Baskerville Old Face" panose="02020602080505020303" pitchFamily="18" charset="0"/>
              </a:rPr>
              <a:t>Take home Message :</a:t>
            </a:r>
          </a:p>
          <a:p>
            <a:pPr marL="0" indent="0" algn="just">
              <a:buNone/>
            </a:pPr>
            <a:endParaRPr lang="en-IN" sz="3200" dirty="0">
              <a:solidFill>
                <a:schemeClr val="bg1"/>
              </a:solidFill>
              <a:latin typeface="Baskerville Old Face" panose="02020602080505020303" pitchFamily="18" charset="0"/>
            </a:endParaRPr>
          </a:p>
          <a:p>
            <a:pPr marL="0" indent="0" algn="just">
              <a:buNone/>
            </a:pPr>
            <a:r>
              <a:rPr lang="en-IN" sz="3200" dirty="0" smtClean="0">
                <a:solidFill>
                  <a:schemeClr val="bg1"/>
                </a:solidFill>
                <a:latin typeface="Baskerville Old Face" panose="02020602080505020303" pitchFamily="18" charset="0"/>
              </a:rPr>
              <a:t>Our ability to treat patient homoeopathically is not possible without the perfect of knowledge of Materia Medica, Organon &amp; Repertory.</a:t>
            </a:r>
          </a:p>
          <a:p>
            <a:pPr marL="0" indent="0" algn="just">
              <a:buNone/>
            </a:pPr>
            <a:endParaRPr lang="en-IN" sz="3200" dirty="0" smtClean="0">
              <a:solidFill>
                <a:schemeClr val="bg1"/>
              </a:solidFill>
              <a:latin typeface="Baskerville Old Face" panose="02020602080505020303" pitchFamily="18" charset="0"/>
            </a:endParaRPr>
          </a:p>
          <a:p>
            <a:pPr marL="0" indent="0" algn="just">
              <a:buNone/>
            </a:pPr>
            <a:r>
              <a:rPr lang="en-IN" sz="3200" dirty="0" smtClean="0">
                <a:solidFill>
                  <a:schemeClr val="bg1"/>
                </a:solidFill>
                <a:latin typeface="Baskerville Old Face" panose="02020602080505020303" pitchFamily="18" charset="0"/>
              </a:rPr>
              <a:t>It depends on case to case that which approach we have to follow for our prescriptions and for that the knowledge of all types of MM books and ability to apply that should be perfect</a:t>
            </a:r>
            <a:endParaRPr lang="en-IN" sz="3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542051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54490" cy="3509682"/>
          </a:xfrm>
        </p:spPr>
        <p:txBody>
          <a:bodyPr/>
          <a:lstStyle/>
          <a:p>
            <a:pPr algn="just"/>
            <a:r>
              <a:rPr lang="en-US" b="0" dirty="0">
                <a:solidFill>
                  <a:schemeClr val="bg1"/>
                </a:solidFill>
                <a:latin typeface="Baskerville Old Face" panose="02020602080505020303" pitchFamily="18" charset="0"/>
              </a:rPr>
              <a:t>Homeopathy for </a:t>
            </a:r>
            <a:r>
              <a:rPr lang="en-US" b="0" dirty="0" err="1">
                <a:solidFill>
                  <a:schemeClr val="bg1"/>
                </a:solidFill>
                <a:latin typeface="Baskerville Old Face" panose="02020602080505020303" pitchFamily="18" charset="0"/>
              </a:rPr>
              <a:t>Acutes</a:t>
            </a:r>
            <a:r>
              <a:rPr lang="en-US" b="0" dirty="0">
                <a:solidFill>
                  <a:schemeClr val="bg1"/>
                </a:solidFill>
                <a:latin typeface="Baskerville Old Face" panose="02020602080505020303" pitchFamily="18" charset="0"/>
              </a:rPr>
              <a:t> and Emergencies: A practical guide to homeopathic prescribing in acute illnesses and emergencies by </a:t>
            </a:r>
            <a:r>
              <a:rPr lang="en-US" b="0" dirty="0" smtClean="0">
                <a:solidFill>
                  <a:schemeClr val="bg1"/>
                </a:solidFill>
                <a:latin typeface="Baskerville Old Face" panose="02020602080505020303" pitchFamily="18" charset="0"/>
              </a:rPr>
              <a:t/>
            </a:r>
            <a:br>
              <a:rPr lang="en-US" b="0" dirty="0" smtClean="0">
                <a:solidFill>
                  <a:schemeClr val="bg1"/>
                </a:solidFill>
                <a:latin typeface="Baskerville Old Face" panose="02020602080505020303" pitchFamily="18" charset="0"/>
              </a:rPr>
            </a:br>
            <a:r>
              <a:rPr lang="en-US" b="0" dirty="0" smtClean="0">
                <a:solidFill>
                  <a:schemeClr val="bg1"/>
                </a:solidFill>
                <a:latin typeface="Baskerville Old Face" panose="02020602080505020303" pitchFamily="18" charset="0"/>
              </a:rPr>
              <a:t>DR</a:t>
            </a:r>
            <a:r>
              <a:rPr lang="en-US" b="0" dirty="0">
                <a:solidFill>
                  <a:schemeClr val="bg1"/>
                </a:solidFill>
                <a:latin typeface="Baskerville Old Face" panose="02020602080505020303" pitchFamily="18" charset="0"/>
              </a:rPr>
              <a:t>. ALOK PAREEK</a:t>
            </a:r>
          </a:p>
        </p:txBody>
      </p:sp>
    </p:spTree>
    <p:extLst>
      <p:ext uri="{BB962C8B-B14F-4D97-AF65-F5344CB8AC3E}">
        <p14:creationId xmlns:p14="http://schemas.microsoft.com/office/powerpoint/2010/main" val="3748935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0"/>
            <a:ext cx="4572000" cy="6858000"/>
          </a:xfrm>
          <a:prstGeom prst="rect">
            <a:avLst/>
          </a:prstGeom>
        </p:spPr>
      </p:pic>
    </p:spTree>
    <p:extLst>
      <p:ext uri="{BB962C8B-B14F-4D97-AF65-F5344CB8AC3E}">
        <p14:creationId xmlns:p14="http://schemas.microsoft.com/office/powerpoint/2010/main" val="32458923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E:\MM PICS\IMG_20161219_213532.jpg"/>
          <p:cNvPicPr>
            <a:picLocks noChangeAspect="1" noChangeArrowheads="1"/>
          </p:cNvPicPr>
          <p:nvPr/>
        </p:nvPicPr>
        <p:blipFill>
          <a:blip r:embed="rId2"/>
          <a:srcRect/>
          <a:stretch>
            <a:fillRect/>
          </a:stretch>
        </p:blipFill>
        <p:spPr bwMode="auto">
          <a:xfrm>
            <a:off x="1143000" y="1485900"/>
            <a:ext cx="6858000"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E:\MM PICS\41BVGM5BIUL._SX314_BO1,204,203,200_.jpg"/>
          <p:cNvPicPr>
            <a:picLocks noChangeAspect="1" noChangeArrowheads="1"/>
          </p:cNvPicPr>
          <p:nvPr/>
        </p:nvPicPr>
        <p:blipFill>
          <a:blip r:embed="rId2"/>
          <a:srcRect/>
          <a:stretch>
            <a:fillRect/>
          </a:stretch>
        </p:blipFill>
        <p:spPr bwMode="auto">
          <a:xfrm>
            <a:off x="304800" y="257174"/>
            <a:ext cx="2705100" cy="3171826"/>
          </a:xfrm>
          <a:prstGeom prst="rect">
            <a:avLst/>
          </a:prstGeom>
          <a:noFill/>
        </p:spPr>
      </p:pic>
      <p:pic>
        <p:nvPicPr>
          <p:cNvPr id="11" name="Picture 3" descr="E:\MM PICS\649772.jpg"/>
          <p:cNvPicPr>
            <a:picLocks noChangeAspect="1" noChangeArrowheads="1"/>
          </p:cNvPicPr>
          <p:nvPr/>
        </p:nvPicPr>
        <p:blipFill>
          <a:blip r:embed="rId3"/>
          <a:srcRect/>
          <a:stretch>
            <a:fillRect/>
          </a:stretch>
        </p:blipFill>
        <p:spPr bwMode="auto">
          <a:xfrm>
            <a:off x="6477000" y="228600"/>
            <a:ext cx="2590800" cy="3200400"/>
          </a:xfrm>
          <a:prstGeom prst="rect">
            <a:avLst/>
          </a:prstGeom>
          <a:noFill/>
        </p:spPr>
      </p:pic>
      <p:pic>
        <p:nvPicPr>
          <p:cNvPr id="13" name="Picture 4" descr="E:\MM PICS\images_1.jpg"/>
          <p:cNvPicPr>
            <a:picLocks noChangeAspect="1" noChangeArrowheads="1"/>
          </p:cNvPicPr>
          <p:nvPr/>
        </p:nvPicPr>
        <p:blipFill>
          <a:blip r:embed="rId4"/>
          <a:srcRect/>
          <a:stretch>
            <a:fillRect/>
          </a:stretch>
        </p:blipFill>
        <p:spPr bwMode="auto">
          <a:xfrm>
            <a:off x="304800" y="3657600"/>
            <a:ext cx="2762250" cy="2971800"/>
          </a:xfrm>
          <a:prstGeom prst="rect">
            <a:avLst/>
          </a:prstGeom>
          <a:noFill/>
        </p:spPr>
      </p:pic>
      <p:pic>
        <p:nvPicPr>
          <p:cNvPr id="15" name="Picture 5" descr="E:\MM PICS\9788131905692.jpg"/>
          <p:cNvPicPr>
            <a:picLocks noChangeAspect="1" noChangeArrowheads="1"/>
          </p:cNvPicPr>
          <p:nvPr/>
        </p:nvPicPr>
        <p:blipFill>
          <a:blip r:embed="rId5"/>
          <a:srcRect/>
          <a:stretch>
            <a:fillRect/>
          </a:stretch>
        </p:blipFill>
        <p:spPr bwMode="auto">
          <a:xfrm>
            <a:off x="6400800" y="3657600"/>
            <a:ext cx="2514600" cy="3009900"/>
          </a:xfrm>
          <a:prstGeom prst="rect">
            <a:avLst/>
          </a:prstGeom>
          <a:noFill/>
        </p:spPr>
      </p:pic>
      <p:pic>
        <p:nvPicPr>
          <p:cNvPr id="2054" name="Picture 6" descr="E:\MM PICS\materia-medica-pura-2-vols.-735.jpg"/>
          <p:cNvPicPr>
            <a:picLocks noChangeAspect="1" noChangeArrowheads="1"/>
          </p:cNvPicPr>
          <p:nvPr/>
        </p:nvPicPr>
        <p:blipFill>
          <a:blip r:embed="rId6"/>
          <a:srcRect/>
          <a:stretch>
            <a:fillRect/>
          </a:stretch>
        </p:blipFill>
        <p:spPr bwMode="auto">
          <a:xfrm>
            <a:off x="3308729" y="838200"/>
            <a:ext cx="2667000" cy="44196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305800" cy="5486400"/>
          </a:xfrm>
        </p:spPr>
        <p:txBody>
          <a:bodyPr>
            <a:noAutofit/>
          </a:bodyPr>
          <a:lstStyle/>
          <a:p>
            <a:pPr algn="ctr">
              <a:lnSpc>
                <a:spcPct val="150000"/>
              </a:lnSpc>
            </a:pPr>
            <a:r>
              <a:rPr lang="en-US" sz="6600" b="1" dirty="0" smtClean="0">
                <a:solidFill>
                  <a:schemeClr val="bg1"/>
                </a:solidFill>
                <a:latin typeface="Baskerville Old Face" panose="02020602080505020303" pitchFamily="18" charset="0"/>
              </a:rPr>
              <a:t>H</a:t>
            </a:r>
            <a:r>
              <a:rPr sz="6600" b="1" dirty="0">
                <a:solidFill>
                  <a:schemeClr val="bg1"/>
                </a:solidFill>
                <a:latin typeface="Baskerville Old Face" panose="02020602080505020303" pitchFamily="18" charset="0"/>
              </a:rPr>
              <a:t>ow </a:t>
            </a:r>
            <a:r>
              <a:rPr lang="en-US" sz="6600" b="1" dirty="0" smtClean="0">
                <a:solidFill>
                  <a:schemeClr val="bg1"/>
                </a:solidFill>
                <a:latin typeface="Baskerville Old Face" panose="02020602080505020303" pitchFamily="18" charset="0"/>
              </a:rPr>
              <a:t>the </a:t>
            </a:r>
            <a:r>
              <a:rPr sz="6600" b="1" dirty="0" smtClean="0">
                <a:solidFill>
                  <a:schemeClr val="bg1"/>
                </a:solidFill>
                <a:latin typeface="Baskerville Old Face" panose="02020602080505020303" pitchFamily="18" charset="0"/>
              </a:rPr>
              <a:t>knowledge </a:t>
            </a:r>
            <a:r>
              <a:rPr sz="6600" b="1" dirty="0">
                <a:solidFill>
                  <a:schemeClr val="bg1"/>
                </a:solidFill>
                <a:latin typeface="Baskerville Old Face" panose="02020602080505020303" pitchFamily="18" charset="0"/>
              </a:rPr>
              <a:t>of </a:t>
            </a:r>
            <a:r>
              <a:rPr lang="en-US" sz="6600" b="1" dirty="0" smtClean="0">
                <a:solidFill>
                  <a:schemeClr val="bg1"/>
                </a:solidFill>
                <a:latin typeface="Baskerville Old Face" panose="02020602080505020303" pitchFamily="18" charset="0"/>
              </a:rPr>
              <a:t>Materia Medica can be applied  </a:t>
            </a:r>
            <a:r>
              <a:rPr sz="6600" b="1" dirty="0" smtClean="0">
                <a:solidFill>
                  <a:schemeClr val="bg1"/>
                </a:solidFill>
                <a:latin typeface="Baskerville Old Face" panose="02020602080505020303" pitchFamily="18" charset="0"/>
              </a:rPr>
              <a:t>Practic</a:t>
            </a:r>
            <a:r>
              <a:rPr lang="en-US" sz="6600" b="1" dirty="0" smtClean="0">
                <a:solidFill>
                  <a:schemeClr val="bg1"/>
                </a:solidFill>
                <a:latin typeface="Baskerville Old Face" panose="02020602080505020303" pitchFamily="18" charset="0"/>
              </a:rPr>
              <a:t>ally</a:t>
            </a:r>
            <a:r>
              <a:rPr sz="6600" b="1" dirty="0" smtClean="0">
                <a:solidFill>
                  <a:schemeClr val="bg1"/>
                </a:solidFill>
                <a:latin typeface="Baskerville Old Face" panose="02020602080505020303" pitchFamily="18" charset="0"/>
              </a:rPr>
              <a:t> ? </a:t>
            </a:r>
            <a:endParaRPr lang="en-US" sz="4400" b="1" dirty="0">
              <a:solidFill>
                <a:schemeClr val="bg1"/>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99670"/>
            <a:ext cx="7973490" cy="1400530"/>
          </a:xfrm>
        </p:spPr>
        <p:txBody>
          <a:bodyPr>
            <a:noAutofit/>
          </a:bodyPr>
          <a:lstStyle/>
          <a:p>
            <a:pPr algn="ctr"/>
            <a:r>
              <a:rPr lang="en-US" sz="4400" b="1" dirty="0">
                <a:solidFill>
                  <a:srgbClr val="FFFF00"/>
                </a:solidFill>
                <a:latin typeface="Baskerville Old Face" panose="02020602080505020303" pitchFamily="18" charset="0"/>
              </a:rPr>
              <a:t>WAYS OF APPLYING MM IN PRACTICAL SITUATIONS</a:t>
            </a:r>
          </a:p>
        </p:txBody>
      </p:sp>
      <p:sp>
        <p:nvSpPr>
          <p:cNvPr id="3" name="Content Placeholder 2"/>
          <p:cNvSpPr>
            <a:spLocks noGrp="1"/>
          </p:cNvSpPr>
          <p:nvPr>
            <p:ph idx="1"/>
          </p:nvPr>
        </p:nvSpPr>
        <p:spPr>
          <a:xfrm>
            <a:off x="685800" y="1524000"/>
            <a:ext cx="8229600" cy="5334000"/>
          </a:xfrm>
        </p:spPr>
        <p:txBody>
          <a:bodyPr numCol="1">
            <a:normAutofit fontScale="70000" lnSpcReduction="20000"/>
          </a:bodyPr>
          <a:lstStyle/>
          <a:p>
            <a:pPr>
              <a:lnSpc>
                <a:spcPct val="200000"/>
              </a:lnSpc>
              <a:buClrTx/>
              <a:buFont typeface="Wingdings" pitchFamily="2" charset="2"/>
              <a:buChar char="q"/>
            </a:pPr>
            <a:r>
              <a:rPr lang="en-US" sz="4200" dirty="0">
                <a:solidFill>
                  <a:schemeClr val="bg1"/>
                </a:solidFill>
                <a:latin typeface="Cambria" panose="02040503050406030204" pitchFamily="18" charset="0"/>
              </a:rPr>
              <a:t>Observing the patient</a:t>
            </a:r>
          </a:p>
          <a:p>
            <a:pPr>
              <a:lnSpc>
                <a:spcPct val="200000"/>
              </a:lnSpc>
              <a:buClrTx/>
              <a:buFont typeface="Wingdings" pitchFamily="2" charset="2"/>
              <a:buChar char="q"/>
            </a:pPr>
            <a:r>
              <a:rPr lang="en-US" sz="4200" dirty="0">
                <a:solidFill>
                  <a:schemeClr val="bg1"/>
                </a:solidFill>
                <a:latin typeface="Cambria" panose="02040503050406030204" pitchFamily="18" charset="0"/>
              </a:rPr>
              <a:t>Physiognomy</a:t>
            </a:r>
          </a:p>
          <a:p>
            <a:pPr>
              <a:lnSpc>
                <a:spcPct val="200000"/>
              </a:lnSpc>
              <a:buClrTx/>
              <a:buFont typeface="Wingdings" pitchFamily="2" charset="2"/>
              <a:buChar char="q"/>
            </a:pPr>
            <a:r>
              <a:rPr lang="en-US" sz="4200" dirty="0">
                <a:solidFill>
                  <a:schemeClr val="bg1"/>
                </a:solidFill>
                <a:latin typeface="Cambria" panose="02040503050406030204" pitchFamily="18" charset="0"/>
              </a:rPr>
              <a:t>Case taking and </a:t>
            </a:r>
            <a:r>
              <a:rPr lang="en-US" sz="4200" dirty="0" smtClean="0">
                <a:solidFill>
                  <a:schemeClr val="bg1"/>
                </a:solidFill>
                <a:latin typeface="Cambria" panose="02040503050406030204" pitchFamily="18" charset="0"/>
              </a:rPr>
              <a:t>individualization</a:t>
            </a:r>
          </a:p>
          <a:p>
            <a:pPr>
              <a:lnSpc>
                <a:spcPct val="200000"/>
              </a:lnSpc>
              <a:buClrTx/>
              <a:buFont typeface="Wingdings" pitchFamily="2" charset="2"/>
              <a:buChar char="q"/>
            </a:pPr>
            <a:r>
              <a:rPr lang="en-US" sz="4200" dirty="0" smtClean="0">
                <a:solidFill>
                  <a:schemeClr val="bg1"/>
                </a:solidFill>
                <a:latin typeface="Cambria" panose="02040503050406030204" pitchFamily="18" charset="0"/>
              </a:rPr>
              <a:t>Depending on system involvement</a:t>
            </a:r>
            <a:endParaRPr lang="en-US" sz="4200" dirty="0">
              <a:solidFill>
                <a:schemeClr val="bg1"/>
              </a:solidFill>
              <a:latin typeface="Cambria" panose="02040503050406030204" pitchFamily="18" charset="0"/>
            </a:endParaRPr>
          </a:p>
          <a:p>
            <a:pPr>
              <a:lnSpc>
                <a:spcPct val="200000"/>
              </a:lnSpc>
              <a:buClrTx/>
              <a:buFont typeface="Wingdings" pitchFamily="2" charset="2"/>
              <a:buChar char="q"/>
            </a:pPr>
            <a:r>
              <a:rPr lang="en-US" sz="4200" dirty="0">
                <a:solidFill>
                  <a:schemeClr val="bg1"/>
                </a:solidFill>
                <a:latin typeface="Cambria" panose="02040503050406030204" pitchFamily="18" charset="0"/>
              </a:rPr>
              <a:t>Depending on sufferings</a:t>
            </a:r>
          </a:p>
          <a:p>
            <a:pPr>
              <a:lnSpc>
                <a:spcPct val="200000"/>
              </a:lnSpc>
              <a:buClrTx/>
              <a:buFont typeface="Wingdings" pitchFamily="2" charset="2"/>
              <a:buChar char="q"/>
            </a:pPr>
            <a:r>
              <a:rPr lang="en-US" sz="4200" dirty="0">
                <a:solidFill>
                  <a:schemeClr val="bg1"/>
                </a:solidFill>
                <a:latin typeface="Cambria" panose="02040503050406030204" pitchFamily="18" charset="0"/>
              </a:rPr>
              <a:t>Miasmatic or intercurrent totality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686800" cy="1400530"/>
          </a:xfrm>
        </p:spPr>
        <p:txBody>
          <a:bodyPr>
            <a:noAutofit/>
          </a:bodyPr>
          <a:lstStyle/>
          <a:p>
            <a:r>
              <a:rPr lang="en-US" sz="4800" dirty="0">
                <a:solidFill>
                  <a:srgbClr val="FFFF00"/>
                </a:solidFill>
                <a:latin typeface="Baskerville Old Face" panose="02020602080505020303" pitchFamily="18" charset="0"/>
              </a:rPr>
              <a:t>W</a:t>
            </a:r>
            <a:r>
              <a:rPr sz="4800" dirty="0">
                <a:solidFill>
                  <a:srgbClr val="FFFF00"/>
                </a:solidFill>
                <a:latin typeface="Baskerville Old Face" panose="02020602080505020303" pitchFamily="18" charset="0"/>
              </a:rPr>
              <a:t>hat is the sole aim of </a:t>
            </a:r>
            <a:r>
              <a:rPr sz="4800" dirty="0" smtClean="0">
                <a:solidFill>
                  <a:srgbClr val="FFFF00"/>
                </a:solidFill>
                <a:latin typeface="Baskerville Old Face" panose="02020602080505020303" pitchFamily="18" charset="0"/>
              </a:rPr>
              <a:t>Physician</a:t>
            </a:r>
            <a:r>
              <a:rPr lang="en-IN" sz="4800" dirty="0" smtClean="0">
                <a:solidFill>
                  <a:srgbClr val="FFFF00"/>
                </a:solidFill>
                <a:latin typeface="Baskerville Old Face" panose="02020602080505020303" pitchFamily="18" charset="0"/>
              </a:rPr>
              <a:t> ?</a:t>
            </a:r>
            <a:endParaRPr lang="en-US" sz="4800" dirty="0">
              <a:solidFill>
                <a:srgbClr val="FFFF00"/>
              </a:solidFill>
              <a:latin typeface="Baskerville Old Face" panose="02020602080505020303" pitchFamily="18" charset="0"/>
            </a:endParaRPr>
          </a:p>
        </p:txBody>
      </p:sp>
      <p:sp>
        <p:nvSpPr>
          <p:cNvPr id="2" name="Content Placeholder 1"/>
          <p:cNvSpPr>
            <a:spLocks noGrp="1"/>
          </p:cNvSpPr>
          <p:nvPr>
            <p:ph idx="1"/>
          </p:nvPr>
        </p:nvSpPr>
        <p:spPr>
          <a:xfrm>
            <a:off x="228600" y="1447800"/>
            <a:ext cx="8686800" cy="3429000"/>
          </a:xfrm>
        </p:spPr>
        <p:txBody>
          <a:bodyPr numCol="1">
            <a:noAutofit/>
          </a:bodyPr>
          <a:lstStyle/>
          <a:p>
            <a:pPr algn="just">
              <a:buClrTx/>
              <a:buFont typeface="Wingdings" pitchFamily="2" charset="2"/>
              <a:buChar char="v"/>
            </a:pPr>
            <a:r>
              <a:rPr lang="en-US" sz="3600" dirty="0">
                <a:solidFill>
                  <a:schemeClr val="bg1"/>
                </a:solidFill>
                <a:latin typeface="Cambria" panose="02040503050406030204" pitchFamily="18" charset="0"/>
              </a:rPr>
              <a:t>Removal of totality of symptoms is nothing but the restoration of health. </a:t>
            </a:r>
            <a:endParaRPr lang="en-US" sz="3600" dirty="0" smtClean="0">
              <a:solidFill>
                <a:schemeClr val="bg1"/>
              </a:solidFill>
              <a:latin typeface="Cambria" panose="02040503050406030204" pitchFamily="18" charset="0"/>
            </a:endParaRPr>
          </a:p>
          <a:p>
            <a:pPr algn="just">
              <a:buClrTx/>
              <a:buFont typeface="Wingdings" pitchFamily="2" charset="2"/>
              <a:buChar char="v"/>
            </a:pPr>
            <a:endParaRPr lang="en-US" sz="3600" dirty="0">
              <a:solidFill>
                <a:schemeClr val="bg1"/>
              </a:solidFill>
              <a:latin typeface="Cambria" panose="02040503050406030204" pitchFamily="18" charset="0"/>
            </a:endParaRPr>
          </a:p>
          <a:p>
            <a:pPr algn="just">
              <a:buClrTx/>
              <a:buFont typeface="Wingdings" pitchFamily="2" charset="2"/>
              <a:buChar char="v"/>
            </a:pPr>
            <a:r>
              <a:rPr lang="en-US" sz="3600" dirty="0">
                <a:solidFill>
                  <a:schemeClr val="bg1"/>
                </a:solidFill>
                <a:latin typeface="Cambria" panose="02040503050406030204" pitchFamily="18" charset="0"/>
              </a:rPr>
              <a:t>This is the highest </a:t>
            </a:r>
            <a:r>
              <a:rPr lang="en-US" sz="3600" b="1" dirty="0">
                <a:solidFill>
                  <a:schemeClr val="bg1"/>
                </a:solidFill>
                <a:latin typeface="Cambria" panose="02040503050406030204" pitchFamily="18" charset="0"/>
              </a:rPr>
              <a:t>SOLE</a:t>
            </a:r>
            <a:r>
              <a:rPr lang="en-US" sz="3600" dirty="0">
                <a:solidFill>
                  <a:schemeClr val="bg1"/>
                </a:solidFill>
                <a:latin typeface="Cambria" panose="02040503050406030204" pitchFamily="18" charset="0"/>
              </a:rPr>
              <a:t> aim of physician</a:t>
            </a:r>
          </a:p>
        </p:txBody>
      </p:sp>
      <p:sp>
        <p:nvSpPr>
          <p:cNvPr id="4" name="TextBox 3"/>
          <p:cNvSpPr txBox="1"/>
          <p:nvPr/>
        </p:nvSpPr>
        <p:spPr>
          <a:xfrm>
            <a:off x="228600" y="5715000"/>
            <a:ext cx="8915400" cy="646331"/>
          </a:xfrm>
          <a:prstGeom prst="rect">
            <a:avLst/>
          </a:prstGeom>
          <a:noFill/>
        </p:spPr>
        <p:txBody>
          <a:bodyPr wrap="square" rtlCol="0">
            <a:spAutoFit/>
          </a:bodyPr>
          <a:lstStyle/>
          <a:p>
            <a:pPr algn="just"/>
            <a:r>
              <a:rPr lang="en-US" i="1" dirty="0" smtClean="0">
                <a:solidFill>
                  <a:srgbClr val="FFFF00"/>
                </a:solidFill>
                <a:latin typeface="Lucida Fax" panose="02060602050505020204" pitchFamily="18" charset="0"/>
              </a:rPr>
              <a:t>Ref :Aphorism 17; Organon of Medicine; www.organonofmedicine.com; accessed on 2</a:t>
            </a:r>
            <a:r>
              <a:rPr lang="en-US" i="1" baseline="30000" dirty="0" smtClean="0">
                <a:solidFill>
                  <a:srgbClr val="FFFF00"/>
                </a:solidFill>
                <a:latin typeface="Lucida Fax" panose="02060602050505020204" pitchFamily="18" charset="0"/>
              </a:rPr>
              <a:t>nd</a:t>
            </a:r>
            <a:r>
              <a:rPr lang="en-US" i="1" dirty="0" smtClean="0">
                <a:solidFill>
                  <a:srgbClr val="FFFF00"/>
                </a:solidFill>
                <a:latin typeface="Lucida Fax" panose="02060602050505020204" pitchFamily="18" charset="0"/>
              </a:rPr>
              <a:t> Dec 2019</a:t>
            </a:r>
            <a:r>
              <a:rPr lang="en-US" sz="1600" i="1" dirty="0" smtClean="0">
                <a:solidFill>
                  <a:srgbClr val="FFFF00"/>
                </a:solidFill>
                <a:latin typeface="Lucida Fax" panose="02060602050505020204" pitchFamily="18" charset="0"/>
              </a:rPr>
              <a:t>. </a:t>
            </a:r>
            <a:endParaRPr lang="en-US" sz="1600" i="1" dirty="0">
              <a:solidFill>
                <a:srgbClr val="FFFF00"/>
              </a:solidFill>
              <a:latin typeface="Lucida Fax" panose="020606020505050202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1048</TotalTime>
  <Words>3184</Words>
  <Application>Microsoft Office PowerPoint</Application>
  <PresentationFormat>On-screen Show (4:3)</PresentationFormat>
  <Paragraphs>274</Paragraphs>
  <Slides>58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vt:lpstr>
      <vt:lpstr>Baskerville Old Face</vt:lpstr>
      <vt:lpstr>Book Antiqua</vt:lpstr>
      <vt:lpstr>Calibri</vt:lpstr>
      <vt:lpstr>Cambria</vt:lpstr>
      <vt:lpstr>Courier New</vt:lpstr>
      <vt:lpstr>Lucida Fax</vt:lpstr>
      <vt:lpstr>Lucida Sans</vt:lpstr>
      <vt:lpstr>Monotype Corsiva</vt:lpstr>
      <vt:lpstr>Wingdings</vt:lpstr>
      <vt:lpstr>Wingdings 2</vt:lpstr>
      <vt:lpstr>Wingdings 3</vt:lpstr>
      <vt:lpstr>Apex</vt:lpstr>
      <vt:lpstr>    DEMONSTRATE THE ABILITY TO APPLY MATERIA MEDICA IN PRACTICAL SITUATION      </vt:lpstr>
      <vt:lpstr>WHAT IS  MATERIA MEDICA ?</vt:lpstr>
      <vt:lpstr>HOMOEOPATHIC MATERIA MEDICA </vt:lpstr>
      <vt:lpstr>PURPOSE TO STUDY MATERIA MEDICA </vt:lpstr>
      <vt:lpstr>PRACTICAL SITUATIONS</vt:lpstr>
      <vt:lpstr>PowerPoint Presentation</vt:lpstr>
      <vt:lpstr>How the knowledge of Materia Medica can be applied  Practically ? </vt:lpstr>
      <vt:lpstr>WAYS OF APPLYING MM IN PRACTICAL SITUATIONS</vt:lpstr>
      <vt:lpstr>What is the sole aim of Physician ?</vt:lpstr>
      <vt:lpstr>Types of cases we get in our OPD</vt:lpstr>
      <vt:lpstr>Homoeopathic approach for Treatment</vt:lpstr>
      <vt:lpstr>PowerPoint Presentation</vt:lpstr>
      <vt:lpstr>Ref : How to approach homeopathic case; The Way of Homoeopathy; available on http://wayofhpathy.Blogspot.Com/2015/06/how-to-approach-homeopathic-case; accessed on 02nd Dec 2019</vt:lpstr>
      <vt:lpstr>Importance of Body language &amp; Gestures</vt:lpstr>
      <vt:lpstr>PowerPoint Presentation</vt:lpstr>
      <vt:lpstr>PowerPoint Presentation</vt:lpstr>
      <vt:lpstr>PowerPoint Presentation</vt:lpstr>
      <vt:lpstr>PowerPoint Presentation</vt:lpstr>
      <vt:lpstr>PowerPoint Presentation</vt:lpstr>
      <vt:lpstr>PowerPoint Presentation</vt:lpstr>
      <vt:lpstr>Approach for Acute Prescription </vt:lpstr>
      <vt:lpstr>PowerPoint Presentation</vt:lpstr>
      <vt:lpstr>PowerPoint Presentation</vt:lpstr>
      <vt:lpstr>PowerPoint Presentation</vt:lpstr>
      <vt:lpstr>PowerPoint Presentation</vt:lpstr>
      <vt:lpstr>Examples of Materia Medica books for keynotes prescription</vt:lpstr>
      <vt:lpstr>PowerPoint Presentation</vt:lpstr>
      <vt:lpstr>PowerPoint Presentation</vt:lpstr>
      <vt:lpstr>Clinical Materia Medica </vt:lpstr>
      <vt:lpstr>Prescription using  Clinical Materia Medica</vt:lpstr>
      <vt:lpstr>PowerPoint Presentation</vt:lpstr>
      <vt:lpstr>PowerPoint Presentation</vt:lpstr>
      <vt:lpstr>Psycho -analysis type of prescription</vt:lpstr>
      <vt:lpstr>Case of Urolithiasis treated with Sepia</vt:lpstr>
      <vt:lpstr>So after concerning the mental state have Sepia 200 was prescribed</vt:lpstr>
      <vt:lpstr>PowerPoint Presentation</vt:lpstr>
      <vt:lpstr>PowerPoint Presentation</vt:lpstr>
      <vt:lpstr>Organopathic Prescription</vt:lpstr>
      <vt:lpstr>Therapeutic Materia Medica</vt:lpstr>
      <vt:lpstr>PowerPoint Presentation</vt:lpstr>
      <vt:lpstr>Few Examples of cases treated by Homoeopathic Approach</vt:lpstr>
      <vt:lpstr>A Case of Adjustment Disorder with Anxiety A Homeopathic Medicine</vt:lpstr>
      <vt:lpstr>PowerPoint Presentation</vt:lpstr>
      <vt:lpstr>PowerPoint Presentation</vt:lpstr>
      <vt:lpstr>PowerPoint Presentation</vt:lpstr>
      <vt:lpstr>PowerPoint Presentation</vt:lpstr>
      <vt:lpstr>PowerPoint Presentation</vt:lpstr>
      <vt:lpstr>Homeopathic Treatment Prevents Surgery in a Case of Pronounced Acute Compartment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Homeopathy for Acutes and Emergencies: A practical guide to homeopathic prescribing in acute illnesses and emergencies by  DR. ALOK PAREEK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DEMONSTRATE THE ABILITY TO APPLY MATERIA MEDICA IN PRACTICAL SITUATION     GUIDED BY-DR.VIJAYKRISHNA DONE BY-DR.SUPRIYA</dc:title>
  <dc:creator>ADMIN</dc:creator>
  <cp:lastModifiedBy>Admin</cp:lastModifiedBy>
  <cp:revision>119</cp:revision>
  <dcterms:created xsi:type="dcterms:W3CDTF">2018-12-12T18:57:10Z</dcterms:created>
  <dcterms:modified xsi:type="dcterms:W3CDTF">2019-12-06T09:15:13Z</dcterms:modified>
</cp:coreProperties>
</file>