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2"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A2A1FF7-394E-4D57-B670-DFC5BFC338DF}" type="datetimeFigureOut">
              <a:rPr lang="en-US" smtClean="0"/>
              <a:t>3/10/2014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A83336B-A216-41DB-BD29-46BF2456D92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2A1FF7-394E-4D57-B670-DFC5BFC338DF}"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36B-A216-41DB-BD29-46BF2456D9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2A1FF7-394E-4D57-B670-DFC5BFC338DF}"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36B-A216-41DB-BD29-46BF2456D9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A2A1FF7-394E-4D57-B670-DFC5BFC338DF}" type="datetimeFigureOut">
              <a:rPr lang="en-US" smtClean="0"/>
              <a:t>3/10/2014</a:t>
            </a:fld>
            <a:endParaRPr lang="en-US"/>
          </a:p>
        </p:txBody>
      </p:sp>
      <p:sp>
        <p:nvSpPr>
          <p:cNvPr id="9" name="Slide Number Placeholder 8"/>
          <p:cNvSpPr>
            <a:spLocks noGrp="1"/>
          </p:cNvSpPr>
          <p:nvPr>
            <p:ph type="sldNum" sz="quarter" idx="15"/>
          </p:nvPr>
        </p:nvSpPr>
        <p:spPr/>
        <p:txBody>
          <a:bodyPr rtlCol="0"/>
          <a:lstStyle/>
          <a:p>
            <a:fld id="{6A83336B-A216-41DB-BD29-46BF2456D92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A2A1FF7-394E-4D57-B670-DFC5BFC338DF}" type="datetimeFigureOut">
              <a:rPr lang="en-US" smtClean="0"/>
              <a:t>3/10/2014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A83336B-A216-41DB-BD29-46BF2456D92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A2A1FF7-394E-4D57-B670-DFC5BFC338DF}" type="datetimeFigureOut">
              <a:rPr lang="en-US" smtClean="0"/>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3336B-A216-41DB-BD29-46BF2456D92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A2A1FF7-394E-4D57-B670-DFC5BFC338DF}" type="datetimeFigureOut">
              <a:rPr lang="en-US" smtClean="0"/>
              <a:t>3/10/2014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83336B-A216-41DB-BD29-46BF2456D92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A2A1FF7-394E-4D57-B670-DFC5BFC338DF}" type="datetimeFigureOut">
              <a:rPr lang="en-US" smtClean="0"/>
              <a:t>3/10/2014</a:t>
            </a:fld>
            <a:endParaRPr lang="en-US"/>
          </a:p>
        </p:txBody>
      </p:sp>
      <p:sp>
        <p:nvSpPr>
          <p:cNvPr id="7" name="Slide Number Placeholder 6"/>
          <p:cNvSpPr>
            <a:spLocks noGrp="1"/>
          </p:cNvSpPr>
          <p:nvPr>
            <p:ph type="sldNum" sz="quarter" idx="11"/>
          </p:nvPr>
        </p:nvSpPr>
        <p:spPr/>
        <p:txBody>
          <a:bodyPr rtlCol="0"/>
          <a:lstStyle/>
          <a:p>
            <a:fld id="{6A83336B-A216-41DB-BD29-46BF2456D92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A1FF7-394E-4D57-B670-DFC5BFC338DF}" type="datetimeFigureOut">
              <a:rPr lang="en-US" smtClean="0"/>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83336B-A216-41DB-BD29-46BF2456D9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A2A1FF7-394E-4D57-B670-DFC5BFC338DF}" type="datetimeFigureOut">
              <a:rPr lang="en-US" smtClean="0"/>
              <a:t>3/10/2014</a:t>
            </a:fld>
            <a:endParaRPr lang="en-US"/>
          </a:p>
        </p:txBody>
      </p:sp>
      <p:sp>
        <p:nvSpPr>
          <p:cNvPr id="22" name="Slide Number Placeholder 21"/>
          <p:cNvSpPr>
            <a:spLocks noGrp="1"/>
          </p:cNvSpPr>
          <p:nvPr>
            <p:ph type="sldNum" sz="quarter" idx="15"/>
          </p:nvPr>
        </p:nvSpPr>
        <p:spPr/>
        <p:txBody>
          <a:bodyPr rtlCol="0"/>
          <a:lstStyle/>
          <a:p>
            <a:fld id="{6A83336B-A216-41DB-BD29-46BF2456D92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A2A1FF7-394E-4D57-B670-DFC5BFC338DF}" type="datetimeFigureOut">
              <a:rPr lang="en-US" smtClean="0"/>
              <a:t>3/10/2014</a:t>
            </a:fld>
            <a:endParaRPr lang="en-US"/>
          </a:p>
        </p:txBody>
      </p:sp>
      <p:sp>
        <p:nvSpPr>
          <p:cNvPr id="18" name="Slide Number Placeholder 17"/>
          <p:cNvSpPr>
            <a:spLocks noGrp="1"/>
          </p:cNvSpPr>
          <p:nvPr>
            <p:ph type="sldNum" sz="quarter" idx="11"/>
          </p:nvPr>
        </p:nvSpPr>
        <p:spPr/>
        <p:txBody>
          <a:bodyPr rtlCol="0"/>
          <a:lstStyle/>
          <a:p>
            <a:fld id="{6A83336B-A216-41DB-BD29-46BF2456D92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A2A1FF7-394E-4D57-B670-DFC5BFC338DF}" type="datetimeFigureOut">
              <a:rPr lang="en-US" smtClean="0"/>
              <a:t>3/10/2014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A83336B-A216-41DB-BD29-46BF2456D9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914400"/>
            <a:ext cx="6172200" cy="1828800"/>
          </a:xfrm>
        </p:spPr>
        <p:txBody>
          <a:bodyPr>
            <a:normAutofit fontScale="90000"/>
          </a:bodyPr>
          <a:lstStyle/>
          <a:p>
            <a:r>
              <a:rPr lang="en-US" sz="4400" dirty="0" smtClean="0">
                <a:solidFill>
                  <a:schemeClr val="tx1"/>
                </a:solidFill>
                <a:latin typeface="Algerian" pitchFamily="82" charset="0"/>
              </a:rPr>
              <a:t>Covid 19 and Homoeopathy treatment</a:t>
            </a:r>
            <a:r>
              <a:rPr lang="en-US" dirty="0" smtClean="0"/>
              <a:t/>
            </a:r>
            <a:br>
              <a:rPr lang="en-US" dirty="0" smtClean="0"/>
            </a:br>
            <a:endParaRPr lang="en-US" dirty="0"/>
          </a:p>
        </p:txBody>
      </p:sp>
      <p:pic>
        <p:nvPicPr>
          <p:cNvPr id="4" name="Picture 3" descr="IMG_20200830_050932.jpg"/>
          <p:cNvPicPr>
            <a:picLocks noChangeAspect="1"/>
          </p:cNvPicPr>
          <p:nvPr/>
        </p:nvPicPr>
        <p:blipFill>
          <a:blip r:embed="rId2"/>
          <a:stretch>
            <a:fillRect/>
          </a:stretch>
        </p:blipFill>
        <p:spPr>
          <a:xfrm>
            <a:off x="2438400" y="2743200"/>
            <a:ext cx="6096000" cy="37052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a:bodyPr>
          <a:lstStyle/>
          <a:p>
            <a:r>
              <a:rPr lang="en-IN" sz="2800" dirty="0" smtClean="0"/>
              <a:t>Pulse full, hard, tense, and quick. Chill with external coldness, dry cough, stitches. Internal heat. Sour sweat after slight exertion. Easy, profuse perspiration. </a:t>
            </a:r>
            <a:endParaRPr lang="en-US" sz="2800" dirty="0" smtClean="0"/>
          </a:p>
          <a:p>
            <a:r>
              <a:rPr lang="en-IN" sz="2800" dirty="0" smtClean="0"/>
              <a:t>Worse, warmth, any motion, morning, eating, hot weather, exertion, touch. Cannot sit up; gets faint and sick. Better, lying on painful side, pressure, rest, cold things.</a:t>
            </a:r>
            <a:endParaRPr lang="en-US" sz="2800" dirty="0" smtClean="0"/>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Arial Black" pitchFamily="34" charset="0"/>
              </a:rPr>
              <a:t>3)CAMPHORA</a:t>
            </a:r>
            <a:br>
              <a:rPr lang="en-US" sz="4400" dirty="0" smtClean="0">
                <a:latin typeface="Arial Black" pitchFamily="34" charset="0"/>
              </a:rPr>
            </a:br>
            <a:endParaRPr lang="en-US" sz="4400" dirty="0">
              <a:latin typeface="Arial Black" pitchFamily="34" charset="0"/>
            </a:endParaRPr>
          </a:p>
        </p:txBody>
      </p:sp>
      <p:sp>
        <p:nvSpPr>
          <p:cNvPr id="3" name="Content Placeholder 2"/>
          <p:cNvSpPr>
            <a:spLocks noGrp="1"/>
          </p:cNvSpPr>
          <p:nvPr>
            <p:ph sz="quarter" idx="1"/>
          </p:nvPr>
        </p:nvSpPr>
        <p:spPr>
          <a:xfrm>
            <a:off x="457200" y="914400"/>
            <a:ext cx="7467600" cy="5486400"/>
          </a:xfrm>
        </p:spPr>
        <p:txBody>
          <a:bodyPr>
            <a:normAutofit fontScale="92500" lnSpcReduction="10000"/>
          </a:bodyPr>
          <a:lstStyle/>
          <a:p>
            <a:r>
              <a:rPr lang="en-US" sz="2800" dirty="0" smtClean="0"/>
              <a:t>It is characteristic of Camphor that the patient will not be covered, notwithstanding the icy coldness of the body.  Pain better while thinking of it. Very sensitive to cold and to touch.  </a:t>
            </a:r>
          </a:p>
          <a:p>
            <a:r>
              <a:rPr lang="en-US" sz="2800" dirty="0" smtClean="0"/>
              <a:t>Stopped; sneezing. Fluent coryza on sudden change of weather. Suffocative dyspnœa. Violent, dry, hacking cough. Palpitation. Breath cold. Suspended respiration.</a:t>
            </a:r>
          </a:p>
          <a:p>
            <a:r>
              <a:rPr lang="en-US" sz="2800" dirty="0" smtClean="0"/>
              <a:t>Pulse small, weak, slow. Icy coldness of the whole body. Cold perspiration. Congestive chill. Tongue cold, flabby, trembling.</a:t>
            </a:r>
          </a:p>
          <a:p>
            <a:r>
              <a:rPr lang="en-US" sz="2800" dirty="0" smtClean="0"/>
              <a:t>Worse, motion, night, contact, cold air. Better, warmth.</a:t>
            </a:r>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Arial Black" pitchFamily="34" charset="0"/>
              </a:rPr>
              <a:t>4)SARCOLACTIC </a:t>
            </a:r>
            <a:r>
              <a:rPr lang="en-US" sz="4400" dirty="0" smtClean="0">
                <a:latin typeface="Arial Black" pitchFamily="34" charset="0"/>
              </a:rPr>
              <a:t>ACID</a:t>
            </a:r>
            <a:br>
              <a:rPr lang="en-US" sz="4400" dirty="0" smtClean="0">
                <a:latin typeface="Arial Black" pitchFamily="34" charset="0"/>
              </a:rPr>
            </a:br>
            <a:endParaRPr lang="en-US" sz="4400" dirty="0">
              <a:latin typeface="Arial Black" pitchFamily="34" charset="0"/>
            </a:endParaRPr>
          </a:p>
        </p:txBody>
      </p:sp>
      <p:sp>
        <p:nvSpPr>
          <p:cNvPr id="3" name="Content Placeholder 2"/>
          <p:cNvSpPr>
            <a:spLocks noGrp="1"/>
          </p:cNvSpPr>
          <p:nvPr>
            <p:ph sz="quarter" idx="1"/>
          </p:nvPr>
        </p:nvSpPr>
        <p:spPr>
          <a:xfrm>
            <a:off x="457200" y="914400"/>
            <a:ext cx="7467600" cy="5559552"/>
          </a:xfrm>
        </p:spPr>
        <p:txBody>
          <a:bodyPr>
            <a:normAutofit lnSpcReduction="10000"/>
          </a:bodyPr>
          <a:lstStyle/>
          <a:p>
            <a:r>
              <a:rPr lang="en-US" sz="2800" dirty="0" smtClean="0"/>
              <a:t>Tired feeling with muscular prostration, worse any exertion. Sore feeling all over, worse in afternoon. Restless at night. Difficulty in getting to sleep. Tired feeling in morning on getting up.</a:t>
            </a:r>
          </a:p>
          <a:p>
            <a:r>
              <a:rPr lang="en-US" sz="2800" dirty="0" smtClean="0"/>
              <a:t>Constriction in pharynx. Sore throat with tightness in naso-pharynx. Tickling in throat.</a:t>
            </a:r>
          </a:p>
          <a:p>
            <a:r>
              <a:rPr lang="en-US" sz="2800" dirty="0" smtClean="0"/>
              <a:t>Proved by Wm. B. Griggs, M. D, who found it of great value in the most violent form of Epidemic influenza, especially with violent and retching and greatest prostration.</a:t>
            </a:r>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rial Black" pitchFamily="34" charset="0"/>
              </a:rPr>
              <a:t>5)EUCALYPTUS GLOBULUS</a:t>
            </a:r>
            <a:br>
              <a:rPr lang="en-US" sz="3600" dirty="0" smtClean="0">
                <a:latin typeface="Arial Black" pitchFamily="34" charset="0"/>
              </a:rPr>
            </a:br>
            <a:endParaRPr lang="en-US" sz="3600" dirty="0">
              <a:latin typeface="Arial Black" pitchFamily="34" charset="0"/>
            </a:endParaRPr>
          </a:p>
        </p:txBody>
      </p:sp>
      <p:sp>
        <p:nvSpPr>
          <p:cNvPr id="3" name="Content Placeholder 2"/>
          <p:cNvSpPr>
            <a:spLocks noGrp="1"/>
          </p:cNvSpPr>
          <p:nvPr>
            <p:ph sz="quarter" idx="1"/>
          </p:nvPr>
        </p:nvSpPr>
        <p:spPr>
          <a:xfrm>
            <a:off x="457200" y="990600"/>
            <a:ext cx="7467600" cy="5483352"/>
          </a:xfrm>
        </p:spPr>
        <p:txBody>
          <a:bodyPr>
            <a:normAutofit lnSpcReduction="10000"/>
          </a:bodyPr>
          <a:lstStyle/>
          <a:p>
            <a:r>
              <a:rPr lang="en-US" sz="2800" dirty="0" smtClean="0"/>
              <a:t>Stuffed-up sensation; thin, watery coryza; nose does not stop running; tightness across bridge. Chronic catarrhal, purulent and fetid discharge. </a:t>
            </a:r>
          </a:p>
          <a:p>
            <a:r>
              <a:rPr lang="en-US" sz="2800" dirty="0" smtClean="0"/>
              <a:t>great dyspnœa and palpitation.  Expectoration white, thick mucus. Profuse expectoration of offensive muco-pus. Irritative cough. Fetid form of bronchitis, bronchial dilatation and emphysema.</a:t>
            </a:r>
          </a:p>
          <a:p>
            <a:r>
              <a:rPr lang="en-US" sz="2800" dirty="0" smtClean="0"/>
              <a:t>Elevation of temperature. Discharges show a tendency to foulness, high temperature, accelerated but not strong pulse.</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Arial Black" pitchFamily="34" charset="0"/>
              </a:rPr>
              <a:t>6)PHOSPHORUS</a:t>
            </a:r>
            <a:br>
              <a:rPr lang="en-US" sz="4400" dirty="0" smtClean="0">
                <a:latin typeface="Arial Black" pitchFamily="34" charset="0"/>
              </a:rPr>
            </a:br>
            <a:endParaRPr lang="en-US" sz="4400" dirty="0">
              <a:latin typeface="Arial Black" pitchFamily="34" charset="0"/>
            </a:endParaRPr>
          </a:p>
        </p:txBody>
      </p:sp>
      <p:sp>
        <p:nvSpPr>
          <p:cNvPr id="3" name="Content Placeholder 2"/>
          <p:cNvSpPr>
            <a:spLocks noGrp="1"/>
          </p:cNvSpPr>
          <p:nvPr>
            <p:ph sz="quarter" idx="1"/>
          </p:nvPr>
        </p:nvSpPr>
        <p:spPr>
          <a:xfrm>
            <a:off x="457200" y="990600"/>
            <a:ext cx="7467600" cy="5483352"/>
          </a:xfrm>
        </p:spPr>
        <p:txBody>
          <a:bodyPr>
            <a:normAutofit fontScale="85000" lnSpcReduction="10000"/>
          </a:bodyPr>
          <a:lstStyle/>
          <a:p>
            <a:r>
              <a:rPr lang="en-US" sz="2800" dirty="0" smtClean="0"/>
              <a:t>Phosphorus irritates, inflames and degenerates mucous membranes, irritates and inflames serous membranes.</a:t>
            </a:r>
          </a:p>
          <a:p>
            <a:r>
              <a:rPr lang="en-US" sz="2800" dirty="0" smtClean="0"/>
              <a:t>Cough from tickling in throat; worse, cold air, reading, laughing, talking, from going from warm room into cold air. Sweetish taste while coughing. Hard, dry, tight, racking cough. Congestion of lungs. Burning pains, heat and oppression of chest. Tightness across chest; great weight on chest. Sharp stitches in chest; respiration quickened, oppressed. Much heat in chest. Pneumonia, with oppression; worse, lying on left side. Whole body trembles, with cough. Sputa rusty, blood-colored, or purulent. Tuberculosis in tall, rapidly-growing young people. Do not give it .</a:t>
            </a:r>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normAutofit/>
          </a:bodyPr>
          <a:lstStyle/>
          <a:p>
            <a:r>
              <a:rPr lang="en-US" sz="2800" dirty="0" smtClean="0"/>
              <a:t>Chilly every evening. Cold knees at night. Adynamic with lack of thirst, but unnatural hunger. Hectic, with small, quick pulse; viscid night-sweats. Stupid delirium. Profuse perspiration.</a:t>
            </a:r>
          </a:p>
          <a:p>
            <a:r>
              <a:rPr lang="en-US" sz="2800" dirty="0" smtClean="0"/>
              <a:t>Worse, touch; physical or mental exertion; twilight; warm food or drink;  from getting wet in hot weather; evening; lying on left or painful side;</a:t>
            </a:r>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7467600" cy="6321552"/>
          </a:xfrm>
        </p:spPr>
        <p:txBody>
          <a:bodyPr>
            <a:normAutofit/>
          </a:bodyPr>
          <a:lstStyle/>
          <a:p>
            <a:r>
              <a:rPr lang="en-US" sz="8800" dirty="0" smtClean="0">
                <a:solidFill>
                  <a:schemeClr val="tx2">
                    <a:lumMod val="75000"/>
                  </a:schemeClr>
                </a:solidFill>
                <a:latin typeface="Algerian" pitchFamily="82" charset="0"/>
              </a:rPr>
              <a:t>THANK YOU</a:t>
            </a:r>
          </a:p>
          <a:p>
            <a:r>
              <a:rPr lang="en-US" sz="2800" dirty="0" smtClean="0">
                <a:solidFill>
                  <a:schemeClr val="accent3">
                    <a:lumMod val="50000"/>
                  </a:schemeClr>
                </a:solidFill>
                <a:latin typeface="Algerian" pitchFamily="82" charset="0"/>
              </a:rPr>
              <a:t>PRESENTED BY</a:t>
            </a:r>
            <a:r>
              <a:rPr lang="en-US" sz="3200" dirty="0" smtClean="0">
                <a:latin typeface="Bodoni MT" pitchFamily="18" charset="0"/>
              </a:rPr>
              <a:t>:</a:t>
            </a:r>
          </a:p>
          <a:p>
            <a:pPr algn="ctr">
              <a:buNone/>
            </a:pPr>
            <a:r>
              <a:rPr lang="en-US" sz="3200" dirty="0" smtClean="0">
                <a:latin typeface="Bodoni MT" pitchFamily="18" charset="0"/>
              </a:rPr>
              <a:t>SHAIKH ZARQA MAKSUD AHMED</a:t>
            </a:r>
            <a:br>
              <a:rPr lang="en-US" sz="3200" dirty="0" smtClean="0">
                <a:latin typeface="Bodoni MT" pitchFamily="18" charset="0"/>
              </a:rPr>
            </a:br>
            <a:r>
              <a:rPr lang="en-US" sz="3200" dirty="0" smtClean="0">
                <a:solidFill>
                  <a:schemeClr val="tx1">
                    <a:lumMod val="75000"/>
                    <a:lumOff val="25000"/>
                  </a:schemeClr>
                </a:solidFill>
                <a:latin typeface="Bodoni MT" pitchFamily="18" charset="0"/>
              </a:rPr>
              <a:t>(</a:t>
            </a:r>
            <a:r>
              <a:rPr lang="en-US" sz="2800" dirty="0" smtClean="0">
                <a:solidFill>
                  <a:schemeClr val="tx1">
                    <a:lumMod val="75000"/>
                    <a:lumOff val="25000"/>
                  </a:schemeClr>
                </a:solidFill>
                <a:latin typeface="Bodoni MT" pitchFamily="18" charset="0"/>
              </a:rPr>
              <a:t>FINAL YEAR STUDENT AT AHMEDABAD HOMOEOPATHY MEDICAL COLLAGE</a:t>
            </a:r>
            <a:r>
              <a:rPr lang="en-US" sz="3200" dirty="0" smtClean="0">
                <a:latin typeface="Bodoni MT" pitchFamily="18" charset="0"/>
              </a:rPr>
              <a:t>)</a:t>
            </a:r>
          </a:p>
          <a:p>
            <a:pPr marL="274320" lvl="2" indent="-274320">
              <a:spcBef>
                <a:spcPts val="600"/>
              </a:spcBef>
              <a:buClr>
                <a:schemeClr val="accent1"/>
              </a:buClr>
              <a:buSzPct val="70000"/>
            </a:pPr>
            <a:r>
              <a:rPr lang="en-US" sz="2800" dirty="0" smtClean="0">
                <a:solidFill>
                  <a:schemeClr val="accent3">
                    <a:lumMod val="50000"/>
                  </a:schemeClr>
                </a:solidFill>
                <a:latin typeface="Algerian" pitchFamily="82" charset="0"/>
              </a:rPr>
              <a:t>UNDER GUIDANCE OF </a:t>
            </a:r>
            <a:r>
              <a:rPr lang="en-US" sz="2900" dirty="0" smtClean="0">
                <a:latin typeface="Bodoni MT" pitchFamily="18" charset="0"/>
              </a:rPr>
              <a:t>:</a:t>
            </a:r>
          </a:p>
          <a:p>
            <a:pPr marL="274320" lvl="2" indent="-274320" algn="ctr">
              <a:spcBef>
                <a:spcPts val="600"/>
              </a:spcBef>
              <a:buClr>
                <a:schemeClr val="accent1"/>
              </a:buClr>
              <a:buSzPct val="70000"/>
              <a:buNone/>
            </a:pPr>
            <a:r>
              <a:rPr lang="en-US" sz="3200" dirty="0" smtClean="0">
                <a:latin typeface="Bodoni MT" pitchFamily="18" charset="0"/>
              </a:rPr>
              <a:t>DR.TEJAL SHAH</a:t>
            </a:r>
          </a:p>
          <a:p>
            <a:pPr marL="274320" lvl="2" indent="-274320" algn="ctr">
              <a:spcBef>
                <a:spcPts val="600"/>
              </a:spcBef>
              <a:buClr>
                <a:schemeClr val="accent1"/>
              </a:buClr>
              <a:buSzPct val="70000"/>
              <a:buNone/>
            </a:pPr>
            <a:r>
              <a:rPr lang="en-US" sz="3200" dirty="0" smtClean="0">
                <a:latin typeface="Bodoni MT" pitchFamily="18" charset="0"/>
              </a:rPr>
              <a:t>(</a:t>
            </a:r>
            <a:r>
              <a:rPr lang="en-US" sz="3200" dirty="0" smtClean="0">
                <a:solidFill>
                  <a:schemeClr val="tx1">
                    <a:lumMod val="75000"/>
                    <a:lumOff val="25000"/>
                  </a:schemeClr>
                </a:solidFill>
                <a:latin typeface="Bodoni MT" pitchFamily="18" charset="0"/>
              </a:rPr>
              <a:t>HOD &amp; </a:t>
            </a:r>
            <a:r>
              <a:rPr lang="en-US" sz="3200" dirty="0" smtClean="0">
                <a:solidFill>
                  <a:schemeClr val="tx1">
                    <a:lumMod val="75000"/>
                    <a:lumOff val="25000"/>
                  </a:schemeClr>
                </a:solidFill>
                <a:latin typeface="Bodoni MT" pitchFamily="18" charset="0"/>
              </a:rPr>
              <a:t>PROFESSOR)</a:t>
            </a:r>
          </a:p>
          <a:p>
            <a:pPr marL="274320" lvl="2" indent="-274320" algn="ctr">
              <a:spcBef>
                <a:spcPts val="600"/>
              </a:spcBef>
              <a:buClr>
                <a:schemeClr val="accent1"/>
              </a:buClr>
              <a:buSzPct val="70000"/>
              <a:buNone/>
            </a:pPr>
            <a:r>
              <a:rPr lang="en-US" sz="2800" dirty="0" smtClean="0">
                <a:solidFill>
                  <a:schemeClr val="tx1">
                    <a:lumMod val="75000"/>
                    <a:lumOff val="25000"/>
                  </a:schemeClr>
                </a:solidFill>
                <a:latin typeface="Bodoni MT" pitchFamily="18" charset="0"/>
              </a:rPr>
              <a:t>(</a:t>
            </a:r>
            <a:r>
              <a:rPr lang="en-US" sz="2800" dirty="0" smtClean="0">
                <a:solidFill>
                  <a:schemeClr val="tx1">
                    <a:lumMod val="75000"/>
                    <a:lumOff val="25000"/>
                  </a:schemeClr>
                </a:solidFill>
                <a:latin typeface="Bodoni MT" pitchFamily="18" charset="0"/>
              </a:rPr>
              <a:t>COMMUNITY </a:t>
            </a:r>
            <a:r>
              <a:rPr lang="en-US" sz="2800" dirty="0" smtClean="0">
                <a:solidFill>
                  <a:schemeClr val="tx1">
                    <a:lumMod val="75000"/>
                    <a:lumOff val="25000"/>
                  </a:schemeClr>
                </a:solidFill>
                <a:latin typeface="Bodoni MT" pitchFamily="18" charset="0"/>
              </a:rPr>
              <a:t>MEDICINEDEPARTMENT)</a:t>
            </a:r>
            <a:endParaRPr lang="en-US" sz="2800" dirty="0" smtClean="0">
              <a:solidFill>
                <a:schemeClr val="tx1">
                  <a:lumMod val="75000"/>
                  <a:lumOff val="25000"/>
                </a:schemeClr>
              </a:solidFill>
              <a:latin typeface="Bodoni MT" pitchFamily="18" charset="0"/>
            </a:endParaRPr>
          </a:p>
          <a:p>
            <a:pPr marL="274320" lvl="2" indent="-274320">
              <a:spcBef>
                <a:spcPts val="600"/>
              </a:spcBef>
              <a:buClr>
                <a:schemeClr val="accent1"/>
              </a:buClr>
              <a:buSzPct val="70000"/>
              <a:buNone/>
            </a:pPr>
            <a:endParaRPr lang="en-US" sz="3200" dirty="0" smtClean="0">
              <a:latin typeface="Bodoni M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Autofit/>
          </a:bodyPr>
          <a:lstStyle/>
          <a:p>
            <a:r>
              <a:rPr lang="en-US" dirty="0" smtClean="0"/>
              <a:t>Today,humanity is living through the third serious coronavirus outbreak in less than 20 years, following SARS in 2002-2003 and MERS in 2012.While the final cost on human lives and world economy remains unpredictable,the timely identification of a suitable treatment and the development of effective vaccine remain a significant challenge and will still require time.The aim of this study is to show that the global collective effort to control the coronavirus pandamic(Covid 19 )should also consider alternative therapeutic methods,and national health systems should quickly endorse the validity of proven homoeopathic treatments in this war against coronavirus disease.</a:t>
            </a: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rmAutofit fontScale="92500" lnSpcReduction="20000"/>
          </a:bodyPr>
          <a:lstStyle/>
          <a:p>
            <a:r>
              <a:rPr lang="en-US" sz="2800" dirty="0" smtClean="0"/>
              <a:t>Homoeopathy as a healing method,is based on Hippocratic “similia similibus curenture”therapeutic law.The physician relies on the wholeleness of symptoms revealed during the entire evolution of the infection,and prescribes an ultra high diluted succussed solution product which has been proven to heal similar conditions.This is a great advantages in this timing while Covid 19 disease is in rapid development,because the diagnosis of the indicated ultra high diluted succussed solution product is based on individual symptoms or  the totality of symptoms and not in the pathology.</a:t>
            </a:r>
          </a:p>
          <a:p>
            <a:r>
              <a:rPr lang="en-US" sz="2800" dirty="0" smtClean="0"/>
              <a:t>The totality of symptoms for each patient become the guiding signs for finding the indicated remedy.</a:t>
            </a:r>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72200"/>
          </a:xfrm>
        </p:spPr>
        <p:txBody>
          <a:bodyPr>
            <a:normAutofit/>
          </a:bodyPr>
          <a:lstStyle/>
          <a:p>
            <a:r>
              <a:rPr lang="en-IN" sz="2800" dirty="0" smtClean="0"/>
              <a:t>So here I share some information about homoeopathic medicine which can be use in the treatment of covid 19</a:t>
            </a:r>
            <a:r>
              <a:rPr lang="en-IN" sz="2800" dirty="0" smtClean="0"/>
              <a:t>.</a:t>
            </a:r>
          </a:p>
          <a:p>
            <a:endParaRPr lang="en-IN" sz="2800" dirty="0" smtClean="0"/>
          </a:p>
          <a:p>
            <a:r>
              <a:rPr lang="en-IN" sz="2800" dirty="0" smtClean="0"/>
              <a:t>1)ARSENICUM ALBUM</a:t>
            </a:r>
          </a:p>
          <a:p>
            <a:r>
              <a:rPr lang="en-IN" sz="2800" dirty="0" smtClean="0"/>
              <a:t>2)BRAYONIA </a:t>
            </a:r>
          </a:p>
          <a:p>
            <a:r>
              <a:rPr lang="en-IN" sz="2800" dirty="0" smtClean="0"/>
              <a:t>3)CAMPHORA</a:t>
            </a:r>
          </a:p>
          <a:p>
            <a:r>
              <a:rPr lang="en-IN" sz="2800" dirty="0" smtClean="0"/>
              <a:t>4)SARCOLACTIC ACID</a:t>
            </a:r>
          </a:p>
          <a:p>
            <a:r>
              <a:rPr lang="en-IN" sz="2800" dirty="0" smtClean="0"/>
              <a:t>5)EUCALYPTUS GLOBULUS</a:t>
            </a:r>
          </a:p>
          <a:p>
            <a:r>
              <a:rPr lang="en-IN" sz="2800" dirty="0" smtClean="0"/>
              <a:t>6)PHOSPHORUS</a:t>
            </a:r>
            <a:endParaRPr lang="en-US" sz="2800" dirty="0" smtClean="0"/>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_20200830_050917.jpg"/>
          <p:cNvPicPr>
            <a:picLocks noChangeAspect="1"/>
          </p:cNvPicPr>
          <p:nvPr/>
        </p:nvPicPr>
        <p:blipFill>
          <a:blip r:embed="rId2"/>
          <a:stretch>
            <a:fillRect/>
          </a:stretch>
        </p:blipFill>
        <p:spPr>
          <a:xfrm>
            <a:off x="533400" y="304800"/>
            <a:ext cx="7467600" cy="6324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12838"/>
          </a:xfrm>
        </p:spPr>
        <p:txBody>
          <a:bodyPr>
            <a:noAutofit/>
          </a:bodyPr>
          <a:lstStyle/>
          <a:p>
            <a:r>
              <a:rPr lang="en-IN" sz="4400" dirty="0" smtClean="0">
                <a:latin typeface="Arial Black" pitchFamily="34" charset="0"/>
                <a:cs typeface="Andalus" pitchFamily="18" charset="-78"/>
              </a:rPr>
              <a:t>1)ARSENICUM ALBUM</a:t>
            </a:r>
            <a:r>
              <a:rPr lang="en-US" sz="4400" dirty="0" smtClean="0">
                <a:latin typeface="Arial Black" pitchFamily="34" charset="0"/>
                <a:cs typeface="Andalus" pitchFamily="18" charset="-78"/>
              </a:rPr>
              <a:t/>
            </a:r>
            <a:br>
              <a:rPr lang="en-US" sz="4400" dirty="0" smtClean="0">
                <a:latin typeface="Arial Black" pitchFamily="34" charset="0"/>
                <a:cs typeface="Andalus" pitchFamily="18" charset="-78"/>
              </a:rPr>
            </a:br>
            <a:endParaRPr lang="en-US" sz="4400" dirty="0">
              <a:latin typeface="Arial Black" pitchFamily="34" charset="0"/>
              <a:cs typeface="Andalus" pitchFamily="18" charset="-78"/>
            </a:endParaRPr>
          </a:p>
        </p:txBody>
      </p:sp>
      <p:sp>
        <p:nvSpPr>
          <p:cNvPr id="3" name="Content Placeholder 2"/>
          <p:cNvSpPr>
            <a:spLocks noGrp="1"/>
          </p:cNvSpPr>
          <p:nvPr>
            <p:ph sz="quarter" idx="1"/>
          </p:nvPr>
        </p:nvSpPr>
        <p:spPr>
          <a:xfrm>
            <a:off x="457200" y="1295400"/>
            <a:ext cx="7467600" cy="5178552"/>
          </a:xfrm>
        </p:spPr>
        <p:txBody>
          <a:bodyPr>
            <a:normAutofit lnSpcReduction="10000"/>
          </a:bodyPr>
          <a:lstStyle/>
          <a:p>
            <a:r>
              <a:rPr lang="en-IN" sz="2800" dirty="0" smtClean="0"/>
              <a:t>A profoundly acting remedy on every organ and tissue. Its general symptoms often alone lead to its successful application. Among these the all-prevailing debility, exhaustion, and restlessness, with nightly aggravation, are most important .Burning pains. Unquenchable thirst. Burning relieved by heat. </a:t>
            </a:r>
            <a:endParaRPr lang="en-US" sz="2800" dirty="0" smtClean="0"/>
          </a:p>
          <a:p>
            <a:r>
              <a:rPr lang="en-IN" sz="2800" dirty="0" smtClean="0"/>
              <a:t>Worse, wet weather, after midnight; from cold, cold drinks, or food. Seashore. Right side. Better from heat; from head elevated; warm drinks.</a:t>
            </a:r>
            <a:endParaRPr lang="en-US" sz="2800" dirty="0" smtClean="0"/>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7467600" cy="6245352"/>
          </a:xfrm>
        </p:spPr>
        <p:txBody>
          <a:bodyPr>
            <a:normAutofit fontScale="92500"/>
          </a:bodyPr>
          <a:lstStyle/>
          <a:p>
            <a:r>
              <a:rPr lang="en-IN" sz="2800" dirty="0" smtClean="0"/>
              <a:t>Unable to lie down; fears suffocation. Air-passages constricted.Burning in chest. Suffocative catarrh. Cough worse after midnight; worse lying on back. Expectoration scanty, frothy. Darting pain through upper third of right lung. Wheezing respiration. Hæmoptysis with pain between shoulders; burning heat all over. Cough dry, as from sulphur fumes; after drinking.</a:t>
            </a:r>
            <a:endParaRPr lang="en-US" sz="2800" dirty="0" smtClean="0"/>
          </a:p>
          <a:p>
            <a:r>
              <a:rPr lang="en-IN" sz="2800" dirty="0" smtClean="0"/>
              <a:t>High temperature. Periodicity marked with adynamia. Septic fevers. Intermittent. Paroxysms incomplete, with marked exhaustion. Complete exhaustion. Delirium; worse after midnight. Great restlessness. Great heat about 3 am.</a:t>
            </a:r>
            <a:endParaRPr lang="en-US" sz="2800" dirty="0" smtClean="0"/>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400" dirty="0" smtClean="0">
                <a:latin typeface="Arial Black" pitchFamily="34" charset="0"/>
              </a:rPr>
              <a:t>2)BRAYONIA ALBA</a:t>
            </a:r>
            <a:r>
              <a:rPr lang="en-US" sz="4400" dirty="0" smtClean="0">
                <a:latin typeface="Arial Black" pitchFamily="34" charset="0"/>
              </a:rPr>
              <a:t/>
            </a:r>
            <a:br>
              <a:rPr lang="en-US" sz="4400" dirty="0" smtClean="0">
                <a:latin typeface="Arial Black" pitchFamily="34" charset="0"/>
              </a:rPr>
            </a:br>
            <a:endParaRPr lang="en-US" sz="4400" dirty="0">
              <a:latin typeface="Arial Black" pitchFamily="34" charset="0"/>
            </a:endParaRPr>
          </a:p>
        </p:txBody>
      </p:sp>
      <p:sp>
        <p:nvSpPr>
          <p:cNvPr id="3" name="Content Placeholder 2"/>
          <p:cNvSpPr>
            <a:spLocks noGrp="1"/>
          </p:cNvSpPr>
          <p:nvPr>
            <p:ph sz="quarter" idx="1"/>
          </p:nvPr>
        </p:nvSpPr>
        <p:spPr>
          <a:xfrm>
            <a:off x="457200" y="1066800"/>
            <a:ext cx="7467600" cy="5407152"/>
          </a:xfrm>
        </p:spPr>
        <p:txBody>
          <a:bodyPr>
            <a:normAutofit fontScale="92500" lnSpcReduction="10000"/>
          </a:bodyPr>
          <a:lstStyle/>
          <a:p>
            <a:r>
              <a:rPr lang="en-IN" sz="2800" dirty="0" smtClean="0"/>
              <a:t>Acts on all serous membranes and the viscera they contain.  The general character of the pain here produced is a stitching, tearing; worse by motion, better rest. These characteristic stitching pains, greatly aggravated by any motion, are found everywhere, but especially in the chest; worse pressure. Mucous membranes are all dry.</a:t>
            </a:r>
            <a:endParaRPr lang="en-US" sz="2800" dirty="0" smtClean="0"/>
          </a:p>
          <a:p>
            <a:r>
              <a:rPr lang="en-IN" sz="2800" dirty="0" smtClean="0"/>
              <a:t>Bryonia affects especially the constitution of a robust, firm fiber and dark complexion, with tendency to leanness and irritability. It prefers the right side, the evening, and open air, warm weather after cold days, to manifest its action most markedly.</a:t>
            </a:r>
            <a:endParaRPr lang="en-US" sz="2800" dirty="0" smtClean="0"/>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rmAutofit fontScale="85000" lnSpcReduction="10000"/>
          </a:bodyPr>
          <a:lstStyle/>
          <a:p>
            <a:r>
              <a:rPr lang="en-IN" sz="2800" dirty="0" smtClean="0"/>
              <a:t>Soreness in larynx and trachea. Hoarseness; worse in open air. Dry, hacking cough from irritation in upper trachea. Cough, dry, at night; must sit up; worse after eating or drinking, with vomiting, with stitches in chest, and expectoration of </a:t>
            </a:r>
            <a:r>
              <a:rPr lang="en-IN" sz="2800" dirty="0" smtClean="0"/>
              <a:t>rust-coloured </a:t>
            </a:r>
            <a:r>
              <a:rPr lang="en-IN" sz="2800" dirty="0" smtClean="0"/>
              <a:t>sputa. Frequent desire to take a long breath; must expand lungs. Difficult, quick respiration; worse every movement; caused by stitches in chest. Cough, with feeling as if chest would fly to pieces; presses his head on sternum; must support chest. Croupous and pleuro-pneumonia. Expectoration brick shade, tough, and falls like lumps of jelly. Tough mucus in trachea, loosened only with much hawking. Coming into warm room excites cough (Nat carb). Heaviness beneath the sternum extending towards the right shoulder. Cough worse by going into warm room.</a:t>
            </a:r>
            <a:endParaRPr lang="en-US" sz="2800" dirty="0" smtClean="0"/>
          </a:p>
          <a:p>
            <a:endParaRPr lang="en-US" sz="2800" dirty="0">
              <a:latin typeface="Arial Narrow"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TotalTime>
  <Words>1258</Words>
  <Application>Microsoft Office PowerPoint</Application>
  <PresentationFormat>On-screen Show (4:3)</PresentationFormat>
  <Paragraphs>48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Covid 19 and Homoeopathy treatment </vt:lpstr>
      <vt:lpstr>Slide 2</vt:lpstr>
      <vt:lpstr>Slide 3</vt:lpstr>
      <vt:lpstr>Slide 4</vt:lpstr>
      <vt:lpstr>Slide 5</vt:lpstr>
      <vt:lpstr>1)ARSENICUM ALBUM </vt:lpstr>
      <vt:lpstr>Slide 7</vt:lpstr>
      <vt:lpstr>2)BRAYONIA ALBA </vt:lpstr>
      <vt:lpstr>Slide 9</vt:lpstr>
      <vt:lpstr>Slide 10</vt:lpstr>
      <vt:lpstr>3)CAMPHORA </vt:lpstr>
      <vt:lpstr>4)SARCOLACTIC ACID </vt:lpstr>
      <vt:lpstr>5)EUCALYPTUS GLOBULUS </vt:lpstr>
      <vt:lpstr>6)PHOSPHORUS </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and Homoeopathy treatment</dc:title>
  <dc:creator>acer</dc:creator>
  <cp:lastModifiedBy>acer</cp:lastModifiedBy>
  <cp:revision>10</cp:revision>
  <dcterms:created xsi:type="dcterms:W3CDTF">2014-03-09T18:47:01Z</dcterms:created>
  <dcterms:modified xsi:type="dcterms:W3CDTF">2014-03-09T19:32:57Z</dcterms:modified>
</cp:coreProperties>
</file>