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71" r:id="rId13"/>
    <p:sldId id="272" r:id="rId14"/>
    <p:sldId id="274" r:id="rId15"/>
    <p:sldId id="275" r:id="rId16"/>
    <p:sldId id="276" r:id="rId1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2280"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714500" y="4165600"/>
            <a:ext cx="4629150" cy="2525816"/>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1714500" y="6671096"/>
            <a:ext cx="4629150" cy="18288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5156716" y="1676588"/>
            <a:ext cx="3048000" cy="285750"/>
          </a:xfrm>
        </p:spPr>
        <p:txBody>
          <a:bodyPr/>
          <a:lstStyle/>
          <a:p>
            <a:fld id="{AADCE2A9-507B-490E-8536-E2F81046473E}" type="datetimeFigureOut">
              <a:rPr lang="en-US" smtClean="0"/>
              <a:pPr/>
              <a:t>12/4/2019</a:t>
            </a:fld>
            <a:endParaRPr lang="en-IN"/>
          </a:p>
        </p:txBody>
      </p:sp>
      <p:sp>
        <p:nvSpPr>
          <p:cNvPr id="17" name="Footer Placeholder 16"/>
          <p:cNvSpPr>
            <a:spLocks noGrp="1"/>
          </p:cNvSpPr>
          <p:nvPr>
            <p:ph type="ftr" sz="quarter" idx="11"/>
          </p:nvPr>
        </p:nvSpPr>
        <p:spPr bwMode="auto">
          <a:xfrm rot="5400000">
            <a:off x="4241152" y="5687573"/>
            <a:ext cx="4876800" cy="288036"/>
          </a:xfrm>
        </p:spPr>
        <p:txBody>
          <a:bodyPr/>
          <a:lstStyle/>
          <a:p>
            <a:endParaRPr lang="en-IN"/>
          </a:p>
        </p:txBody>
      </p:sp>
      <p:sp>
        <p:nvSpPr>
          <p:cNvPr id="10" name="Rectangle 9"/>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6835392"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457200" y="4572000"/>
            <a:ext cx="971550" cy="17272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982224"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248156" y="7717536"/>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428750" y="5994400"/>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994158" y="6571603"/>
            <a:ext cx="457200" cy="690032"/>
          </a:xfrm>
        </p:spPr>
        <p:txBody>
          <a:bodyPr/>
          <a:lstStyle/>
          <a:p>
            <a:fld id="{77B48E1D-3425-42D6-961A-0A034376A9E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CE2A9-507B-490E-8536-E2F81046473E}" type="datetimeFigureOut">
              <a:rPr lang="en-US" smtClean="0"/>
              <a:pPr/>
              <a:t>12/4/2019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B48E1D-3425-42D6-961A-0A034376A9E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257300" cy="78020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CE2A9-507B-490E-8536-E2F81046473E}" type="datetimeFigureOut">
              <a:rPr lang="en-US" smtClean="0"/>
              <a:pPr/>
              <a:t>12/4/2019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B48E1D-3425-42D6-961A-0A034376A9E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342900" y="2133600"/>
            <a:ext cx="5600700" cy="64983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ADCE2A9-507B-490E-8536-E2F81046473E}" type="datetimeFigureOut">
              <a:rPr lang="en-US" smtClean="0"/>
              <a:pPr/>
              <a:t>12/4/2019</a:t>
            </a:fld>
            <a:endParaRPr lang="en-IN"/>
          </a:p>
        </p:txBody>
      </p:sp>
      <p:sp>
        <p:nvSpPr>
          <p:cNvPr id="9" name="Slide Number Placeholder 8"/>
          <p:cNvSpPr>
            <a:spLocks noGrp="1"/>
          </p:cNvSpPr>
          <p:nvPr>
            <p:ph type="sldNum" sz="quarter" idx="15"/>
          </p:nvPr>
        </p:nvSpPr>
        <p:spPr/>
        <p:txBody>
          <a:bodyPr rtlCol="0"/>
          <a:lstStyle/>
          <a:p>
            <a:fld id="{77B48E1D-3425-42D6-961A-0A034376A9E8}"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14500" y="3860800"/>
            <a:ext cx="4629150" cy="273812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14500" y="6680200"/>
            <a:ext cx="4629150" cy="18288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5155692" y="1671701"/>
            <a:ext cx="3048000" cy="285750"/>
          </a:xfrm>
        </p:spPr>
        <p:txBody>
          <a:bodyPr/>
          <a:lstStyle/>
          <a:p>
            <a:fld id="{AADCE2A9-507B-490E-8536-E2F81046473E}" type="datetimeFigureOut">
              <a:rPr lang="en-US" smtClean="0"/>
              <a:pPr/>
              <a:t>12/4/2019</a:t>
            </a:fld>
            <a:endParaRPr lang="en-IN"/>
          </a:p>
        </p:txBody>
      </p:sp>
      <p:sp>
        <p:nvSpPr>
          <p:cNvPr id="5" name="Footer Placeholder 4"/>
          <p:cNvSpPr>
            <a:spLocks noGrp="1"/>
          </p:cNvSpPr>
          <p:nvPr>
            <p:ph type="ftr" sz="quarter" idx="11"/>
          </p:nvPr>
        </p:nvSpPr>
        <p:spPr bwMode="auto">
          <a:xfrm rot="5400000">
            <a:off x="4241292" y="5683758"/>
            <a:ext cx="4876800" cy="288036"/>
          </a:xfrm>
        </p:spPr>
        <p:txBody>
          <a:bodyPr/>
          <a:lstStyle/>
          <a:p>
            <a:endParaRPr lang="en-IN"/>
          </a:p>
        </p:txBody>
      </p:sp>
      <p:sp>
        <p:nvSpPr>
          <p:cNvPr id="9" name="Rectangle 8"/>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457200" y="4572000"/>
            <a:ext cx="971550" cy="17272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993528"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248156" y="7721600"/>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409280" y="5973184"/>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6823458"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005462" y="6571603"/>
            <a:ext cx="457200" cy="690032"/>
          </a:xfrm>
        </p:spPr>
        <p:txBody>
          <a:bodyPr/>
          <a:lstStyle/>
          <a:p>
            <a:fld id="{77B48E1D-3425-42D6-961A-0A034376A9E8}"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DCE2A9-507B-490E-8536-E2F81046473E}" type="datetimeFigureOut">
              <a:rPr lang="en-US" smtClean="0"/>
              <a:pPr/>
              <a:t>12/4/2019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B48E1D-3425-42D6-961A-0A034376A9E8}" type="slidenum">
              <a:rPr lang="en-IN" smtClean="0"/>
              <a:pPr/>
              <a:t>‹#›</a:t>
            </a:fld>
            <a:endParaRPr lang="en-IN"/>
          </a:p>
        </p:txBody>
      </p:sp>
      <p:sp>
        <p:nvSpPr>
          <p:cNvPr id="9" name="Content Placeholder 8"/>
          <p:cNvSpPr>
            <a:spLocks noGrp="1"/>
          </p:cNvSpPr>
          <p:nvPr>
            <p:ph sz="quarter" idx="1"/>
          </p:nvPr>
        </p:nvSpPr>
        <p:spPr>
          <a:xfrm>
            <a:off x="342900" y="2133600"/>
            <a:ext cx="2743200"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3202686" y="2133600"/>
            <a:ext cx="2743200"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5657850" cy="1524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ADCE2A9-507B-490E-8536-E2F81046473E}" type="datetimeFigureOut">
              <a:rPr lang="en-US" smtClean="0"/>
              <a:pPr/>
              <a:t>12/4/2019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B48E1D-3425-42D6-961A-0A034376A9E8}" type="slidenum">
              <a:rPr lang="en-IN" smtClean="0"/>
              <a:pPr/>
              <a:t>‹#›</a:t>
            </a:fld>
            <a:endParaRPr lang="en-IN"/>
          </a:p>
        </p:txBody>
      </p:sp>
      <p:sp>
        <p:nvSpPr>
          <p:cNvPr id="11" name="Content Placeholder 10"/>
          <p:cNvSpPr>
            <a:spLocks noGrp="1"/>
          </p:cNvSpPr>
          <p:nvPr>
            <p:ph sz="quarter" idx="2"/>
          </p:nvPr>
        </p:nvSpPr>
        <p:spPr>
          <a:xfrm>
            <a:off x="342900" y="3149600"/>
            <a:ext cx="2743200" cy="5181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3278981" y="3149600"/>
            <a:ext cx="2743200" cy="5181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34290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325755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ADCE2A9-507B-490E-8536-E2F81046473E}" type="datetimeFigureOut">
              <a:rPr lang="en-US" smtClean="0"/>
              <a:pPr/>
              <a:t>12/4/2019</a:t>
            </a:fld>
            <a:endParaRPr lang="en-IN"/>
          </a:p>
        </p:txBody>
      </p:sp>
      <p:sp>
        <p:nvSpPr>
          <p:cNvPr id="7" name="Slide Number Placeholder 6"/>
          <p:cNvSpPr>
            <a:spLocks noGrp="1"/>
          </p:cNvSpPr>
          <p:nvPr>
            <p:ph type="sldNum" sz="quarter" idx="11"/>
          </p:nvPr>
        </p:nvSpPr>
        <p:spPr/>
        <p:txBody>
          <a:bodyPr rtlCol="0"/>
          <a:lstStyle/>
          <a:p>
            <a:fld id="{77B48E1D-3425-42D6-961A-0A034376A9E8}"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CE2A9-507B-490E-8536-E2F81046473E}" type="datetimeFigureOut">
              <a:rPr lang="en-US" smtClean="0"/>
              <a:pPr/>
              <a:t>12/4/2019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B48E1D-3425-42D6-961A-0A034376A9E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688658" y="4400550"/>
            <a:ext cx="8412480" cy="3429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109210" y="365760"/>
            <a:ext cx="1145286" cy="664464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228600" y="365760"/>
            <a:ext cx="4229100" cy="843686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ADCE2A9-507B-490E-8536-E2F81046473E}" type="datetimeFigureOut">
              <a:rPr lang="en-US" smtClean="0"/>
              <a:pPr/>
              <a:t>12/4/2019</a:t>
            </a:fld>
            <a:endParaRPr lang="en-IN"/>
          </a:p>
        </p:txBody>
      </p:sp>
      <p:sp>
        <p:nvSpPr>
          <p:cNvPr id="22" name="Slide Number Placeholder 21"/>
          <p:cNvSpPr>
            <a:spLocks noGrp="1"/>
          </p:cNvSpPr>
          <p:nvPr>
            <p:ph type="sldNum" sz="quarter" idx="15"/>
          </p:nvPr>
        </p:nvSpPr>
        <p:spPr/>
        <p:txBody>
          <a:bodyPr rtlCol="0"/>
          <a:lstStyle/>
          <a:p>
            <a:fld id="{77B48E1D-3425-42D6-961A-0A034376A9E8}"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657225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672370" y="4400550"/>
            <a:ext cx="8412480" cy="3429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4629150" cy="9144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5074349" y="353060"/>
            <a:ext cx="1143000" cy="6608064"/>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6743700" y="0"/>
            <a:ext cx="0" cy="9144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6629400" y="0"/>
            <a:ext cx="228600" cy="9144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ADCE2A9-507B-490E-8536-E2F81046473E}" type="datetimeFigureOut">
              <a:rPr lang="en-US" smtClean="0"/>
              <a:pPr/>
              <a:t>12/4/2019</a:t>
            </a:fld>
            <a:endParaRPr lang="en-IN"/>
          </a:p>
        </p:txBody>
      </p:sp>
      <p:sp>
        <p:nvSpPr>
          <p:cNvPr id="18" name="Slide Number Placeholder 17"/>
          <p:cNvSpPr>
            <a:spLocks noGrp="1"/>
          </p:cNvSpPr>
          <p:nvPr>
            <p:ph type="sldNum" sz="quarter" idx="11"/>
          </p:nvPr>
        </p:nvSpPr>
        <p:spPr/>
        <p:txBody>
          <a:bodyPr rtlCol="0"/>
          <a:lstStyle/>
          <a:p>
            <a:fld id="{77B48E1D-3425-42D6-961A-0A034376A9E8}"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342900" y="366184"/>
            <a:ext cx="5600700" cy="1524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42900" y="2133600"/>
            <a:ext cx="5600700" cy="64983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5105400" y="1554482"/>
            <a:ext cx="2682240" cy="288036"/>
          </a:xfrm>
          <a:prstGeom prst="rect">
            <a:avLst/>
          </a:prstGeom>
        </p:spPr>
        <p:txBody>
          <a:bodyPr vert="horz" anchor="ctr" anchorCtr="0"/>
          <a:lstStyle>
            <a:lvl1pPr algn="r" eaLnBrk="1" latinLnBrk="0" hangingPunct="1">
              <a:defRPr kumimoji="0" sz="1200">
                <a:solidFill>
                  <a:schemeClr val="tx2"/>
                </a:solidFill>
              </a:defRPr>
            </a:lvl1pPr>
          </a:lstStyle>
          <a:p>
            <a:fld id="{AADCE2A9-507B-490E-8536-E2F81046473E}" type="datetimeFigureOut">
              <a:rPr lang="en-US" smtClean="0"/>
              <a:pPr/>
              <a:t>12/4/2019</a:t>
            </a:fld>
            <a:endParaRPr lang="en-IN"/>
          </a:p>
        </p:txBody>
      </p:sp>
      <p:sp>
        <p:nvSpPr>
          <p:cNvPr id="3" name="Footer Placeholder 2"/>
          <p:cNvSpPr>
            <a:spLocks noGrp="1"/>
          </p:cNvSpPr>
          <p:nvPr>
            <p:ph type="ftr" sz="quarter" idx="3"/>
          </p:nvPr>
        </p:nvSpPr>
        <p:spPr>
          <a:xfrm rot="5400000">
            <a:off x="4309190" y="5089667"/>
            <a:ext cx="4267200" cy="27432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57150"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6096762" y="7645400"/>
            <a:ext cx="457200" cy="694944"/>
          </a:xfrm>
          <a:prstGeom prst="rect">
            <a:avLst/>
          </a:prstGeom>
        </p:spPr>
        <p:txBody>
          <a:bodyPr vert="horz" anchor="ctr"/>
          <a:lstStyle>
            <a:lvl1pPr algn="ctr" eaLnBrk="1" latinLnBrk="0" hangingPunct="1">
              <a:defRPr kumimoji="0" sz="1400" b="1">
                <a:solidFill>
                  <a:srgbClr val="FFFFFF"/>
                </a:solidFill>
              </a:defRPr>
            </a:lvl1pPr>
          </a:lstStyle>
          <a:p>
            <a:fld id="{77B48E1D-3425-42D6-961A-0A034376A9E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jrh.org/article.asp?issn=0974-7168;year=2013;volume=7;issue=1;spage=1;epage=2;aulast=Manchand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ncbi.nlm.nih.gov/" TargetMode="External"/><Relationship Id="rId1" Type="http://schemas.openxmlformats.org/officeDocument/2006/relationships/slideLayout" Target="../slideLayouts/slideLayout2.xml"/><Relationship Id="rId6" Type="http://schemas.openxmlformats.org/officeDocument/2006/relationships/hyperlink" Target="http://www.ncbi.nlm.nih.gov),18/" TargetMode="External"/><Relationship Id="rId5" Type="http://schemas.openxmlformats.org/officeDocument/2006/relationships/hyperlink" Target="http://www.ijrh.com/" TargetMode="External"/><Relationship Id="rId4" Type="http://schemas.openxmlformats.org/officeDocument/2006/relationships/hyperlink" Target="http://www.acpny.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94" y="571472"/>
            <a:ext cx="5072098" cy="1619261"/>
          </a:xfrm>
        </p:spPr>
        <p:txBody>
          <a:bodyPr>
            <a:normAutofit fontScale="90000"/>
          </a:bodyPr>
          <a:lstStyle/>
          <a:p>
            <a:r>
              <a:rPr lang="en-IN" sz="4000" dirty="0" smtClean="0">
                <a:solidFill>
                  <a:srgbClr val="7030A0"/>
                </a:solidFill>
              </a:rPr>
              <a:t>COMMON COLD AND HOMOEOPATHY</a:t>
            </a:r>
            <a:endParaRPr lang="en-IN" sz="4000" dirty="0">
              <a:solidFill>
                <a:srgbClr val="7030A0"/>
              </a:solidFill>
            </a:endParaRPr>
          </a:p>
        </p:txBody>
      </p:sp>
      <p:sp>
        <p:nvSpPr>
          <p:cNvPr id="3" name="Subtitle 2"/>
          <p:cNvSpPr>
            <a:spLocks noGrp="1"/>
          </p:cNvSpPr>
          <p:nvPr>
            <p:ph type="subTitle" idx="1"/>
          </p:nvPr>
        </p:nvSpPr>
        <p:spPr>
          <a:xfrm>
            <a:off x="1285860" y="3143240"/>
            <a:ext cx="5286412" cy="5356656"/>
          </a:xfrm>
        </p:spPr>
        <p:txBody>
          <a:bodyPr>
            <a:normAutofit fontScale="25000" lnSpcReduction="20000"/>
          </a:bodyPr>
          <a:lstStyle/>
          <a:p>
            <a:r>
              <a:rPr lang="en-IN" sz="7400" dirty="0" smtClean="0"/>
              <a:t>                 </a:t>
            </a:r>
            <a:r>
              <a:rPr lang="en-IN" sz="7400" dirty="0" smtClean="0">
                <a:solidFill>
                  <a:schemeClr val="accent2">
                    <a:lumMod val="75000"/>
                  </a:schemeClr>
                </a:solidFill>
              </a:rPr>
              <a:t>PRESENTED BY</a:t>
            </a:r>
          </a:p>
          <a:p>
            <a:endParaRPr lang="en-IN" sz="7400" dirty="0" smtClean="0"/>
          </a:p>
          <a:p>
            <a:r>
              <a:rPr lang="en-IN" sz="7400" dirty="0" smtClean="0">
                <a:solidFill>
                  <a:srgbClr val="FF0000"/>
                </a:solidFill>
              </a:rPr>
              <a:t>    DR. AZIZUL ISLAM KHADIM</a:t>
            </a:r>
          </a:p>
          <a:p>
            <a:r>
              <a:rPr lang="en-IN" sz="7400" dirty="0" smtClean="0">
                <a:solidFill>
                  <a:srgbClr val="FF0000"/>
                </a:solidFill>
              </a:rPr>
              <a:t>PGT (PRACTICE OF  MEDICINE)</a:t>
            </a:r>
          </a:p>
          <a:p>
            <a:r>
              <a:rPr lang="en-IN" sz="7400" dirty="0" smtClean="0">
                <a:solidFill>
                  <a:srgbClr val="FF0000"/>
                </a:solidFill>
              </a:rPr>
              <a:t>                   2019 BATCH</a:t>
            </a:r>
          </a:p>
          <a:p>
            <a:endParaRPr lang="en-IN" sz="7400" dirty="0" smtClean="0"/>
          </a:p>
          <a:p>
            <a:r>
              <a:rPr lang="en-IN" sz="7400" dirty="0" smtClean="0"/>
              <a:t>   </a:t>
            </a:r>
            <a:r>
              <a:rPr lang="en-IN" sz="7400" dirty="0" smtClean="0">
                <a:solidFill>
                  <a:srgbClr val="00B050"/>
                </a:solidFill>
              </a:rPr>
              <a:t>RBTS GOVT. HOMOEOPATHIC</a:t>
            </a:r>
          </a:p>
          <a:p>
            <a:r>
              <a:rPr lang="en-IN" sz="7400" dirty="0" smtClean="0">
                <a:solidFill>
                  <a:srgbClr val="00B050"/>
                </a:solidFill>
              </a:rPr>
              <a:t>       MEDICAL COLLEGE AND</a:t>
            </a:r>
          </a:p>
          <a:p>
            <a:r>
              <a:rPr lang="en-IN" sz="7400" dirty="0" smtClean="0">
                <a:solidFill>
                  <a:srgbClr val="00B050"/>
                </a:solidFill>
              </a:rPr>
              <a:t>                   HOSPITAL.</a:t>
            </a:r>
          </a:p>
          <a:p>
            <a:endParaRPr lang="en-IN" sz="7400" dirty="0" smtClean="0">
              <a:solidFill>
                <a:srgbClr val="00B050"/>
              </a:solidFill>
            </a:endParaRPr>
          </a:p>
          <a:p>
            <a:r>
              <a:rPr lang="en-IN" sz="7400" dirty="0" smtClean="0">
                <a:solidFill>
                  <a:schemeClr val="accent1">
                    <a:lumMod val="75000"/>
                  </a:schemeClr>
                </a:solidFill>
              </a:rPr>
              <a:t>      UNDER THE GUIDANCE OF</a:t>
            </a:r>
          </a:p>
          <a:p>
            <a:r>
              <a:rPr lang="en-IN" sz="7400" dirty="0" smtClean="0">
                <a:solidFill>
                  <a:schemeClr val="accent1">
                    <a:lumMod val="75000"/>
                  </a:schemeClr>
                </a:solidFill>
              </a:rPr>
              <a:t>    DR. KANAK KUMAR (H.O.D OF  </a:t>
            </a:r>
          </a:p>
          <a:p>
            <a:r>
              <a:rPr lang="en-IN" sz="7400" dirty="0" smtClean="0">
                <a:solidFill>
                  <a:schemeClr val="accent1">
                    <a:lumMod val="75000"/>
                  </a:schemeClr>
                </a:solidFill>
              </a:rPr>
              <a:t>            PRACTICE OF MEDICINE) </a:t>
            </a:r>
          </a:p>
          <a:p>
            <a:r>
              <a:rPr lang="en-IN" sz="7400" dirty="0" smtClean="0">
                <a:solidFill>
                  <a:srgbClr val="00B050"/>
                </a:solidFill>
              </a:rPr>
              <a:t> </a:t>
            </a:r>
          </a:p>
          <a:p>
            <a:endParaRPr lang="en-IN" sz="2400" dirty="0" smtClean="0">
              <a:solidFill>
                <a:srgbClr val="00B050"/>
              </a:solidFill>
            </a:endParaRPr>
          </a:p>
          <a:p>
            <a:r>
              <a:rPr lang="en-IN" sz="2400" dirty="0" smtClean="0">
                <a:solidFill>
                  <a:srgbClr val="00B050"/>
                </a:solidFill>
              </a:rPr>
              <a:t> </a:t>
            </a:r>
          </a:p>
          <a:p>
            <a:endParaRPr lang="en-IN" sz="2400" dirty="0" smtClean="0">
              <a:solidFill>
                <a:srgbClr val="00B050"/>
              </a:solidFill>
            </a:endParaRPr>
          </a:p>
          <a:p>
            <a:r>
              <a:rPr lang="en-IN" sz="2400" dirty="0" smtClean="0">
                <a:solidFill>
                  <a:srgbClr val="00B050"/>
                </a:solidFill>
              </a:rPr>
              <a:t>    </a:t>
            </a:r>
          </a:p>
          <a:p>
            <a:r>
              <a:rPr lang="en-IN" sz="2400" dirty="0" smtClean="0">
                <a:solidFill>
                  <a:srgbClr val="00B050"/>
                </a:solidFill>
              </a:rPr>
              <a:t>              </a:t>
            </a:r>
          </a:p>
          <a:p>
            <a:endParaRPr lang="en-IN" sz="2400" dirty="0" smtClean="0"/>
          </a:p>
          <a:p>
            <a:r>
              <a:rPr lang="en-IN" sz="2400" dirty="0" smtClean="0">
                <a:solidFill>
                  <a:schemeClr val="accent2">
                    <a:lumMod val="75000"/>
                  </a:schemeClr>
                </a:solidFill>
              </a:rPr>
              <a:t>        </a:t>
            </a:r>
          </a:p>
          <a:p>
            <a:r>
              <a:rPr lang="en-IN" sz="2400" dirty="0" smtClean="0">
                <a:solidFill>
                  <a:schemeClr val="accent2">
                    <a:lumMod val="75000"/>
                  </a:schemeClr>
                </a:solidFill>
              </a:rPr>
              <a:t>  </a:t>
            </a:r>
          </a:p>
          <a:p>
            <a:r>
              <a:rPr lang="en-IN" sz="2400" dirty="0" smtClean="0">
                <a:solidFill>
                  <a:schemeClr val="accent2">
                    <a:lumMod val="75000"/>
                  </a:schemeClr>
                </a:solidFill>
              </a:rPr>
              <a:t>       </a:t>
            </a:r>
            <a:endParaRPr lang="en-IN" dirty="0" smtClean="0">
              <a:solidFill>
                <a:schemeClr val="accent2">
                  <a:lumMod val="75000"/>
                </a:schemeClr>
              </a:solidFill>
            </a:endParaRPr>
          </a:p>
          <a:p>
            <a:endParaRPr lang="en-IN" dirty="0"/>
          </a:p>
        </p:txBody>
      </p:sp>
      <p:pic>
        <p:nvPicPr>
          <p:cNvPr id="4" name="Picture 3" descr="clipart-head-cold-1.jpg"/>
          <p:cNvPicPr>
            <a:picLocks noChangeAspect="1"/>
          </p:cNvPicPr>
          <p:nvPr/>
        </p:nvPicPr>
        <p:blipFill>
          <a:blip r:embed="rId2"/>
          <a:stretch>
            <a:fillRect/>
          </a:stretch>
        </p:blipFill>
        <p:spPr>
          <a:xfrm>
            <a:off x="5250669" y="380971"/>
            <a:ext cx="1607331" cy="26670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5600700" cy="919668"/>
          </a:xfrm>
        </p:spPr>
        <p:txBody>
          <a:bodyPr>
            <a:normAutofit fontScale="90000"/>
          </a:bodyPr>
          <a:lstStyle/>
          <a:p>
            <a:r>
              <a:rPr lang="en-IN" sz="3200" dirty="0" smtClean="0">
                <a:solidFill>
                  <a:srgbClr val="002060"/>
                </a:solidFill>
                <a:latin typeface="Cambria"/>
              </a:rPr>
              <a:t>DIFFERENT REPERTORY OF FEVER</a:t>
            </a:r>
            <a:r>
              <a:rPr lang="en-IN" dirty="0" smtClean="0">
                <a:solidFill>
                  <a:srgbClr val="002060"/>
                </a:solidFill>
                <a:latin typeface="Cambria"/>
              </a:rPr>
              <a:t>∹</a:t>
            </a:r>
            <a:endParaRPr lang="en-IN" dirty="0">
              <a:solidFill>
                <a:srgbClr val="002060"/>
              </a:solidFill>
            </a:endParaRPr>
          </a:p>
        </p:txBody>
      </p:sp>
      <p:sp>
        <p:nvSpPr>
          <p:cNvPr id="3" name="Content Placeholder 2"/>
          <p:cNvSpPr>
            <a:spLocks noGrp="1"/>
          </p:cNvSpPr>
          <p:nvPr>
            <p:ph sz="quarter" idx="1"/>
          </p:nvPr>
        </p:nvSpPr>
        <p:spPr>
          <a:xfrm>
            <a:off x="342900" y="1214414"/>
            <a:ext cx="6157934" cy="7929586"/>
          </a:xfrm>
        </p:spPr>
        <p:txBody>
          <a:bodyPr>
            <a:normAutofit fontScale="92500" lnSpcReduction="10000"/>
          </a:bodyPr>
          <a:lstStyle/>
          <a:p>
            <a:r>
              <a:rPr lang="en-IN" sz="1600" dirty="0" smtClean="0"/>
              <a:t>1</a:t>
            </a:r>
            <a:r>
              <a:rPr lang="en-IN" sz="1600" dirty="0" smtClean="0">
                <a:solidFill>
                  <a:srgbClr val="FF0000"/>
                </a:solidFill>
              </a:rPr>
              <a:t>. THE THERAPEUTICS OF FEVER- </a:t>
            </a:r>
            <a:r>
              <a:rPr lang="en-IN" sz="1600" dirty="0" err="1" smtClean="0">
                <a:solidFill>
                  <a:srgbClr val="FF0000"/>
                </a:solidFill>
              </a:rPr>
              <a:t>Dr.H.C</a:t>
            </a:r>
            <a:r>
              <a:rPr lang="en-IN" sz="1600" dirty="0" smtClean="0">
                <a:solidFill>
                  <a:srgbClr val="FF0000"/>
                </a:solidFill>
              </a:rPr>
              <a:t> ALLEN (1879</a:t>
            </a:r>
            <a:r>
              <a:rPr lang="en-IN" sz="1600" dirty="0" smtClean="0"/>
              <a:t>) Author states that, It is the patient not the fever that is chiefly and especially is considered. The remedy were selected from the totality of the </a:t>
            </a:r>
            <a:r>
              <a:rPr lang="en-IN" sz="1600" dirty="0" err="1" smtClean="0"/>
              <a:t>objective,subjective</a:t>
            </a:r>
            <a:r>
              <a:rPr lang="en-IN" sz="1600" dirty="0" smtClean="0"/>
              <a:t> and </a:t>
            </a:r>
            <a:r>
              <a:rPr lang="en-IN" sz="1600" dirty="0" err="1" smtClean="0"/>
              <a:t>miasmatic</a:t>
            </a:r>
            <a:r>
              <a:rPr lang="en-IN" sz="1600" dirty="0" smtClean="0"/>
              <a:t> symptoms.</a:t>
            </a:r>
          </a:p>
          <a:p>
            <a:r>
              <a:rPr lang="en-IN" sz="1600" dirty="0" smtClean="0"/>
              <a:t>Many repertories have given </a:t>
            </a:r>
            <a:r>
              <a:rPr lang="en-IN" sz="1600" dirty="0" err="1" smtClean="0"/>
              <a:t>seperate</a:t>
            </a:r>
            <a:r>
              <a:rPr lang="en-IN" sz="1600" dirty="0" smtClean="0"/>
              <a:t> chapters of fever </a:t>
            </a:r>
            <a:r>
              <a:rPr lang="en-IN" sz="1600" dirty="0" smtClean="0">
                <a:solidFill>
                  <a:srgbClr val="FF0000"/>
                </a:solidFill>
              </a:rPr>
              <a:t>like-</a:t>
            </a:r>
            <a:r>
              <a:rPr lang="en-IN" sz="1600" dirty="0" err="1" smtClean="0">
                <a:solidFill>
                  <a:srgbClr val="FF0000"/>
                </a:solidFill>
              </a:rPr>
              <a:t>Kents</a:t>
            </a:r>
            <a:r>
              <a:rPr lang="en-IN" sz="1600" dirty="0" smtClean="0">
                <a:solidFill>
                  <a:srgbClr val="FF0000"/>
                </a:solidFill>
              </a:rPr>
              <a:t> repertory/B.T.P.B/Complete repertory </a:t>
            </a:r>
            <a:r>
              <a:rPr lang="en-IN" sz="1600" dirty="0" smtClean="0"/>
              <a:t>etc.....</a:t>
            </a:r>
          </a:p>
          <a:p>
            <a:r>
              <a:rPr lang="en-IN" sz="1600" dirty="0" smtClean="0"/>
              <a:t>But In </a:t>
            </a:r>
            <a:r>
              <a:rPr lang="en-IN" sz="1600" dirty="0" smtClean="0">
                <a:solidFill>
                  <a:srgbClr val="FF0000"/>
                </a:solidFill>
              </a:rPr>
              <a:t>B.B.C.R</a:t>
            </a:r>
            <a:r>
              <a:rPr lang="en-IN" sz="1600" dirty="0" smtClean="0"/>
              <a:t>- Fever totality is the unique contribution of Dr. </a:t>
            </a:r>
            <a:r>
              <a:rPr lang="en-IN" sz="1600" dirty="0" err="1" smtClean="0"/>
              <a:t>Boger</a:t>
            </a:r>
            <a:r>
              <a:rPr lang="en-IN" sz="1600" dirty="0" smtClean="0"/>
              <a:t>. The arrangement of chapter is self-</a:t>
            </a:r>
            <a:r>
              <a:rPr lang="en-IN" sz="1600" dirty="0" err="1" smtClean="0"/>
              <a:t>explanatory.Each</a:t>
            </a:r>
            <a:r>
              <a:rPr lang="en-IN" sz="1600" dirty="0" smtClean="0"/>
              <a:t> stage of fever followed by </a:t>
            </a:r>
            <a:r>
              <a:rPr lang="en-IN" sz="1600" dirty="0" smtClean="0">
                <a:solidFill>
                  <a:srgbClr val="00B050"/>
                </a:solidFill>
              </a:rPr>
              <a:t>TIME/AGG./AME./CONCOMITANT</a:t>
            </a:r>
          </a:p>
          <a:p>
            <a:r>
              <a:rPr lang="en-IN" sz="1600" dirty="0" smtClean="0">
                <a:solidFill>
                  <a:srgbClr val="002060"/>
                </a:solidFill>
              </a:rPr>
              <a:t>                          JOURNAL</a:t>
            </a:r>
            <a:r>
              <a:rPr lang="en-IN" sz="1600" dirty="0" smtClean="0">
                <a:solidFill>
                  <a:srgbClr val="002060"/>
                </a:solidFill>
                <a:latin typeface="Cambria"/>
              </a:rPr>
              <a:t> OF COMMON COLD∹</a:t>
            </a:r>
            <a:endParaRPr lang="en-IN" sz="1600" dirty="0" smtClean="0">
              <a:solidFill>
                <a:srgbClr val="002060"/>
              </a:solidFill>
            </a:endParaRPr>
          </a:p>
          <a:p>
            <a:pPr>
              <a:buNone/>
            </a:pPr>
            <a:r>
              <a:rPr lang="en-IN" sz="1600" dirty="0" smtClean="0">
                <a:solidFill>
                  <a:srgbClr val="00B050"/>
                </a:solidFill>
              </a:rPr>
              <a:t> IJRH JOURNAL(Homoeopathy in influenza like illness) </a:t>
            </a:r>
            <a:r>
              <a:rPr lang="en-IN" sz="1600" dirty="0" smtClean="0"/>
              <a:t>Over the years the incidence of communicable diseases have reduced but viral infections especially influenza is on rise. It is caused by different strains of virus that produce symptoms with some variation and is better known as Influenza like illness (ILI). Even World Health Organization (WHO) has set up National Influenza Centres in Western Pacific and S</a:t>
            </a:r>
            <a:r>
              <a:rPr lang="en-IN" sz="1600" baseline="30000" dirty="0" smtClean="0"/>
              <a:t>]</a:t>
            </a:r>
            <a:r>
              <a:rPr lang="en-IN" sz="1600" dirty="0" err="1" smtClean="0"/>
              <a:t>outh</a:t>
            </a:r>
            <a:r>
              <a:rPr lang="en-IN" sz="1600" dirty="0" smtClean="0"/>
              <a:t>-East Asian regions for its surveillance .</a:t>
            </a:r>
            <a:r>
              <a:rPr lang="en-IN" sz="1600" baseline="30000" dirty="0" smtClean="0">
                <a:hlinkClick r:id="rId2"/>
              </a:rPr>
              <a:t> ]</a:t>
            </a:r>
            <a:r>
              <a:rPr lang="en-IN" sz="1600" dirty="0" smtClean="0"/>
              <a:t> Homoeopathic practitioners successfully manage cases of ILI in their routine practice, they use centesimal as well as LM potencies with variable success.</a:t>
            </a:r>
          </a:p>
          <a:p>
            <a:pPr>
              <a:buNone/>
            </a:pPr>
            <a:r>
              <a:rPr lang="en-IN" sz="1600" dirty="0" smtClean="0">
                <a:solidFill>
                  <a:srgbClr val="00B050"/>
                </a:solidFill>
              </a:rPr>
              <a:t>                </a:t>
            </a:r>
            <a:r>
              <a:rPr lang="en-IN" sz="1600" dirty="0" smtClean="0"/>
              <a:t>In order to elicit the healing properties of medicine according to the principle of similitude, homoeopathy employs human experimentation known as homoeopathic </a:t>
            </a:r>
            <a:r>
              <a:rPr lang="en-IN" sz="1600" dirty="0" err="1" smtClean="0"/>
              <a:t>pathogenetic</a:t>
            </a:r>
            <a:r>
              <a:rPr lang="en-IN" sz="1600" dirty="0" smtClean="0"/>
              <a:t> trials (HPTs) as its model of clinical pharmacological research. HPT takes into account all kinds of primary actions or </a:t>
            </a:r>
            <a:r>
              <a:rPr lang="en-IN" sz="1600" dirty="0" err="1" smtClean="0"/>
              <a:t>pathogenetic</a:t>
            </a:r>
            <a:r>
              <a:rPr lang="en-IN" sz="1600" dirty="0" smtClean="0"/>
              <a:t> manifestations (</a:t>
            </a:r>
            <a:r>
              <a:rPr lang="en-IN" sz="1600" dirty="0" err="1" smtClean="0"/>
              <a:t>mentals</a:t>
            </a:r>
            <a:r>
              <a:rPr lang="en-IN" sz="1600" dirty="0" smtClean="0"/>
              <a:t>, generals, and local symptoms) elicited by drugs on the state of health of human beings. </a:t>
            </a:r>
            <a:r>
              <a:rPr lang="en-IN" sz="1600" baseline="30000" dirty="0" smtClean="0">
                <a:hlinkClick r:id="rId2"/>
              </a:rPr>
              <a:t>[3]</a:t>
            </a:r>
            <a:r>
              <a:rPr lang="en-IN" sz="1600" dirty="0" smtClean="0"/>
              <a:t> In this issue, we present HPT on </a:t>
            </a:r>
            <a:r>
              <a:rPr lang="en-IN" sz="1600" i="1" dirty="0" err="1" smtClean="0"/>
              <a:t>Gymnema</a:t>
            </a:r>
            <a:r>
              <a:rPr lang="en-IN" sz="1600" i="1" dirty="0" smtClean="0"/>
              <a:t> </a:t>
            </a:r>
            <a:r>
              <a:rPr lang="en-IN" sz="1600" i="1" dirty="0" err="1" smtClean="0"/>
              <a:t>sylvestre</a:t>
            </a:r>
            <a:r>
              <a:rPr lang="en-IN" sz="1600" dirty="0" smtClean="0"/>
              <a:t>, </a:t>
            </a:r>
            <a:r>
              <a:rPr lang="en-IN" sz="1600" baseline="30000" dirty="0" smtClean="0">
                <a:hlinkClick r:id="rId2"/>
              </a:rPr>
              <a:t>[4]</a:t>
            </a:r>
            <a:r>
              <a:rPr lang="en-IN" sz="1600" dirty="0" smtClean="0"/>
              <a:t> a herb commonly found in central India and is widely used for diabetes mellitus. However, from the symptoms produced during the HPT, this drug seems to be useful in clinical conditions such as headache, vertigo, common cold, cough, </a:t>
            </a:r>
            <a:r>
              <a:rPr lang="en-IN" sz="1600" dirty="0" err="1" smtClean="0"/>
              <a:t>diarrhea</a:t>
            </a:r>
            <a:r>
              <a:rPr lang="en-IN" sz="1600" dirty="0" smtClean="0"/>
              <a:t>, etc. Further, clinical verification is desirable to explore its therapeutic potential.</a:t>
            </a:r>
            <a:endParaRPr lang="en-IN" sz="1600" dirty="0">
              <a:solidFill>
                <a:srgbClr val="00B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5600700" cy="1357290"/>
          </a:xfrm>
        </p:spPr>
        <p:txBody>
          <a:bodyPr>
            <a:normAutofit/>
          </a:bodyPr>
          <a:lstStyle/>
          <a:p>
            <a:r>
              <a:rPr lang="en-IN" dirty="0" smtClean="0">
                <a:solidFill>
                  <a:srgbClr val="002060"/>
                </a:solidFill>
                <a:latin typeface="Cambria"/>
              </a:rPr>
              <a:t>THERAPEUTICS OF COMMON COLD∹</a:t>
            </a:r>
            <a:endParaRPr lang="en-IN" dirty="0">
              <a:solidFill>
                <a:srgbClr val="002060"/>
              </a:solidFill>
            </a:endParaRPr>
          </a:p>
        </p:txBody>
      </p:sp>
      <p:sp>
        <p:nvSpPr>
          <p:cNvPr id="3" name="Content Placeholder 2"/>
          <p:cNvSpPr>
            <a:spLocks noGrp="1"/>
          </p:cNvSpPr>
          <p:nvPr>
            <p:ph sz="quarter" idx="1"/>
          </p:nvPr>
        </p:nvSpPr>
        <p:spPr>
          <a:xfrm>
            <a:off x="0" y="1285852"/>
            <a:ext cx="6500834" cy="7858148"/>
          </a:xfrm>
        </p:spPr>
        <p:txBody>
          <a:bodyPr>
            <a:normAutofit fontScale="70000" lnSpcReduction="20000"/>
          </a:bodyPr>
          <a:lstStyle/>
          <a:p>
            <a:r>
              <a:rPr lang="en-IN" b="1" dirty="0" smtClean="0"/>
              <a:t>There are large number of medicine for common cold these are- </a:t>
            </a:r>
            <a:r>
              <a:rPr lang="en-IN" b="1" dirty="0" err="1" smtClean="0"/>
              <a:t>Aco,Ars.alb,allium</a:t>
            </a:r>
            <a:r>
              <a:rPr lang="en-IN" b="1" dirty="0" smtClean="0"/>
              <a:t> cepa,Bell,Bry,cact,Chamomilla,cina,dul,ferr-p,gels,hep,merc.sol,phos,puls,rhus.tox.....etc..</a:t>
            </a:r>
          </a:p>
          <a:p>
            <a:r>
              <a:rPr lang="en-IN" dirty="0" smtClean="0"/>
              <a:t>           I discuss few medicine with there characteristic of symptoms, these are-</a:t>
            </a:r>
          </a:p>
          <a:p>
            <a:r>
              <a:rPr lang="en-IN" dirty="0" smtClean="0">
                <a:solidFill>
                  <a:srgbClr val="FF0000"/>
                </a:solidFill>
              </a:rPr>
              <a:t>1. Aconite- </a:t>
            </a:r>
            <a:r>
              <a:rPr lang="en-IN" dirty="0" smtClean="0"/>
              <a:t>Great fear and anxiety of mind/ skin dry and hot with burning thirst for large </a:t>
            </a:r>
            <a:r>
              <a:rPr lang="en-IN" dirty="0" err="1" smtClean="0"/>
              <a:t>quatites</a:t>
            </a:r>
            <a:r>
              <a:rPr lang="en-IN" dirty="0" smtClean="0"/>
              <a:t> of cold water/complaints from dry cold </a:t>
            </a:r>
            <a:r>
              <a:rPr lang="en-IN" dirty="0" err="1" smtClean="0"/>
              <a:t>air,dry</a:t>
            </a:r>
            <a:r>
              <a:rPr lang="en-IN" dirty="0" smtClean="0"/>
              <a:t> north and west wind/cough on expiration.</a:t>
            </a:r>
          </a:p>
          <a:p>
            <a:r>
              <a:rPr lang="en-IN" dirty="0" smtClean="0">
                <a:solidFill>
                  <a:srgbClr val="FF0000"/>
                </a:solidFill>
              </a:rPr>
              <a:t>2. </a:t>
            </a:r>
            <a:r>
              <a:rPr lang="en-IN" dirty="0" err="1" smtClean="0">
                <a:solidFill>
                  <a:srgbClr val="FF0000"/>
                </a:solidFill>
              </a:rPr>
              <a:t>Allium</a:t>
            </a:r>
            <a:r>
              <a:rPr lang="en-IN" dirty="0" smtClean="0">
                <a:solidFill>
                  <a:srgbClr val="FF0000"/>
                </a:solidFill>
              </a:rPr>
              <a:t> </a:t>
            </a:r>
            <a:r>
              <a:rPr lang="en-IN" dirty="0" err="1" smtClean="0">
                <a:solidFill>
                  <a:srgbClr val="FF0000"/>
                </a:solidFill>
              </a:rPr>
              <a:t>Cepa</a:t>
            </a:r>
            <a:r>
              <a:rPr lang="en-IN" dirty="0" smtClean="0">
                <a:solidFill>
                  <a:srgbClr val="FF0000"/>
                </a:solidFill>
              </a:rPr>
              <a:t>- </a:t>
            </a:r>
            <a:r>
              <a:rPr lang="en-IN" dirty="0" smtClean="0"/>
              <a:t>Catarrhal dull headache with </a:t>
            </a:r>
            <a:r>
              <a:rPr lang="en-IN" dirty="0" err="1" smtClean="0"/>
              <a:t>coryza˂in</a:t>
            </a:r>
            <a:r>
              <a:rPr lang="en-IN" dirty="0" smtClean="0"/>
              <a:t> the </a:t>
            </a:r>
            <a:r>
              <a:rPr lang="en-IN" dirty="0" err="1" smtClean="0"/>
              <a:t>evening˃in</a:t>
            </a:r>
            <a:r>
              <a:rPr lang="en-IN" dirty="0" smtClean="0"/>
              <a:t> open air/</a:t>
            </a:r>
            <a:r>
              <a:rPr lang="en-IN" dirty="0" err="1" smtClean="0"/>
              <a:t>coryza</a:t>
            </a:r>
            <a:r>
              <a:rPr lang="en-IN" dirty="0" smtClean="0"/>
              <a:t> profuse watery and acrid nasal discharge.</a:t>
            </a:r>
          </a:p>
          <a:p>
            <a:r>
              <a:rPr lang="en-IN" dirty="0" smtClean="0">
                <a:solidFill>
                  <a:srgbClr val="FF0000"/>
                </a:solidFill>
              </a:rPr>
              <a:t>3. </a:t>
            </a:r>
            <a:r>
              <a:rPr lang="en-IN" dirty="0" err="1" smtClean="0">
                <a:solidFill>
                  <a:srgbClr val="FF0000"/>
                </a:solidFill>
              </a:rPr>
              <a:t>Ars.Alb</a:t>
            </a:r>
            <a:r>
              <a:rPr lang="en-IN" dirty="0" smtClean="0"/>
              <a:t>-Mentally restless but physically too weak to </a:t>
            </a:r>
            <a:r>
              <a:rPr lang="en-IN" dirty="0" err="1" smtClean="0"/>
              <a:t>move,cant</a:t>
            </a:r>
            <a:r>
              <a:rPr lang="en-IN" dirty="0" smtClean="0"/>
              <a:t> rest in one place/great thirst for cold </a:t>
            </a:r>
            <a:r>
              <a:rPr lang="en-IN" dirty="0" err="1" smtClean="0"/>
              <a:t>water:drinks</a:t>
            </a:r>
            <a:r>
              <a:rPr lang="en-IN" dirty="0" smtClean="0"/>
              <a:t> </a:t>
            </a:r>
            <a:r>
              <a:rPr lang="en-IN" dirty="0" err="1" smtClean="0"/>
              <a:t>often,but</a:t>
            </a:r>
            <a:r>
              <a:rPr lang="en-IN" dirty="0" smtClean="0"/>
              <a:t> little at a </a:t>
            </a:r>
            <a:r>
              <a:rPr lang="en-IN" dirty="0" err="1" smtClean="0"/>
              <a:t>time:eats</a:t>
            </a:r>
            <a:r>
              <a:rPr lang="en-IN" dirty="0" smtClean="0"/>
              <a:t> </a:t>
            </a:r>
            <a:r>
              <a:rPr lang="en-IN" dirty="0" err="1" smtClean="0"/>
              <a:t>seldom,but</a:t>
            </a:r>
            <a:r>
              <a:rPr lang="en-IN" dirty="0" smtClean="0"/>
              <a:t> much/˂</a:t>
            </a:r>
            <a:r>
              <a:rPr lang="en-IN" dirty="0" err="1" smtClean="0"/>
              <a:t>midday,midnight</a:t>
            </a:r>
            <a:r>
              <a:rPr lang="en-IN" dirty="0" smtClean="0"/>
              <a:t>˃ heat in general.</a:t>
            </a:r>
          </a:p>
          <a:p>
            <a:r>
              <a:rPr lang="en-IN" dirty="0" smtClean="0">
                <a:solidFill>
                  <a:srgbClr val="FF0000"/>
                </a:solidFill>
              </a:rPr>
              <a:t>4. </a:t>
            </a:r>
            <a:r>
              <a:rPr lang="en-IN" dirty="0" err="1" smtClean="0">
                <a:solidFill>
                  <a:srgbClr val="FF0000"/>
                </a:solidFill>
              </a:rPr>
              <a:t>Bryonia</a:t>
            </a:r>
            <a:r>
              <a:rPr lang="en-IN" dirty="0" smtClean="0"/>
              <a:t>-ailments from when warm weather sets </a:t>
            </a:r>
            <a:r>
              <a:rPr lang="en-IN" dirty="0" err="1" smtClean="0"/>
              <a:t>in,after</a:t>
            </a:r>
            <a:r>
              <a:rPr lang="en-IN" dirty="0" smtClean="0"/>
              <a:t> cold </a:t>
            </a:r>
            <a:r>
              <a:rPr lang="en-IN" dirty="0" err="1" smtClean="0"/>
              <a:t>days,after</a:t>
            </a:r>
            <a:r>
              <a:rPr lang="en-IN" dirty="0" smtClean="0"/>
              <a:t> taking cold or getting hot in </a:t>
            </a:r>
            <a:r>
              <a:rPr lang="en-IN" dirty="0" err="1" smtClean="0"/>
              <a:t>summer,from</a:t>
            </a:r>
            <a:r>
              <a:rPr lang="en-IN" dirty="0" smtClean="0"/>
              <a:t> </a:t>
            </a:r>
            <a:r>
              <a:rPr lang="en-IN" dirty="0" err="1" smtClean="0"/>
              <a:t>chilling,overheated</a:t>
            </a:r>
            <a:r>
              <a:rPr lang="en-IN" dirty="0" smtClean="0"/>
              <a:t>/dryness of mucous membrane /</a:t>
            </a:r>
            <a:r>
              <a:rPr lang="en-IN" dirty="0" err="1" smtClean="0"/>
              <a:t>grat</a:t>
            </a:r>
            <a:r>
              <a:rPr lang="en-IN" dirty="0" smtClean="0"/>
              <a:t> thirst for large </a:t>
            </a:r>
            <a:r>
              <a:rPr lang="en-IN" dirty="0" err="1" smtClean="0"/>
              <a:t>quantites</a:t>
            </a:r>
            <a:r>
              <a:rPr lang="en-IN" dirty="0" smtClean="0"/>
              <a:t> at long intervals/˂</a:t>
            </a:r>
            <a:r>
              <a:rPr lang="en-IN" dirty="0" err="1" smtClean="0"/>
              <a:t>motion˃absolute</a:t>
            </a:r>
            <a:r>
              <a:rPr lang="en-IN" dirty="0" smtClean="0"/>
              <a:t> rest.</a:t>
            </a:r>
          </a:p>
          <a:p>
            <a:r>
              <a:rPr lang="en-IN" dirty="0" smtClean="0">
                <a:solidFill>
                  <a:srgbClr val="FF0000"/>
                </a:solidFill>
              </a:rPr>
              <a:t>5. Belladonna</a:t>
            </a:r>
            <a:r>
              <a:rPr lang="en-IN" dirty="0" smtClean="0"/>
              <a:t>-violent </a:t>
            </a:r>
            <a:r>
              <a:rPr lang="en-IN" dirty="0" err="1" smtClean="0"/>
              <a:t>delirium,hallucination</a:t>
            </a:r>
            <a:r>
              <a:rPr lang="en-IN" dirty="0" smtClean="0"/>
              <a:t>/great liability to take cold/congestive headache with red </a:t>
            </a:r>
            <a:r>
              <a:rPr lang="en-IN" dirty="0" err="1" smtClean="0"/>
              <a:t>face,eyes,throbbing</a:t>
            </a:r>
            <a:r>
              <a:rPr lang="en-IN" dirty="0" smtClean="0"/>
              <a:t> of carotid/dryness of mucous membrane.</a:t>
            </a:r>
          </a:p>
          <a:p>
            <a:r>
              <a:rPr lang="en-IN" dirty="0" smtClean="0">
                <a:solidFill>
                  <a:srgbClr val="FF0000"/>
                </a:solidFill>
              </a:rPr>
              <a:t>6. </a:t>
            </a:r>
            <a:r>
              <a:rPr lang="en-IN" dirty="0" err="1" smtClean="0">
                <a:solidFill>
                  <a:srgbClr val="FF0000"/>
                </a:solidFill>
              </a:rPr>
              <a:t>Puls</a:t>
            </a:r>
            <a:r>
              <a:rPr lang="en-IN" dirty="0" smtClean="0"/>
              <a:t>-weeps </a:t>
            </a:r>
            <a:r>
              <a:rPr lang="en-IN" dirty="0" err="1" smtClean="0"/>
              <a:t>easily,˃consolation</a:t>
            </a:r>
            <a:r>
              <a:rPr lang="en-IN" dirty="0" smtClean="0"/>
              <a:t>/</a:t>
            </a:r>
            <a:r>
              <a:rPr lang="en-IN" dirty="0" err="1" smtClean="0"/>
              <a:t>grat</a:t>
            </a:r>
            <a:r>
              <a:rPr lang="en-IN" dirty="0" smtClean="0"/>
              <a:t> dryness of mouth with </a:t>
            </a:r>
            <a:r>
              <a:rPr lang="en-IN" dirty="0" err="1" smtClean="0"/>
              <a:t>thirstlessness</a:t>
            </a:r>
            <a:r>
              <a:rPr lang="en-IN" dirty="0" smtClean="0"/>
              <a:t>/nasal discharge </a:t>
            </a:r>
            <a:r>
              <a:rPr lang="en-IN" dirty="0" err="1" smtClean="0"/>
              <a:t>thick,bland,yellowish</a:t>
            </a:r>
            <a:r>
              <a:rPr lang="en-IN" dirty="0" smtClean="0"/>
              <a:t>-green.</a:t>
            </a:r>
          </a:p>
          <a:p>
            <a:pPr>
              <a:buNone/>
            </a:pPr>
            <a:r>
              <a:rPr lang="en-IN" dirty="0" smtClean="0">
                <a:solidFill>
                  <a:srgbClr val="FF0000"/>
                </a:solidFill>
              </a:rPr>
              <a:t>    7. </a:t>
            </a:r>
            <a:r>
              <a:rPr lang="en-IN" dirty="0" err="1" smtClean="0">
                <a:solidFill>
                  <a:srgbClr val="FF0000"/>
                </a:solidFill>
              </a:rPr>
              <a:t>Rhus.Tox</a:t>
            </a:r>
            <a:r>
              <a:rPr lang="en-IN" dirty="0" smtClean="0"/>
              <a:t>-bad effects of getting wet after being over heated/</a:t>
            </a:r>
            <a:r>
              <a:rPr lang="en-IN" dirty="0" err="1" smtClean="0"/>
              <a:t>restlessness,cant</a:t>
            </a:r>
            <a:r>
              <a:rPr lang="en-IN" dirty="0" smtClean="0"/>
              <a:t> stay long in one position/great thirst with dry tongue(triangular red </a:t>
            </a:r>
            <a:r>
              <a:rPr lang="en-IN" dirty="0" err="1" smtClean="0"/>
              <a:t>tip,imprint</a:t>
            </a:r>
            <a:r>
              <a:rPr lang="en-IN" dirty="0" smtClean="0"/>
              <a:t> of teeth)/˂</a:t>
            </a:r>
            <a:r>
              <a:rPr lang="en-IN" dirty="0" err="1" smtClean="0"/>
              <a:t>cold,during</a:t>
            </a:r>
            <a:r>
              <a:rPr lang="en-IN" dirty="0" smtClean="0"/>
              <a:t> </a:t>
            </a:r>
            <a:r>
              <a:rPr lang="en-IN" dirty="0" err="1" smtClean="0"/>
              <a:t>rest˃warm,motion</a:t>
            </a:r>
            <a:r>
              <a:rPr lang="en-IN" dirty="0" smtClean="0"/>
              <a:t>.</a:t>
            </a:r>
          </a:p>
          <a:p>
            <a:pPr>
              <a:buNone/>
            </a:pPr>
            <a:r>
              <a:rPr lang="en-IN" dirty="0" smtClean="0"/>
              <a:t>  </a:t>
            </a:r>
          </a:p>
          <a:p>
            <a:pPr>
              <a:buNone/>
            </a:pPr>
            <a:endParaRPr lang="en-IN"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PRESENTATION</a:t>
            </a:r>
            <a:r>
              <a:rPr lang="en-IN" dirty="0" smtClean="0">
                <a:latin typeface="Cambria"/>
              </a:rPr>
              <a:t>∹</a:t>
            </a:r>
            <a:endParaRPr lang="en-IN" dirty="0"/>
          </a:p>
        </p:txBody>
      </p:sp>
      <p:pic>
        <p:nvPicPr>
          <p:cNvPr id="1026" name="Picture 2"/>
          <p:cNvPicPr>
            <a:picLocks noGrp="1" noChangeAspect="1" noChangeArrowheads="1"/>
          </p:cNvPicPr>
          <p:nvPr>
            <p:ph sz="quarter" idx="1"/>
          </p:nvPr>
        </p:nvPicPr>
        <p:blipFill>
          <a:blip r:embed="rId2" cstate="print"/>
          <a:srcRect b="206"/>
          <a:stretch>
            <a:fillRect/>
          </a:stretch>
        </p:blipFill>
        <p:spPr bwMode="auto">
          <a:xfrm rot="5400000">
            <a:off x="-1198174" y="3412720"/>
            <a:ext cx="5968223" cy="3571877"/>
          </a:xfrm>
          <a:prstGeom prst="rect">
            <a:avLst/>
          </a:prstGeom>
          <a:noFill/>
          <a:ln w="9525">
            <a:noFill/>
            <a:miter lim="800000"/>
            <a:headEnd/>
            <a:tailEnd/>
          </a:ln>
          <a:effectLst/>
        </p:spPr>
      </p:pic>
      <p:pic>
        <p:nvPicPr>
          <p:cNvPr id="4" name="Picture 3" descr="C:\Users\Azizul\AppData\Local\Microsoft\Windows\INetCache\Content.Word\20191204_071614.jpg"/>
          <p:cNvPicPr/>
          <p:nvPr/>
        </p:nvPicPr>
        <p:blipFill>
          <a:blip r:embed="rId3" cstate="print"/>
          <a:srcRect t="-206" b="412"/>
          <a:stretch>
            <a:fillRect/>
          </a:stretch>
        </p:blipFill>
        <p:spPr bwMode="auto">
          <a:xfrm rot="5400000">
            <a:off x="2294158" y="3437184"/>
            <a:ext cx="5786477" cy="3341203"/>
          </a:xfrm>
          <a:prstGeom prst="rect">
            <a:avLst/>
          </a:prstGeom>
          <a:noFill/>
          <a:ln w="9525">
            <a:noFill/>
            <a:miter lim="800000"/>
            <a:headEnd/>
            <a:tailEnd/>
          </a:ln>
        </p:spPr>
      </p:pic>
      <p:sp>
        <p:nvSpPr>
          <p:cNvPr id="5" name="TextBox 4"/>
          <p:cNvSpPr txBox="1"/>
          <p:nvPr/>
        </p:nvSpPr>
        <p:spPr>
          <a:xfrm>
            <a:off x="3429000" y="7358082"/>
            <a:ext cx="3429000" cy="830997"/>
          </a:xfrm>
          <a:prstGeom prst="rect">
            <a:avLst/>
          </a:prstGeom>
          <a:noFill/>
        </p:spPr>
        <p:txBody>
          <a:bodyPr wrap="square" rtlCol="0">
            <a:spAutoFit/>
          </a:bodyPr>
          <a:lstStyle/>
          <a:p>
            <a:r>
              <a:rPr lang="en-IN" sz="2400" dirty="0" smtClean="0">
                <a:solidFill>
                  <a:srgbClr val="FF0000"/>
                </a:solidFill>
              </a:rPr>
              <a:t>PATIENT HISTORY WITH COMPLAINTS</a:t>
            </a:r>
            <a:endParaRPr lang="en-IN" sz="2400" dirty="0">
              <a:solidFill>
                <a:srgbClr val="FF0000"/>
              </a:solidFill>
            </a:endParaRPr>
          </a:p>
        </p:txBody>
      </p:sp>
      <p:sp>
        <p:nvSpPr>
          <p:cNvPr id="6" name="TextBox 5"/>
          <p:cNvSpPr txBox="1"/>
          <p:nvPr/>
        </p:nvSpPr>
        <p:spPr>
          <a:xfrm>
            <a:off x="214290" y="7572397"/>
            <a:ext cx="3071834" cy="461665"/>
          </a:xfrm>
          <a:prstGeom prst="rect">
            <a:avLst/>
          </a:prstGeom>
          <a:noFill/>
        </p:spPr>
        <p:txBody>
          <a:bodyPr wrap="square" rtlCol="0">
            <a:spAutoFit/>
          </a:bodyPr>
          <a:lstStyle/>
          <a:p>
            <a:r>
              <a:rPr lang="en-IN" sz="2400" dirty="0" smtClean="0">
                <a:solidFill>
                  <a:srgbClr val="FF0000"/>
                </a:solidFill>
              </a:rPr>
              <a:t>PRESCRIPTION</a:t>
            </a:r>
            <a:endParaRPr lang="en-IN" sz="24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zizul\AppData\Local\Microsoft\Windows\INetCache\Content.Word\20191204_071623.jpg"/>
          <p:cNvPicPr>
            <a:picLocks noGrp="1"/>
          </p:cNvPicPr>
          <p:nvPr>
            <p:ph sz="quarter" idx="1"/>
          </p:nvPr>
        </p:nvPicPr>
        <p:blipFill>
          <a:blip r:embed="rId2" cstate="print">
            <a:lum bright="3000" contrast="1000"/>
          </a:blip>
          <a:srcRect/>
          <a:stretch>
            <a:fillRect/>
          </a:stretch>
        </p:blipFill>
        <p:spPr bwMode="auto">
          <a:xfrm rot="5400000">
            <a:off x="-857252" y="857252"/>
            <a:ext cx="5286380" cy="3571876"/>
          </a:xfrm>
          <a:prstGeom prst="rect">
            <a:avLst/>
          </a:prstGeom>
          <a:noFill/>
          <a:ln w="9525">
            <a:noFill/>
            <a:miter lim="800000"/>
            <a:headEnd/>
            <a:tailEnd/>
          </a:ln>
        </p:spPr>
      </p:pic>
      <p:pic>
        <p:nvPicPr>
          <p:cNvPr id="5" name="Picture 4" descr="C:\Users\Azizul\AppData\Local\Microsoft\Windows\INetCache\Content.Word\20191204_071634.jpg"/>
          <p:cNvPicPr/>
          <p:nvPr/>
        </p:nvPicPr>
        <p:blipFill>
          <a:blip r:embed="rId3" cstate="print"/>
          <a:srcRect/>
          <a:stretch>
            <a:fillRect/>
          </a:stretch>
        </p:blipFill>
        <p:spPr bwMode="auto">
          <a:xfrm rot="5400000">
            <a:off x="2321727" y="1178711"/>
            <a:ext cx="5214942" cy="2857520"/>
          </a:xfrm>
          <a:prstGeom prst="rect">
            <a:avLst/>
          </a:prstGeom>
          <a:noFill/>
          <a:ln w="9525">
            <a:noFill/>
            <a:miter lim="800000"/>
            <a:headEnd/>
            <a:tailEnd/>
          </a:ln>
        </p:spPr>
      </p:pic>
      <p:pic>
        <p:nvPicPr>
          <p:cNvPr id="6" name="Picture 5" descr="C:\Users\Azizul\AppData\Local\Microsoft\Windows\INetCache\Content.Word\20191204_071644.jpg"/>
          <p:cNvPicPr/>
          <p:nvPr/>
        </p:nvPicPr>
        <p:blipFill>
          <a:blip r:embed="rId4" cstate="print"/>
          <a:srcRect/>
          <a:stretch>
            <a:fillRect/>
          </a:stretch>
        </p:blipFill>
        <p:spPr bwMode="auto">
          <a:xfrm rot="5400000">
            <a:off x="-571500" y="5214938"/>
            <a:ext cx="4500562" cy="3357562"/>
          </a:xfrm>
          <a:prstGeom prst="rect">
            <a:avLst/>
          </a:prstGeom>
          <a:noFill/>
          <a:ln w="9525">
            <a:noFill/>
            <a:miter lim="800000"/>
            <a:headEnd/>
            <a:tailEnd/>
          </a:ln>
        </p:spPr>
      </p:pic>
      <p:pic>
        <p:nvPicPr>
          <p:cNvPr id="7" name="Picture 6" descr="C:\Users\Azizul\AppData\Local\Microsoft\Windows\INetCache\Content.Word\20191204_071702.jpg"/>
          <p:cNvPicPr/>
          <p:nvPr/>
        </p:nvPicPr>
        <p:blipFill>
          <a:blip r:embed="rId5" cstate="print"/>
          <a:srcRect/>
          <a:stretch>
            <a:fillRect/>
          </a:stretch>
        </p:blipFill>
        <p:spPr bwMode="auto">
          <a:xfrm rot="5400000">
            <a:off x="2536041" y="5250645"/>
            <a:ext cx="4786314" cy="3000396"/>
          </a:xfrm>
          <a:prstGeom prst="rect">
            <a:avLst/>
          </a:prstGeom>
          <a:noFill/>
          <a:ln w="9525">
            <a:noFill/>
            <a:miter lim="800000"/>
            <a:headEnd/>
            <a:tailEnd/>
          </a:ln>
        </p:spPr>
      </p:pic>
      <p:sp>
        <p:nvSpPr>
          <p:cNvPr id="8" name="TextBox 7"/>
          <p:cNvSpPr txBox="1"/>
          <p:nvPr/>
        </p:nvSpPr>
        <p:spPr>
          <a:xfrm>
            <a:off x="214290" y="8501090"/>
            <a:ext cx="6729727" cy="830997"/>
          </a:xfrm>
          <a:prstGeom prst="rect">
            <a:avLst/>
          </a:prstGeom>
          <a:noFill/>
        </p:spPr>
        <p:txBody>
          <a:bodyPr wrap="square" rtlCol="0">
            <a:spAutoFit/>
          </a:bodyPr>
          <a:lstStyle/>
          <a:p>
            <a:r>
              <a:rPr lang="en-IN" sz="2400" dirty="0" smtClean="0">
                <a:solidFill>
                  <a:srgbClr val="FF0000"/>
                </a:solidFill>
              </a:rPr>
              <a:t>THE FINAL SELECTION OF REMEDY IS BRYONIA ALBA</a:t>
            </a:r>
            <a:endParaRPr lang="en-IN" sz="2400" dirty="0">
              <a:solidFill>
                <a:srgbClr val="FF0000"/>
              </a:solidFill>
            </a:endParaRPr>
          </a:p>
        </p:txBody>
      </p:sp>
      <p:sp>
        <p:nvSpPr>
          <p:cNvPr id="9" name="TextBox 8"/>
          <p:cNvSpPr txBox="1"/>
          <p:nvPr/>
        </p:nvSpPr>
        <p:spPr>
          <a:xfrm>
            <a:off x="0" y="3857621"/>
            <a:ext cx="6357958" cy="1200329"/>
          </a:xfrm>
          <a:prstGeom prst="rect">
            <a:avLst/>
          </a:prstGeom>
          <a:noFill/>
        </p:spPr>
        <p:txBody>
          <a:bodyPr wrap="square" rtlCol="0">
            <a:spAutoFit/>
          </a:bodyPr>
          <a:lstStyle/>
          <a:p>
            <a:r>
              <a:rPr lang="en-IN" sz="2400" dirty="0" smtClean="0">
                <a:solidFill>
                  <a:srgbClr val="FF0000"/>
                </a:solidFill>
              </a:rPr>
              <a:t>REPERTORIAL RESULT WITH REPERTORIZATION BY REPERTORIAL SHEET</a:t>
            </a:r>
            <a:endParaRPr lang="en-IN" sz="24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r>
              <a:rPr lang="en-IN" dirty="0" smtClean="0">
                <a:latin typeface="Cambria"/>
              </a:rPr>
              <a:t>∹</a:t>
            </a:r>
            <a:endParaRPr lang="en-IN" dirty="0"/>
          </a:p>
        </p:txBody>
      </p:sp>
      <p:sp>
        <p:nvSpPr>
          <p:cNvPr id="3" name="Content Placeholder 2"/>
          <p:cNvSpPr>
            <a:spLocks noGrp="1"/>
          </p:cNvSpPr>
          <p:nvPr>
            <p:ph sz="quarter" idx="1"/>
          </p:nvPr>
        </p:nvSpPr>
        <p:spPr/>
        <p:txBody>
          <a:bodyPr>
            <a:normAutofit/>
          </a:bodyPr>
          <a:lstStyle/>
          <a:p>
            <a:r>
              <a:rPr lang="en-IN" sz="2000" dirty="0" smtClean="0"/>
              <a:t>Common cold is nothing but the </a:t>
            </a:r>
            <a:r>
              <a:rPr lang="en-IN" sz="2000" dirty="0" err="1" smtClean="0"/>
              <a:t>immuno</a:t>
            </a:r>
            <a:r>
              <a:rPr lang="en-IN" sz="2000" dirty="0" smtClean="0"/>
              <a:t> mediated viral </a:t>
            </a:r>
            <a:r>
              <a:rPr lang="en-IN" sz="2000" dirty="0" err="1" smtClean="0"/>
              <a:t>infection.Higher</a:t>
            </a:r>
            <a:r>
              <a:rPr lang="en-IN" sz="2000" dirty="0" smtClean="0"/>
              <a:t> rates occurs in </a:t>
            </a:r>
            <a:r>
              <a:rPr lang="en-IN" sz="2000" dirty="0" err="1" smtClean="0"/>
              <a:t>humid,crowded</a:t>
            </a:r>
            <a:r>
              <a:rPr lang="en-IN" sz="2000" dirty="0" smtClean="0"/>
              <a:t> </a:t>
            </a:r>
            <a:r>
              <a:rPr lang="en-IN" sz="2000" dirty="0" err="1" smtClean="0"/>
              <a:t>conditions,change</a:t>
            </a:r>
            <a:r>
              <a:rPr lang="en-IN" sz="2000" dirty="0" smtClean="0"/>
              <a:t> of </a:t>
            </a:r>
            <a:r>
              <a:rPr lang="en-IN" sz="2000" dirty="0" err="1" smtClean="0"/>
              <a:t>weather,rainy</a:t>
            </a:r>
            <a:r>
              <a:rPr lang="en-IN" sz="2000" dirty="0" smtClean="0"/>
              <a:t> season.</a:t>
            </a:r>
          </a:p>
          <a:p>
            <a:r>
              <a:rPr lang="en-IN" sz="2000" dirty="0" smtClean="0"/>
              <a:t>       Homoeopathic treatment provides safe and quick relief in common cold.</a:t>
            </a:r>
          </a:p>
          <a:p>
            <a:r>
              <a:rPr lang="en-IN" sz="2000" dirty="0" smtClean="0"/>
              <a:t>        But along with medicine the patients needs </a:t>
            </a:r>
            <a:r>
              <a:rPr lang="en-IN" sz="2000" dirty="0" err="1" smtClean="0"/>
              <a:t>adequete</a:t>
            </a:r>
            <a:r>
              <a:rPr lang="en-IN" sz="2000" dirty="0" smtClean="0"/>
              <a:t> </a:t>
            </a:r>
            <a:r>
              <a:rPr lang="en-IN" sz="2000" dirty="0" err="1" smtClean="0"/>
              <a:t>rest,take</a:t>
            </a:r>
            <a:r>
              <a:rPr lang="en-IN" sz="2000" dirty="0" smtClean="0"/>
              <a:t> sufficient amount of water, nutritious diet, avoid cold exposure</a:t>
            </a:r>
            <a:r>
              <a:rPr lang="en-IN" sz="1800" dirty="0" smtClean="0"/>
              <a:t>.</a:t>
            </a:r>
          </a:p>
          <a:p>
            <a:endParaRPr lang="en-IN" sz="1800" dirty="0"/>
          </a:p>
        </p:txBody>
      </p:sp>
      <p:pic>
        <p:nvPicPr>
          <p:cNvPr id="4" name="Picture 3" descr="original-3344829-2.jpg"/>
          <p:cNvPicPr>
            <a:picLocks noChangeAspect="1"/>
          </p:cNvPicPr>
          <p:nvPr/>
        </p:nvPicPr>
        <p:blipFill>
          <a:blip r:embed="rId2"/>
          <a:stretch>
            <a:fillRect/>
          </a:stretch>
        </p:blipFill>
        <p:spPr>
          <a:xfrm>
            <a:off x="1357298" y="5572132"/>
            <a:ext cx="4071966" cy="32147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BIBLIOGRAPHY</a:t>
            </a:r>
            <a:r>
              <a:rPr lang="en-IN" dirty="0" smtClean="0">
                <a:latin typeface="Cambria"/>
              </a:rPr>
              <a:t>∹</a:t>
            </a:r>
            <a:endParaRPr lang="en-IN" dirty="0"/>
          </a:p>
        </p:txBody>
      </p:sp>
      <p:sp>
        <p:nvSpPr>
          <p:cNvPr id="3" name="Content Placeholder 2"/>
          <p:cNvSpPr>
            <a:spLocks noGrp="1"/>
          </p:cNvSpPr>
          <p:nvPr>
            <p:ph sz="quarter" idx="1"/>
          </p:nvPr>
        </p:nvSpPr>
        <p:spPr/>
        <p:txBody>
          <a:bodyPr>
            <a:normAutofit fontScale="70000" lnSpcReduction="20000"/>
          </a:bodyPr>
          <a:lstStyle/>
          <a:p>
            <a:pPr marL="457200" indent="-457200">
              <a:buNone/>
            </a:pPr>
            <a:r>
              <a:rPr lang="en-IN" dirty="0" smtClean="0"/>
              <a:t>1.Davidson-Principles and practice of medicine(19</a:t>
            </a:r>
            <a:r>
              <a:rPr lang="en-IN" baseline="30000" dirty="0" smtClean="0"/>
              <a:t>th</a:t>
            </a:r>
            <a:r>
              <a:rPr lang="en-IN" dirty="0" smtClean="0"/>
              <a:t> edition),p-525.</a:t>
            </a:r>
          </a:p>
          <a:p>
            <a:pPr marL="457200" indent="-457200">
              <a:buNone/>
            </a:pPr>
            <a:r>
              <a:rPr lang="en-IN" dirty="0" smtClean="0"/>
              <a:t>2. Das </a:t>
            </a:r>
            <a:r>
              <a:rPr lang="en-IN" dirty="0" err="1" smtClean="0"/>
              <a:t>PC,Textbook</a:t>
            </a:r>
            <a:r>
              <a:rPr lang="en-IN" dirty="0" smtClean="0"/>
              <a:t> of medicine(6</a:t>
            </a:r>
            <a:r>
              <a:rPr lang="en-IN" baseline="30000" dirty="0" smtClean="0"/>
              <a:t>th</a:t>
            </a:r>
            <a:r>
              <a:rPr lang="en-IN" dirty="0" smtClean="0"/>
              <a:t> edition),p-104.</a:t>
            </a:r>
          </a:p>
          <a:p>
            <a:pPr marL="457200" indent="-457200">
              <a:buNone/>
            </a:pPr>
            <a:r>
              <a:rPr lang="en-IN" dirty="0" smtClean="0"/>
              <a:t>3. </a:t>
            </a:r>
            <a:r>
              <a:rPr lang="en-IN" dirty="0" err="1" smtClean="0"/>
              <a:t>Smillie</a:t>
            </a:r>
            <a:r>
              <a:rPr lang="en-IN" dirty="0" smtClean="0"/>
              <a:t> </a:t>
            </a:r>
            <a:r>
              <a:rPr lang="en-IN" dirty="0" err="1" smtClean="0"/>
              <a:t>G.wilson</a:t>
            </a:r>
            <a:r>
              <a:rPr lang="en-IN" dirty="0" smtClean="0"/>
              <a:t> The New England Journal of Medicine,vol-23,number-17,Smillie </a:t>
            </a:r>
            <a:r>
              <a:rPr lang="en-IN" dirty="0" err="1" smtClean="0"/>
              <a:t>G.wilson</a:t>
            </a:r>
            <a:r>
              <a:rPr lang="en-IN" dirty="0" smtClean="0"/>
              <a:t>(oct.24,1940)</a:t>
            </a:r>
          </a:p>
          <a:p>
            <a:pPr marL="457200" indent="-457200">
              <a:buNone/>
            </a:pPr>
            <a:r>
              <a:rPr lang="en-IN" dirty="0" smtClean="0"/>
              <a:t>4.Worrall </a:t>
            </a:r>
            <a:r>
              <a:rPr lang="en-IN" dirty="0" err="1" smtClean="0"/>
              <a:t>Graham,common</a:t>
            </a:r>
            <a:r>
              <a:rPr lang="en-IN" dirty="0" smtClean="0"/>
              <a:t> cold(</a:t>
            </a:r>
            <a:r>
              <a:rPr lang="en-IN" dirty="0" smtClean="0">
                <a:hlinkClick r:id="rId2"/>
              </a:rPr>
              <a:t>www.ncbi.nlm.nih.gov</a:t>
            </a:r>
            <a:r>
              <a:rPr lang="en-IN" dirty="0" smtClean="0"/>
              <a:t>)</a:t>
            </a:r>
          </a:p>
          <a:p>
            <a:pPr marL="457200" indent="-457200">
              <a:buNone/>
            </a:pPr>
            <a:r>
              <a:rPr lang="en-IN" dirty="0" smtClean="0"/>
              <a:t>5.Common cold ,</a:t>
            </a:r>
            <a:r>
              <a:rPr lang="en-IN" dirty="0" err="1" smtClean="0"/>
              <a:t>wikipedia</a:t>
            </a:r>
            <a:r>
              <a:rPr lang="en-IN" dirty="0" smtClean="0"/>
              <a:t>(</a:t>
            </a:r>
            <a:r>
              <a:rPr lang="en-IN" dirty="0" smtClean="0">
                <a:hlinkClick r:id="rId3"/>
              </a:rPr>
              <a:t>www.google.com</a:t>
            </a:r>
            <a:r>
              <a:rPr lang="en-IN" dirty="0" smtClean="0"/>
              <a:t>)</a:t>
            </a:r>
          </a:p>
          <a:p>
            <a:pPr marL="457200" indent="-457200">
              <a:buNone/>
            </a:pPr>
            <a:r>
              <a:rPr lang="en-IN" dirty="0" smtClean="0"/>
              <a:t>6. </a:t>
            </a:r>
            <a:r>
              <a:rPr lang="en-IN" dirty="0" err="1" smtClean="0"/>
              <a:t>cold,flu,pnemonia</a:t>
            </a:r>
            <a:r>
              <a:rPr lang="en-IN" dirty="0" smtClean="0"/>
              <a:t>(</a:t>
            </a:r>
            <a:r>
              <a:rPr lang="en-IN" dirty="0" smtClean="0">
                <a:hlinkClick r:id="rId4"/>
              </a:rPr>
              <a:t>www.acpny.com</a:t>
            </a:r>
            <a:r>
              <a:rPr lang="en-IN" dirty="0" smtClean="0"/>
              <a:t>)</a:t>
            </a:r>
          </a:p>
          <a:p>
            <a:pPr marL="457200" indent="-457200">
              <a:buNone/>
            </a:pPr>
            <a:r>
              <a:rPr lang="en-IN" dirty="0" smtClean="0"/>
              <a:t>7.Hahnemann </a:t>
            </a:r>
            <a:r>
              <a:rPr lang="en-IN" dirty="0" err="1" smtClean="0"/>
              <a:t>samuel,organon</a:t>
            </a:r>
            <a:r>
              <a:rPr lang="en-IN" dirty="0" smtClean="0"/>
              <a:t> of medicine(5</a:t>
            </a:r>
            <a:r>
              <a:rPr lang="en-IN" baseline="30000" dirty="0" smtClean="0"/>
              <a:t>th</a:t>
            </a:r>
            <a:r>
              <a:rPr lang="en-IN" dirty="0" smtClean="0"/>
              <a:t> and 6</a:t>
            </a:r>
            <a:r>
              <a:rPr lang="en-IN" baseline="30000" dirty="0" smtClean="0"/>
              <a:t>th</a:t>
            </a:r>
            <a:r>
              <a:rPr lang="en-IN" dirty="0" smtClean="0"/>
              <a:t> edition)p-67,73,132</a:t>
            </a:r>
          </a:p>
          <a:p>
            <a:pPr marL="457200" indent="-457200">
              <a:buNone/>
            </a:pPr>
            <a:r>
              <a:rPr lang="en-IN" dirty="0" smtClean="0"/>
              <a:t>8.Allen </a:t>
            </a:r>
            <a:r>
              <a:rPr lang="en-IN" dirty="0" err="1" smtClean="0"/>
              <a:t>HC,Allens</a:t>
            </a:r>
            <a:r>
              <a:rPr lang="en-IN" dirty="0" smtClean="0"/>
              <a:t> keynotes(10</a:t>
            </a:r>
            <a:r>
              <a:rPr lang="en-IN" baseline="30000" dirty="0" smtClean="0"/>
              <a:t>th</a:t>
            </a:r>
            <a:r>
              <a:rPr lang="en-IN" dirty="0" smtClean="0"/>
              <a:t> edition)</a:t>
            </a:r>
          </a:p>
          <a:p>
            <a:pPr marL="457200" indent="-457200">
              <a:buNone/>
            </a:pPr>
            <a:r>
              <a:rPr lang="en-IN" dirty="0" smtClean="0"/>
              <a:t>9. </a:t>
            </a:r>
            <a:r>
              <a:rPr lang="en-IN" dirty="0" err="1" smtClean="0"/>
              <a:t>Boericke</a:t>
            </a:r>
            <a:r>
              <a:rPr lang="en-IN" dirty="0" smtClean="0"/>
              <a:t> </a:t>
            </a:r>
            <a:r>
              <a:rPr lang="en-IN" dirty="0" err="1" smtClean="0"/>
              <a:t>willium,pocket</a:t>
            </a:r>
            <a:r>
              <a:rPr lang="en-IN" dirty="0" smtClean="0"/>
              <a:t> manual of Homoeopathic </a:t>
            </a:r>
            <a:r>
              <a:rPr lang="en-IN" dirty="0" err="1" smtClean="0"/>
              <a:t>Materia</a:t>
            </a:r>
            <a:r>
              <a:rPr lang="en-IN" dirty="0" smtClean="0"/>
              <a:t> </a:t>
            </a:r>
            <a:r>
              <a:rPr lang="en-IN" dirty="0" err="1" smtClean="0"/>
              <a:t>medica</a:t>
            </a:r>
            <a:r>
              <a:rPr lang="en-IN" dirty="0" smtClean="0"/>
              <a:t> and </a:t>
            </a:r>
            <a:r>
              <a:rPr lang="en-IN" dirty="0" err="1" smtClean="0"/>
              <a:t>Reperetory,Low</a:t>
            </a:r>
            <a:r>
              <a:rPr lang="en-IN" dirty="0" smtClean="0"/>
              <a:t> price edition.</a:t>
            </a:r>
          </a:p>
          <a:p>
            <a:pPr marL="457200" indent="-457200">
              <a:buNone/>
            </a:pPr>
            <a:r>
              <a:rPr lang="en-IN" dirty="0" smtClean="0"/>
              <a:t>10,Kent </a:t>
            </a:r>
            <a:r>
              <a:rPr lang="en-IN" dirty="0" err="1" smtClean="0"/>
              <a:t>JT,Repertory</a:t>
            </a:r>
            <a:r>
              <a:rPr lang="en-IN" dirty="0" smtClean="0"/>
              <a:t> of the Homoeopathic </a:t>
            </a:r>
            <a:r>
              <a:rPr lang="en-IN" dirty="0" err="1" smtClean="0"/>
              <a:t>Materia</a:t>
            </a:r>
            <a:r>
              <a:rPr lang="en-IN" dirty="0" smtClean="0"/>
              <a:t> </a:t>
            </a:r>
            <a:r>
              <a:rPr lang="en-IN" dirty="0" err="1" smtClean="0"/>
              <a:t>medica,enriched</a:t>
            </a:r>
            <a:r>
              <a:rPr lang="en-IN" dirty="0" smtClean="0"/>
              <a:t> Indian edition.</a:t>
            </a:r>
          </a:p>
          <a:p>
            <a:pPr marL="457200" indent="-457200">
              <a:buNone/>
            </a:pPr>
            <a:r>
              <a:rPr lang="en-IN" dirty="0" smtClean="0"/>
              <a:t>11. </a:t>
            </a:r>
            <a:r>
              <a:rPr lang="en-IN" dirty="0" err="1" smtClean="0"/>
              <a:t>Tiwari</a:t>
            </a:r>
            <a:r>
              <a:rPr lang="en-IN" dirty="0" smtClean="0"/>
              <a:t> </a:t>
            </a:r>
            <a:r>
              <a:rPr lang="en-IN" dirty="0" err="1" smtClean="0"/>
              <a:t>shashi</a:t>
            </a:r>
            <a:r>
              <a:rPr lang="en-IN" dirty="0" smtClean="0"/>
              <a:t> </a:t>
            </a:r>
            <a:r>
              <a:rPr lang="en-IN" dirty="0" err="1" smtClean="0"/>
              <a:t>kant,Essentials</a:t>
            </a:r>
            <a:r>
              <a:rPr lang="en-IN" dirty="0" smtClean="0"/>
              <a:t> of </a:t>
            </a:r>
            <a:r>
              <a:rPr lang="en-IN" dirty="0" err="1" smtClean="0"/>
              <a:t>Repertorization</a:t>
            </a:r>
            <a:r>
              <a:rPr lang="en-IN" dirty="0" smtClean="0"/>
              <a:t>(5</a:t>
            </a:r>
            <a:r>
              <a:rPr lang="en-IN" baseline="30000" dirty="0" smtClean="0"/>
              <a:t>th</a:t>
            </a:r>
            <a:r>
              <a:rPr lang="en-IN" dirty="0" smtClean="0"/>
              <a:t> edition)</a:t>
            </a:r>
          </a:p>
          <a:p>
            <a:pPr marL="457200" indent="-457200">
              <a:buNone/>
            </a:pPr>
            <a:r>
              <a:rPr lang="en-IN" dirty="0" smtClean="0"/>
              <a:t>12. </a:t>
            </a:r>
            <a:r>
              <a:rPr lang="en-IN" dirty="0" err="1" smtClean="0"/>
              <a:t>Manchanda</a:t>
            </a:r>
            <a:r>
              <a:rPr lang="en-IN" dirty="0" smtClean="0"/>
              <a:t> </a:t>
            </a:r>
            <a:r>
              <a:rPr lang="en-IN" dirty="0" err="1" smtClean="0"/>
              <a:t>RK,Homoeopathy</a:t>
            </a:r>
            <a:r>
              <a:rPr lang="en-IN" dirty="0" smtClean="0"/>
              <a:t> in Influenza like illness2013,volume-7,issue-1 page-1-2(</a:t>
            </a:r>
            <a:r>
              <a:rPr lang="en-IN" dirty="0" smtClean="0">
                <a:hlinkClick r:id="rId5"/>
              </a:rPr>
              <a:t>www.ijrh.com</a:t>
            </a:r>
            <a:r>
              <a:rPr lang="en-IN" dirty="0" smtClean="0"/>
              <a:t>)</a:t>
            </a:r>
          </a:p>
          <a:p>
            <a:pPr marL="457200" indent="-457200">
              <a:buNone/>
            </a:pPr>
            <a:r>
              <a:rPr lang="en-IN" dirty="0" smtClean="0"/>
              <a:t>13. Allan </a:t>
            </a:r>
            <a:r>
              <a:rPr lang="en-IN" dirty="0" err="1" smtClean="0"/>
              <a:t>Micheal.G</a:t>
            </a:r>
            <a:r>
              <a:rPr lang="en-IN" dirty="0" smtClean="0"/>
              <a:t> and </a:t>
            </a:r>
            <a:r>
              <a:rPr lang="en-IN" dirty="0" err="1" smtClean="0"/>
              <a:t>Arroll</a:t>
            </a:r>
            <a:r>
              <a:rPr lang="en-IN" dirty="0" smtClean="0"/>
              <a:t> </a:t>
            </a:r>
            <a:r>
              <a:rPr lang="en-IN" dirty="0" err="1" smtClean="0"/>
              <a:t>Bruce,Prevention</a:t>
            </a:r>
            <a:r>
              <a:rPr lang="en-IN" dirty="0" smtClean="0"/>
              <a:t> and treatment of the common </a:t>
            </a:r>
            <a:r>
              <a:rPr lang="en-IN" dirty="0" err="1" smtClean="0"/>
              <a:t>cold:making</a:t>
            </a:r>
            <a:r>
              <a:rPr lang="en-IN" dirty="0" smtClean="0"/>
              <a:t>  sense of the evidence(</a:t>
            </a:r>
            <a:r>
              <a:rPr lang="en-IN" dirty="0" smtClean="0">
                <a:hlinkClick r:id="rId6"/>
              </a:rPr>
              <a:t>www.ncbi.nlm.nih.gov), 18</a:t>
            </a:r>
            <a:r>
              <a:rPr lang="en-IN" dirty="0" smtClean="0"/>
              <a:t> Feb.2014</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00232"/>
            <a:ext cx="5600700" cy="3071834"/>
          </a:xfrm>
        </p:spPr>
        <p:txBody>
          <a:bodyPr/>
          <a:lstStyle/>
          <a:p>
            <a:endParaRPr lang="en-IN" dirty="0"/>
          </a:p>
        </p:txBody>
      </p:sp>
      <p:sp>
        <p:nvSpPr>
          <p:cNvPr id="3" name="Content Placeholder 2"/>
          <p:cNvSpPr>
            <a:spLocks noGrp="1"/>
          </p:cNvSpPr>
          <p:nvPr>
            <p:ph sz="quarter" idx="1"/>
          </p:nvPr>
        </p:nvSpPr>
        <p:spPr>
          <a:xfrm>
            <a:off x="342900" y="3857620"/>
            <a:ext cx="5600700" cy="4774316"/>
          </a:xfrm>
        </p:spPr>
        <p:txBody>
          <a:bodyPr>
            <a:normAutofit/>
          </a:bodyPr>
          <a:lstStyle/>
          <a:p>
            <a:r>
              <a:rPr lang="en-IN" sz="3200" dirty="0" smtClean="0"/>
              <a:t>THANK YOU</a:t>
            </a:r>
            <a:endParaRPr lang="en-IN"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5600700" cy="785786"/>
          </a:xfrm>
        </p:spPr>
        <p:txBody>
          <a:bodyPr>
            <a:normAutofit/>
          </a:bodyPr>
          <a:lstStyle/>
          <a:p>
            <a:r>
              <a:rPr lang="en-IN" sz="3200" dirty="0" smtClean="0"/>
              <a:t>CONTENT</a:t>
            </a:r>
            <a:r>
              <a:rPr lang="en-IN" sz="3200" dirty="0" smtClean="0">
                <a:latin typeface="Cambria"/>
              </a:rPr>
              <a:t>∹</a:t>
            </a:r>
            <a:endParaRPr lang="en-IN" sz="3200" dirty="0"/>
          </a:p>
        </p:txBody>
      </p:sp>
      <p:sp>
        <p:nvSpPr>
          <p:cNvPr id="3" name="Content Placeholder 2"/>
          <p:cNvSpPr>
            <a:spLocks noGrp="1"/>
          </p:cNvSpPr>
          <p:nvPr>
            <p:ph sz="quarter" idx="1"/>
          </p:nvPr>
        </p:nvSpPr>
        <p:spPr>
          <a:xfrm>
            <a:off x="342900" y="857224"/>
            <a:ext cx="6157934" cy="8286776"/>
          </a:xfrm>
        </p:spPr>
        <p:txBody>
          <a:bodyPr>
            <a:normAutofit/>
          </a:bodyPr>
          <a:lstStyle/>
          <a:p>
            <a:r>
              <a:rPr lang="en-IN" sz="2000" dirty="0" smtClean="0"/>
              <a:t>1. THE COMMON COLD.</a:t>
            </a:r>
          </a:p>
          <a:p>
            <a:r>
              <a:rPr lang="en-IN" sz="2000" dirty="0" smtClean="0"/>
              <a:t>2. EPIDEMIOLOGY.</a:t>
            </a:r>
          </a:p>
          <a:p>
            <a:r>
              <a:rPr lang="en-IN" sz="2000" dirty="0" smtClean="0"/>
              <a:t>3. CLINICAL SYMPTOMS.</a:t>
            </a:r>
          </a:p>
          <a:p>
            <a:r>
              <a:rPr lang="en-IN" sz="2000" dirty="0" smtClean="0"/>
              <a:t>4. AETIOLOGY AND TRANSMISSION.</a:t>
            </a:r>
          </a:p>
          <a:p>
            <a:r>
              <a:rPr lang="en-IN" sz="2000" dirty="0" smtClean="0"/>
              <a:t>5. PREVENTION AND PROGNOSIS.</a:t>
            </a:r>
          </a:p>
          <a:p>
            <a:r>
              <a:rPr lang="en-IN" sz="2000" dirty="0" smtClean="0"/>
              <a:t>6. COMPLICATION AND D/D.</a:t>
            </a:r>
          </a:p>
          <a:p>
            <a:r>
              <a:rPr lang="en-IN" sz="2000" dirty="0" smtClean="0"/>
              <a:t>7. HOMOEOPATHY IN COMMON COLD.</a:t>
            </a:r>
          </a:p>
          <a:p>
            <a:r>
              <a:rPr lang="en-IN" sz="2000" dirty="0" smtClean="0"/>
              <a:t>8. DIFFERENT REPERTORY OF FEVER.</a:t>
            </a:r>
          </a:p>
          <a:p>
            <a:r>
              <a:rPr lang="en-IN" sz="2000" dirty="0" smtClean="0"/>
              <a:t>9. THERAPEUTICS OF COMMON COLD.</a:t>
            </a:r>
          </a:p>
          <a:p>
            <a:r>
              <a:rPr lang="en-IN" sz="2000" dirty="0" smtClean="0"/>
              <a:t>10. CASE PRESENTATION.</a:t>
            </a:r>
          </a:p>
          <a:p>
            <a:r>
              <a:rPr lang="en-IN" sz="2000" dirty="0" smtClean="0"/>
              <a:t>11. CONCLUSION</a:t>
            </a:r>
            <a:r>
              <a:rPr lang="en-IN" dirty="0" smtClean="0"/>
              <a:t>.</a:t>
            </a:r>
          </a:p>
          <a:p>
            <a:r>
              <a:rPr lang="en-IN" dirty="0" smtClean="0"/>
              <a:t>12. </a:t>
            </a:r>
            <a:r>
              <a:rPr lang="en-IN" smtClean="0"/>
              <a:t>BIBLIOGRAPHY.</a:t>
            </a:r>
            <a:endParaRPr lang="en-IN" dirty="0"/>
          </a:p>
        </p:txBody>
      </p:sp>
      <p:pic>
        <p:nvPicPr>
          <p:cNvPr id="4" name="Picture 3" descr="Common-Cold-Amazing-facts.jpg"/>
          <p:cNvPicPr>
            <a:picLocks noChangeAspect="1"/>
          </p:cNvPicPr>
          <p:nvPr/>
        </p:nvPicPr>
        <p:blipFill>
          <a:blip r:embed="rId2"/>
          <a:srcRect b="12081"/>
          <a:stretch>
            <a:fillRect/>
          </a:stretch>
        </p:blipFill>
        <p:spPr>
          <a:xfrm>
            <a:off x="285728" y="5572132"/>
            <a:ext cx="6143668" cy="34536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mmon-cold-3-638.jpg"/>
          <p:cNvPicPr>
            <a:picLocks noGrp="1" noChangeAspect="1"/>
          </p:cNvPicPr>
          <p:nvPr>
            <p:ph sz="quarter" idx="1"/>
          </p:nvPr>
        </p:nvPicPr>
        <p:blipFill>
          <a:blip r:embed="rId2"/>
          <a:srcRect b="11047"/>
          <a:stretch>
            <a:fillRect/>
          </a:stretch>
        </p:blipFill>
        <p:spPr>
          <a:xfrm>
            <a:off x="0" y="581020"/>
            <a:ext cx="6572272" cy="5010159"/>
          </a:xfrm>
        </p:spPr>
      </p:pic>
      <p:sp>
        <p:nvSpPr>
          <p:cNvPr id="7" name="TextBox 6"/>
          <p:cNvSpPr txBox="1"/>
          <p:nvPr/>
        </p:nvSpPr>
        <p:spPr>
          <a:xfrm>
            <a:off x="1643050" y="0"/>
            <a:ext cx="3357586" cy="523220"/>
          </a:xfrm>
          <a:prstGeom prst="rect">
            <a:avLst/>
          </a:prstGeom>
          <a:noFill/>
        </p:spPr>
        <p:txBody>
          <a:bodyPr wrap="square" rtlCol="0">
            <a:spAutoFit/>
          </a:bodyPr>
          <a:lstStyle/>
          <a:p>
            <a:r>
              <a:rPr lang="en-IN" sz="2800" dirty="0" smtClean="0">
                <a:solidFill>
                  <a:srgbClr val="FF0000"/>
                </a:solidFill>
              </a:rPr>
              <a:t>INTRODUCTION  </a:t>
            </a:r>
            <a:endParaRPr lang="en-IN" sz="2800" dirty="0">
              <a:solidFill>
                <a:srgbClr val="FF0000"/>
              </a:solidFill>
            </a:endParaRPr>
          </a:p>
        </p:txBody>
      </p:sp>
      <p:pic>
        <p:nvPicPr>
          <p:cNvPr id="9" name="Picture 8" descr="290px-Illu_conducting_passages_svg.png"/>
          <p:cNvPicPr>
            <a:picLocks noChangeAspect="1"/>
          </p:cNvPicPr>
          <p:nvPr/>
        </p:nvPicPr>
        <p:blipFill>
          <a:blip r:embed="rId3"/>
          <a:stretch>
            <a:fillRect/>
          </a:stretch>
        </p:blipFill>
        <p:spPr>
          <a:xfrm>
            <a:off x="642918" y="6000760"/>
            <a:ext cx="4714908" cy="2857520"/>
          </a:xfrm>
          <a:prstGeom prst="rect">
            <a:avLst/>
          </a:prstGeom>
        </p:spPr>
      </p:pic>
      <p:sp>
        <p:nvSpPr>
          <p:cNvPr id="11" name="TextBox 10"/>
          <p:cNvSpPr txBox="1"/>
          <p:nvPr/>
        </p:nvSpPr>
        <p:spPr>
          <a:xfrm>
            <a:off x="285728" y="5643570"/>
            <a:ext cx="5251759" cy="400110"/>
          </a:xfrm>
          <a:prstGeom prst="rect">
            <a:avLst/>
          </a:prstGeom>
          <a:noFill/>
        </p:spPr>
        <p:txBody>
          <a:bodyPr wrap="square" rtlCol="0">
            <a:spAutoFit/>
          </a:bodyPr>
          <a:lstStyle/>
          <a:p>
            <a:r>
              <a:rPr lang="en-IN" sz="2000" dirty="0" smtClean="0">
                <a:solidFill>
                  <a:srgbClr val="FF0000"/>
                </a:solidFill>
              </a:rPr>
              <a:t>STRUCTURE OF RESPIRATORY TRACT</a:t>
            </a:r>
            <a:endParaRPr lang="en-IN" sz="20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IN" sz="1800" dirty="0" smtClean="0"/>
              <a:t>1. There are no major gender or </a:t>
            </a:r>
            <a:r>
              <a:rPr lang="en-IN" sz="1800" dirty="0" err="1" smtClean="0"/>
              <a:t>ethinicity</a:t>
            </a:r>
            <a:r>
              <a:rPr lang="en-IN" sz="1800" dirty="0" smtClean="0"/>
              <a:t> differences in incidence.</a:t>
            </a:r>
          </a:p>
          <a:p>
            <a:r>
              <a:rPr lang="en-IN" sz="1800" dirty="0" smtClean="0"/>
              <a:t>2. Most infections occur in the winter period.</a:t>
            </a:r>
          </a:p>
          <a:p>
            <a:r>
              <a:rPr lang="en-IN" sz="1800" dirty="0" smtClean="0"/>
              <a:t>3. A 2000 US Study found that 23.6% of adults had experienced a cold in 4 weeks.</a:t>
            </a:r>
          </a:p>
          <a:p>
            <a:r>
              <a:rPr lang="en-IN" sz="1800" dirty="0" smtClean="0"/>
              <a:t>4. Children get 6 to 8 colds per year.</a:t>
            </a:r>
          </a:p>
          <a:p>
            <a:r>
              <a:rPr lang="en-IN" sz="1800" dirty="0" smtClean="0"/>
              <a:t>5. Adults get 4 to 6 cold per year.</a:t>
            </a:r>
          </a:p>
          <a:p>
            <a:r>
              <a:rPr lang="en-IN" sz="1800" dirty="0" smtClean="0"/>
              <a:t>6. Older patients about 1 per year.</a:t>
            </a:r>
          </a:p>
          <a:p>
            <a:r>
              <a:rPr lang="en-IN" sz="1800" dirty="0" smtClean="0"/>
              <a:t>7. 12.5% in patient visit common cold per month during winter season.</a:t>
            </a:r>
          </a:p>
          <a:p>
            <a:r>
              <a:rPr lang="en-IN" sz="1800" dirty="0" smtClean="0"/>
              <a:t>8. Stress and poor sleep may increase the risk of common cold among young adults.</a:t>
            </a:r>
            <a:endParaRPr lang="en-IN" sz="1800" dirty="0"/>
          </a:p>
        </p:txBody>
      </p:sp>
      <p:sp>
        <p:nvSpPr>
          <p:cNvPr id="4" name="Title 3"/>
          <p:cNvSpPr>
            <a:spLocks noGrp="1"/>
          </p:cNvSpPr>
          <p:nvPr>
            <p:ph type="title"/>
          </p:nvPr>
        </p:nvSpPr>
        <p:spPr>
          <a:xfrm>
            <a:off x="357166" y="357158"/>
            <a:ext cx="5600700" cy="1524000"/>
          </a:xfrm>
        </p:spPr>
        <p:txBody>
          <a:bodyPr/>
          <a:lstStyle/>
          <a:p>
            <a:r>
              <a:rPr lang="en-IN" dirty="0" smtClean="0">
                <a:solidFill>
                  <a:srgbClr val="002060"/>
                </a:solidFill>
              </a:rPr>
              <a:t>epidemiology</a:t>
            </a:r>
            <a:r>
              <a:rPr lang="en-IN" dirty="0" smtClean="0">
                <a:solidFill>
                  <a:srgbClr val="002060"/>
                </a:solidFill>
                <a:latin typeface="Cambria"/>
              </a:rPr>
              <a:t>∹</a:t>
            </a:r>
            <a:endParaRPr lang="en-IN" dirty="0">
              <a:solidFill>
                <a:srgbClr val="002060"/>
              </a:solidFill>
            </a:endParaRPr>
          </a:p>
        </p:txBody>
      </p:sp>
      <p:pic>
        <p:nvPicPr>
          <p:cNvPr id="7" name="Picture 6" descr="thHJ814PMS.jpg"/>
          <p:cNvPicPr>
            <a:picLocks noChangeAspect="1"/>
          </p:cNvPicPr>
          <p:nvPr/>
        </p:nvPicPr>
        <p:blipFill>
          <a:blip r:embed="rId2"/>
          <a:stretch>
            <a:fillRect/>
          </a:stretch>
        </p:blipFill>
        <p:spPr>
          <a:xfrm>
            <a:off x="2450306" y="6191261"/>
            <a:ext cx="2746784" cy="26670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nJCommunityMed_2012_37_4_232_103471_f4.jpg"/>
          <p:cNvPicPr>
            <a:picLocks noChangeAspect="1"/>
          </p:cNvPicPr>
          <p:nvPr/>
        </p:nvPicPr>
        <p:blipFill>
          <a:blip r:embed="rId2"/>
          <a:stretch>
            <a:fillRect/>
          </a:stretch>
        </p:blipFill>
        <p:spPr>
          <a:xfrm>
            <a:off x="116586" y="3428992"/>
            <a:ext cx="6527124" cy="5214974"/>
          </a:xfrm>
          <a:prstGeom prst="rect">
            <a:avLst/>
          </a:prstGeom>
        </p:spPr>
      </p:pic>
      <p:sp>
        <p:nvSpPr>
          <p:cNvPr id="6" name="Content Placeholder 5"/>
          <p:cNvSpPr>
            <a:spLocks noGrp="1"/>
          </p:cNvSpPr>
          <p:nvPr>
            <p:ph sz="quarter" idx="1"/>
          </p:nvPr>
        </p:nvSpPr>
        <p:spPr>
          <a:xfrm>
            <a:off x="342900" y="380971"/>
            <a:ext cx="6015058" cy="3143272"/>
          </a:xfrm>
        </p:spPr>
        <p:txBody>
          <a:bodyPr>
            <a:normAutofit lnSpcReduction="10000"/>
          </a:bodyPr>
          <a:lstStyle/>
          <a:p>
            <a:pPr>
              <a:buNone/>
            </a:pPr>
            <a:r>
              <a:rPr lang="en-IN" dirty="0" smtClean="0">
                <a:solidFill>
                  <a:srgbClr val="002060"/>
                </a:solidFill>
              </a:rPr>
              <a:t>CLINICAL SYMPTOMS</a:t>
            </a:r>
            <a:r>
              <a:rPr lang="en-IN" dirty="0" smtClean="0">
                <a:solidFill>
                  <a:srgbClr val="002060"/>
                </a:solidFill>
                <a:latin typeface="Cambria"/>
              </a:rPr>
              <a:t>∹  </a:t>
            </a:r>
            <a:r>
              <a:rPr lang="en-IN" sz="1800" dirty="0" smtClean="0">
                <a:latin typeface="Cambria"/>
              </a:rPr>
              <a:t>1. Fever with cough and cold.</a:t>
            </a:r>
          </a:p>
          <a:p>
            <a:pPr>
              <a:buNone/>
            </a:pPr>
            <a:r>
              <a:rPr lang="en-IN" sz="1800" dirty="0" smtClean="0">
                <a:latin typeface="Cambria"/>
              </a:rPr>
              <a:t>  2. Sneezing. 3. Sore throat. 4. Runny nose(green/yellow discharge). 5. Headache. 6. Fatigue.</a:t>
            </a:r>
          </a:p>
          <a:p>
            <a:pPr>
              <a:buNone/>
            </a:pPr>
            <a:r>
              <a:rPr lang="en-IN" sz="1800" dirty="0" smtClean="0">
                <a:latin typeface="Cambria"/>
              </a:rPr>
              <a:t>  7. Nasal congestion. 8. </a:t>
            </a:r>
            <a:r>
              <a:rPr lang="en-IN" sz="1800" dirty="0" err="1" smtClean="0">
                <a:latin typeface="Cambria"/>
              </a:rPr>
              <a:t>Bodyache</a:t>
            </a:r>
            <a:r>
              <a:rPr lang="en-IN" sz="1800" dirty="0" smtClean="0">
                <a:latin typeface="Cambria"/>
              </a:rPr>
              <a:t>. 9. Loss of appetite. </a:t>
            </a:r>
          </a:p>
          <a:p>
            <a:pPr>
              <a:buNone/>
            </a:pPr>
            <a:r>
              <a:rPr lang="en-IN" sz="1800" dirty="0" smtClean="0">
                <a:latin typeface="Cambria"/>
              </a:rPr>
              <a:t> </a:t>
            </a:r>
            <a:r>
              <a:rPr lang="en-IN" sz="2000" dirty="0" smtClean="0">
                <a:solidFill>
                  <a:srgbClr val="00B050"/>
                </a:solidFill>
                <a:latin typeface="Cambria"/>
              </a:rPr>
              <a:t>Progression∹</a:t>
            </a:r>
            <a:r>
              <a:rPr lang="en-IN" sz="2000" dirty="0" smtClean="0">
                <a:latin typeface="Cambria"/>
              </a:rPr>
              <a:t> </a:t>
            </a:r>
            <a:r>
              <a:rPr lang="en-IN" sz="1800" dirty="0" smtClean="0">
                <a:latin typeface="Cambria"/>
              </a:rPr>
              <a:t>Common cold begins with fatigue, a feeling of being </a:t>
            </a:r>
            <a:r>
              <a:rPr lang="en-IN" sz="1800" dirty="0" err="1" smtClean="0">
                <a:latin typeface="Cambria"/>
              </a:rPr>
              <a:t>chilled,sneezing</a:t>
            </a:r>
            <a:r>
              <a:rPr lang="en-IN" sz="1800" dirty="0" smtClean="0">
                <a:latin typeface="Cambria"/>
              </a:rPr>
              <a:t> and headache followed by running of nose and cough with fever.</a:t>
            </a:r>
          </a:p>
          <a:p>
            <a:pPr>
              <a:buNone/>
            </a:pPr>
            <a:r>
              <a:rPr lang="en-IN" sz="1800" dirty="0" smtClean="0">
                <a:latin typeface="Cambria"/>
              </a:rPr>
              <a:t>            In children, the cough lasts for more than 10 days in 35-40% cases.</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2900" y="214282"/>
            <a:ext cx="6086496" cy="8417654"/>
          </a:xfrm>
        </p:spPr>
        <p:txBody>
          <a:bodyPr>
            <a:normAutofit/>
          </a:bodyPr>
          <a:lstStyle/>
          <a:p>
            <a:r>
              <a:rPr lang="en-IN" sz="2800" dirty="0" smtClean="0">
                <a:solidFill>
                  <a:srgbClr val="002060"/>
                </a:solidFill>
              </a:rPr>
              <a:t>CAUSES</a:t>
            </a:r>
            <a:r>
              <a:rPr lang="en-IN" sz="2800" dirty="0" smtClean="0">
                <a:solidFill>
                  <a:srgbClr val="002060"/>
                </a:solidFill>
                <a:latin typeface="Cambria"/>
              </a:rPr>
              <a:t>∹</a:t>
            </a:r>
            <a:r>
              <a:rPr lang="en-IN" sz="2800" dirty="0" smtClean="0">
                <a:latin typeface="Cambria"/>
              </a:rPr>
              <a:t> </a:t>
            </a:r>
            <a:r>
              <a:rPr lang="en-IN" sz="1600" dirty="0" smtClean="0">
                <a:latin typeface="Cambria"/>
              </a:rPr>
              <a:t> </a:t>
            </a:r>
            <a:r>
              <a:rPr lang="en-IN" sz="1800" dirty="0" smtClean="0">
                <a:latin typeface="Cambria"/>
              </a:rPr>
              <a:t>The common cold is a viral infection of the upper respiratory tract. Following virus are responsible mainly Rhino virus.</a:t>
            </a: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endParaRPr lang="en-IN" sz="1800" dirty="0" smtClean="0">
              <a:latin typeface="Cambria"/>
            </a:endParaRPr>
          </a:p>
          <a:p>
            <a:pPr>
              <a:buNone/>
            </a:pPr>
            <a:r>
              <a:rPr lang="en-IN" sz="4000" dirty="0" smtClean="0">
                <a:solidFill>
                  <a:srgbClr val="002060"/>
                </a:solidFill>
                <a:latin typeface="Cambria"/>
              </a:rPr>
              <a:t>Transmission∹</a:t>
            </a:r>
          </a:p>
        </p:txBody>
      </p:sp>
      <p:pic>
        <p:nvPicPr>
          <p:cNvPr id="4" name="Picture 3" descr="common-cold-13-728.jpg"/>
          <p:cNvPicPr>
            <a:picLocks noChangeAspect="1"/>
          </p:cNvPicPr>
          <p:nvPr/>
        </p:nvPicPr>
        <p:blipFill>
          <a:blip r:embed="rId2"/>
          <a:srcRect l="4672" t="2769" r="8826" b="22843"/>
          <a:stretch>
            <a:fillRect/>
          </a:stretch>
        </p:blipFill>
        <p:spPr>
          <a:xfrm>
            <a:off x="320522" y="1419847"/>
            <a:ext cx="5932007" cy="3598631"/>
          </a:xfrm>
          <a:prstGeom prst="rect">
            <a:avLst/>
          </a:prstGeom>
        </p:spPr>
      </p:pic>
      <p:pic>
        <p:nvPicPr>
          <p:cNvPr id="5" name="Picture 4" descr="spread-of-rhinovirus-infection.jpg"/>
          <p:cNvPicPr>
            <a:picLocks noChangeAspect="1"/>
          </p:cNvPicPr>
          <p:nvPr/>
        </p:nvPicPr>
        <p:blipFill>
          <a:blip r:embed="rId3"/>
          <a:srcRect b="4361"/>
          <a:stretch>
            <a:fillRect/>
          </a:stretch>
        </p:blipFill>
        <p:spPr>
          <a:xfrm>
            <a:off x="252412" y="5786446"/>
            <a:ext cx="6353175" cy="32266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342900" y="0"/>
            <a:ext cx="6157934" cy="8631936"/>
          </a:xfrm>
        </p:spPr>
        <p:txBody>
          <a:bodyPr>
            <a:normAutofit fontScale="92500"/>
          </a:bodyPr>
          <a:lstStyle/>
          <a:p>
            <a:r>
              <a:rPr lang="en-IN" sz="3600" dirty="0" smtClean="0">
                <a:solidFill>
                  <a:srgbClr val="002060"/>
                </a:solidFill>
              </a:rPr>
              <a:t>PREVENTION</a:t>
            </a:r>
            <a:r>
              <a:rPr lang="en-IN" sz="3600" dirty="0" smtClean="0">
                <a:solidFill>
                  <a:srgbClr val="002060"/>
                </a:solidFill>
                <a:latin typeface="Cambria"/>
              </a:rPr>
              <a:t>∹</a:t>
            </a:r>
          </a:p>
          <a:p>
            <a:pPr>
              <a:buNone/>
            </a:pPr>
            <a:endParaRPr lang="en-IN" sz="3600" dirty="0" smtClean="0">
              <a:solidFill>
                <a:srgbClr val="002060"/>
              </a:solidFill>
              <a:latin typeface="Cambria"/>
            </a:endParaRPr>
          </a:p>
          <a:p>
            <a:endParaRPr lang="en-IN" sz="3600" dirty="0" smtClean="0">
              <a:solidFill>
                <a:srgbClr val="002060"/>
              </a:solidFill>
              <a:latin typeface="Cambria"/>
            </a:endParaRPr>
          </a:p>
          <a:p>
            <a:endParaRPr lang="en-IN" sz="3600" dirty="0" smtClean="0">
              <a:latin typeface="Cambria"/>
            </a:endParaRPr>
          </a:p>
          <a:p>
            <a:endParaRPr lang="en-IN" sz="3600" dirty="0" smtClean="0">
              <a:latin typeface="Cambria"/>
            </a:endParaRPr>
          </a:p>
          <a:p>
            <a:endParaRPr lang="en-IN" sz="3600" dirty="0" smtClean="0">
              <a:latin typeface="Cambria"/>
            </a:endParaRPr>
          </a:p>
          <a:p>
            <a:endParaRPr lang="en-IN" sz="3600" dirty="0" smtClean="0">
              <a:latin typeface="Cambria"/>
            </a:endParaRPr>
          </a:p>
          <a:p>
            <a:endParaRPr lang="en-IN" sz="3600" dirty="0" smtClean="0">
              <a:latin typeface="Cambria"/>
            </a:endParaRPr>
          </a:p>
          <a:p>
            <a:pPr>
              <a:buNone/>
            </a:pPr>
            <a:r>
              <a:rPr lang="en-IN" sz="2000" dirty="0" smtClean="0">
                <a:solidFill>
                  <a:srgbClr val="FF0000"/>
                </a:solidFill>
                <a:latin typeface="Cambria"/>
              </a:rPr>
              <a:t>Physical Intervention</a:t>
            </a:r>
            <a:r>
              <a:rPr lang="en-IN" sz="2000" dirty="0" smtClean="0">
                <a:latin typeface="Cambria"/>
              </a:rPr>
              <a:t>∹ 67 studies various types of Randomized control </a:t>
            </a:r>
            <a:r>
              <a:rPr lang="en-IN" sz="2000" dirty="0" err="1" smtClean="0">
                <a:latin typeface="Cambria"/>
              </a:rPr>
              <a:t>trial,cohort</a:t>
            </a:r>
            <a:r>
              <a:rPr lang="en-IN" sz="2000" dirty="0" smtClean="0">
                <a:latin typeface="Cambria"/>
              </a:rPr>
              <a:t> </a:t>
            </a:r>
            <a:r>
              <a:rPr lang="en-IN" sz="2000" dirty="0" err="1" smtClean="0">
                <a:latin typeface="Cambria"/>
              </a:rPr>
              <a:t>study,case</a:t>
            </a:r>
            <a:r>
              <a:rPr lang="en-IN" sz="2000" dirty="0" smtClean="0">
                <a:latin typeface="Cambria"/>
              </a:rPr>
              <a:t>-control studies, various technique used like-hand washing/use of alcohol based disinfectant/masks/gloves reduce the risk of common cold.</a:t>
            </a:r>
          </a:p>
          <a:p>
            <a:pPr>
              <a:buNone/>
            </a:pPr>
            <a:r>
              <a:rPr lang="en-IN" sz="2000" dirty="0" smtClean="0">
                <a:latin typeface="Cambria"/>
              </a:rPr>
              <a:t>               Zinc supplements Cochrane </a:t>
            </a:r>
            <a:r>
              <a:rPr lang="en-IN" sz="2000" dirty="0" err="1" smtClean="0">
                <a:latin typeface="Cambria"/>
              </a:rPr>
              <a:t>rivew</a:t>
            </a:r>
            <a:r>
              <a:rPr lang="en-IN" sz="2000" dirty="0" smtClean="0">
                <a:latin typeface="Cambria"/>
              </a:rPr>
              <a:t> of the prophylactic efficacy of orally administered(10-15mg)</a:t>
            </a:r>
          </a:p>
          <a:p>
            <a:r>
              <a:rPr lang="en-IN" sz="3600" dirty="0" smtClean="0">
                <a:solidFill>
                  <a:srgbClr val="002060"/>
                </a:solidFill>
                <a:latin typeface="Cambria"/>
              </a:rPr>
              <a:t>PROGNOSIS∹</a:t>
            </a:r>
            <a:r>
              <a:rPr lang="en-IN" dirty="0" smtClean="0">
                <a:latin typeface="Cambria"/>
              </a:rPr>
              <a:t> The common cold is generally mild with most symptoms generally improving in a week. Half of cases go away in 10 day s and 90% in 15 days.</a:t>
            </a:r>
            <a:endParaRPr lang="en-IN" sz="3600" dirty="0"/>
          </a:p>
        </p:txBody>
      </p:sp>
      <p:pic>
        <p:nvPicPr>
          <p:cNvPr id="10" name="Picture 9" descr="Facebook-PreventtheSpread.jpg"/>
          <p:cNvPicPr>
            <a:picLocks noChangeAspect="1"/>
          </p:cNvPicPr>
          <p:nvPr/>
        </p:nvPicPr>
        <p:blipFill>
          <a:blip r:embed="rId2"/>
          <a:stretch>
            <a:fillRect/>
          </a:stretch>
        </p:blipFill>
        <p:spPr>
          <a:xfrm>
            <a:off x="214290" y="1000100"/>
            <a:ext cx="6286544" cy="33575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6858000" cy="9144000"/>
          </a:xfrm>
        </p:spPr>
        <p:txBody>
          <a:bodyPr>
            <a:normAutofit/>
          </a:bodyPr>
          <a:lstStyle/>
          <a:p>
            <a:r>
              <a:rPr lang="en-IN" sz="3200" dirty="0" smtClean="0">
                <a:solidFill>
                  <a:srgbClr val="002060"/>
                </a:solidFill>
              </a:rPr>
              <a:t>COMPLICATION</a:t>
            </a:r>
            <a:r>
              <a:rPr lang="en-IN" sz="3200" dirty="0" smtClean="0">
                <a:solidFill>
                  <a:srgbClr val="002060"/>
                </a:solidFill>
                <a:latin typeface="Cambria"/>
              </a:rPr>
              <a:t>∹ </a:t>
            </a:r>
            <a:r>
              <a:rPr lang="en-IN" sz="1800" dirty="0" smtClean="0">
                <a:latin typeface="Cambria"/>
              </a:rPr>
              <a:t>The complications if they occurs are usually in the very </a:t>
            </a:r>
            <a:r>
              <a:rPr lang="en-IN" sz="1800" dirty="0" err="1" smtClean="0">
                <a:latin typeface="Cambria"/>
              </a:rPr>
              <a:t>old,the</a:t>
            </a:r>
            <a:r>
              <a:rPr lang="en-IN" sz="1800" dirty="0" smtClean="0">
                <a:latin typeface="Cambria"/>
              </a:rPr>
              <a:t> very </a:t>
            </a:r>
            <a:r>
              <a:rPr lang="en-IN" sz="1800" dirty="0" err="1" smtClean="0">
                <a:latin typeface="Cambria"/>
              </a:rPr>
              <a:t>young,or</a:t>
            </a:r>
            <a:r>
              <a:rPr lang="en-IN" sz="1800" dirty="0" smtClean="0">
                <a:latin typeface="Cambria"/>
              </a:rPr>
              <a:t> those who are </a:t>
            </a:r>
            <a:r>
              <a:rPr lang="en-IN" sz="1800" dirty="0" err="1" smtClean="0">
                <a:latin typeface="Cambria"/>
              </a:rPr>
              <a:t>immunosuppressed</a:t>
            </a:r>
            <a:r>
              <a:rPr lang="en-IN" sz="1800" dirty="0" smtClean="0">
                <a:latin typeface="Cambria"/>
              </a:rPr>
              <a:t>. Complications are-</a:t>
            </a:r>
          </a:p>
          <a:p>
            <a:r>
              <a:rPr lang="en-IN" sz="1800" dirty="0" smtClean="0">
                <a:latin typeface="Cambria"/>
              </a:rPr>
              <a:t>                 1. Sinusitis (8% cases)</a:t>
            </a:r>
          </a:p>
          <a:p>
            <a:r>
              <a:rPr lang="en-IN" sz="1800" dirty="0" smtClean="0">
                <a:latin typeface="Cambria"/>
              </a:rPr>
              <a:t>                 2. </a:t>
            </a:r>
            <a:r>
              <a:rPr lang="en-IN" sz="1800" dirty="0" err="1" smtClean="0">
                <a:latin typeface="Cambria"/>
              </a:rPr>
              <a:t>Pharyngitis</a:t>
            </a:r>
            <a:r>
              <a:rPr lang="en-IN" sz="1800" dirty="0" smtClean="0">
                <a:latin typeface="Cambria"/>
              </a:rPr>
              <a:t>.</a:t>
            </a:r>
          </a:p>
          <a:p>
            <a:r>
              <a:rPr lang="en-IN" sz="1800" dirty="0" smtClean="0">
                <a:latin typeface="Cambria"/>
              </a:rPr>
              <a:t>                 3. Ear infections (30% cases),etc</a:t>
            </a:r>
          </a:p>
          <a:p>
            <a:r>
              <a:rPr lang="en-IN" sz="3200" dirty="0" smtClean="0">
                <a:solidFill>
                  <a:srgbClr val="002060"/>
                </a:solidFill>
                <a:latin typeface="Cambria"/>
              </a:rPr>
              <a:t>DIFFERENTIAL DIAGNOSIS∹</a:t>
            </a:r>
          </a:p>
          <a:p>
            <a:r>
              <a:rPr lang="en-IN" sz="1400" dirty="0" smtClean="0">
                <a:solidFill>
                  <a:srgbClr val="00B050"/>
                </a:solidFill>
                <a:latin typeface="Cambria"/>
              </a:rPr>
              <a:t> </a:t>
            </a:r>
            <a:r>
              <a:rPr lang="en-IN" sz="1800" dirty="0" smtClean="0">
                <a:solidFill>
                  <a:srgbClr val="00B050"/>
                </a:solidFill>
                <a:latin typeface="Cambria"/>
              </a:rPr>
              <a:t>1. INFECTIONS</a:t>
            </a:r>
            <a:r>
              <a:rPr lang="en-IN" sz="1800" dirty="0" smtClean="0">
                <a:solidFill>
                  <a:schemeClr val="accent1">
                    <a:lumMod val="75000"/>
                  </a:schemeClr>
                </a:solidFill>
                <a:latin typeface="Cambria"/>
              </a:rPr>
              <a:t>∹ </a:t>
            </a:r>
            <a:r>
              <a:rPr lang="en-IN" sz="1800" dirty="0" smtClean="0">
                <a:latin typeface="Cambria"/>
              </a:rPr>
              <a:t>a) Sinusitis(more severe and lasts more  then 4 weeks or </a:t>
            </a:r>
            <a:r>
              <a:rPr lang="en-IN" sz="1800" dirty="0" err="1" smtClean="0">
                <a:latin typeface="Cambria"/>
              </a:rPr>
              <a:t>longer,purulent</a:t>
            </a:r>
            <a:r>
              <a:rPr lang="en-IN" sz="1800" dirty="0" smtClean="0">
                <a:latin typeface="Cambria"/>
              </a:rPr>
              <a:t> nasal </a:t>
            </a:r>
            <a:r>
              <a:rPr lang="en-IN" sz="1800" dirty="0" err="1" smtClean="0">
                <a:latin typeface="Cambria"/>
              </a:rPr>
              <a:t>discharge,facial</a:t>
            </a:r>
            <a:r>
              <a:rPr lang="en-IN" sz="1800" dirty="0" smtClean="0">
                <a:latin typeface="Cambria"/>
              </a:rPr>
              <a:t> pain.)</a:t>
            </a:r>
          </a:p>
          <a:p>
            <a:r>
              <a:rPr lang="en-IN" sz="1800" dirty="0" smtClean="0">
                <a:latin typeface="Cambria"/>
              </a:rPr>
              <a:t>                                     b) </a:t>
            </a:r>
            <a:r>
              <a:rPr lang="en-IN" sz="1800" dirty="0" err="1" smtClean="0">
                <a:latin typeface="Cambria"/>
              </a:rPr>
              <a:t>Pharyngitis</a:t>
            </a:r>
            <a:r>
              <a:rPr lang="en-IN" sz="1800" dirty="0" smtClean="0">
                <a:latin typeface="Cambria"/>
              </a:rPr>
              <a:t>(Absent </a:t>
            </a:r>
            <a:r>
              <a:rPr lang="en-IN" sz="1800" dirty="0" err="1" smtClean="0">
                <a:latin typeface="Cambria"/>
              </a:rPr>
              <a:t>cough,tender</a:t>
            </a:r>
            <a:r>
              <a:rPr lang="en-IN" sz="1800" dirty="0" smtClean="0">
                <a:latin typeface="Cambria"/>
              </a:rPr>
              <a:t> anterior </a:t>
            </a:r>
            <a:r>
              <a:rPr lang="en-IN" sz="1800" dirty="0" err="1" smtClean="0">
                <a:latin typeface="Cambria"/>
              </a:rPr>
              <a:t>axillary</a:t>
            </a:r>
            <a:r>
              <a:rPr lang="en-IN" sz="1800" dirty="0" smtClean="0">
                <a:latin typeface="Cambria"/>
              </a:rPr>
              <a:t> cervical lymph </a:t>
            </a:r>
            <a:r>
              <a:rPr lang="en-IN" sz="1800" dirty="0" err="1" smtClean="0">
                <a:latin typeface="Cambria"/>
              </a:rPr>
              <a:t>node,tonsilar</a:t>
            </a:r>
            <a:r>
              <a:rPr lang="en-IN" sz="1800" dirty="0" smtClean="0">
                <a:latin typeface="Cambria"/>
              </a:rPr>
              <a:t> swelling or exudates.)</a:t>
            </a:r>
          </a:p>
          <a:p>
            <a:r>
              <a:rPr lang="en-IN" sz="1800" dirty="0" smtClean="0">
                <a:latin typeface="Cambria"/>
              </a:rPr>
              <a:t>                                      c) Pneumonia.</a:t>
            </a:r>
          </a:p>
          <a:p>
            <a:r>
              <a:rPr lang="en-IN" sz="1800" dirty="0" smtClean="0">
                <a:solidFill>
                  <a:srgbClr val="00B050"/>
                </a:solidFill>
                <a:latin typeface="Cambria"/>
              </a:rPr>
              <a:t>2. ALLERGY</a:t>
            </a:r>
            <a:r>
              <a:rPr lang="en-IN" sz="1800" dirty="0" smtClean="0">
                <a:solidFill>
                  <a:schemeClr val="accent1">
                    <a:lumMod val="75000"/>
                  </a:schemeClr>
                </a:solidFill>
                <a:latin typeface="Cambria"/>
              </a:rPr>
              <a:t>∹ </a:t>
            </a:r>
            <a:r>
              <a:rPr lang="en-IN" sz="1800" dirty="0" smtClean="0">
                <a:latin typeface="Cambria"/>
              </a:rPr>
              <a:t>a) Allergic  Rhinitis(due to </a:t>
            </a:r>
            <a:r>
              <a:rPr lang="en-IN" sz="1800" dirty="0" err="1" smtClean="0">
                <a:latin typeface="Cambria"/>
              </a:rPr>
              <a:t>allergen,fever</a:t>
            </a:r>
            <a:r>
              <a:rPr lang="en-IN" sz="1800" dirty="0" smtClean="0">
                <a:latin typeface="Cambria"/>
              </a:rPr>
              <a:t> absent)</a:t>
            </a:r>
          </a:p>
          <a:p>
            <a:endParaRPr lang="en-IN" sz="2000" dirty="0" smtClean="0">
              <a:latin typeface="Cambria"/>
            </a:endParaRPr>
          </a:p>
          <a:p>
            <a:endParaRPr lang="en-IN" sz="1400" dirty="0" smtClean="0">
              <a:latin typeface="Cambria"/>
            </a:endParaRPr>
          </a:p>
          <a:p>
            <a:r>
              <a:rPr lang="en-IN" sz="3200" dirty="0" smtClean="0">
                <a:solidFill>
                  <a:srgbClr val="002060"/>
                </a:solidFill>
                <a:latin typeface="Cambria"/>
              </a:rPr>
              <a:t> </a:t>
            </a:r>
            <a:r>
              <a:rPr lang="en-IN" sz="3200" dirty="0" smtClean="0">
                <a:latin typeface="Cambria"/>
              </a:rPr>
              <a:t>          </a:t>
            </a:r>
            <a:endParaRPr lang="en-IN" sz="3200" dirty="0"/>
          </a:p>
        </p:txBody>
      </p:sp>
      <p:pic>
        <p:nvPicPr>
          <p:cNvPr id="4" name="Picture 3" descr="ACPNY_BLOG_Cold_vs_Flu_Infographic_11-17.jpg"/>
          <p:cNvPicPr>
            <a:picLocks noChangeAspect="1"/>
          </p:cNvPicPr>
          <p:nvPr/>
        </p:nvPicPr>
        <p:blipFill>
          <a:blip r:embed="rId2"/>
          <a:srcRect t="6468" b="11643"/>
          <a:stretch>
            <a:fillRect/>
          </a:stretch>
        </p:blipFill>
        <p:spPr>
          <a:xfrm>
            <a:off x="0" y="4857752"/>
            <a:ext cx="3714752" cy="4286248"/>
          </a:xfrm>
          <a:prstGeom prst="rect">
            <a:avLst/>
          </a:prstGeom>
        </p:spPr>
      </p:pic>
      <p:pic>
        <p:nvPicPr>
          <p:cNvPr id="6" name="Picture 5" descr="allergy-cold-mobile.png"/>
          <p:cNvPicPr>
            <a:picLocks noChangeAspect="1"/>
          </p:cNvPicPr>
          <p:nvPr/>
        </p:nvPicPr>
        <p:blipFill>
          <a:blip r:embed="rId3"/>
          <a:stretch>
            <a:fillRect/>
          </a:stretch>
        </p:blipFill>
        <p:spPr>
          <a:xfrm>
            <a:off x="3786190" y="4929190"/>
            <a:ext cx="2786058" cy="42148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5600700" cy="1133982"/>
          </a:xfrm>
        </p:spPr>
        <p:txBody>
          <a:bodyPr>
            <a:normAutofit/>
          </a:bodyPr>
          <a:lstStyle/>
          <a:p>
            <a:r>
              <a:rPr lang="en-IN" sz="3200" dirty="0" smtClean="0">
                <a:solidFill>
                  <a:srgbClr val="002060"/>
                </a:solidFill>
                <a:latin typeface="Cambria"/>
              </a:rPr>
              <a:t>HOMOEOPATHY IN COMMON COLD∹</a:t>
            </a:r>
            <a:endParaRPr lang="en-IN" sz="3200" dirty="0">
              <a:solidFill>
                <a:srgbClr val="002060"/>
              </a:solidFill>
            </a:endParaRPr>
          </a:p>
        </p:txBody>
      </p:sp>
      <p:sp>
        <p:nvSpPr>
          <p:cNvPr id="3" name="Content Placeholder 2"/>
          <p:cNvSpPr>
            <a:spLocks noGrp="1"/>
          </p:cNvSpPr>
          <p:nvPr>
            <p:ph sz="quarter" idx="1"/>
          </p:nvPr>
        </p:nvSpPr>
        <p:spPr>
          <a:xfrm>
            <a:off x="357166" y="1500166"/>
            <a:ext cx="6000792" cy="7141278"/>
          </a:xfrm>
        </p:spPr>
        <p:txBody>
          <a:bodyPr>
            <a:normAutofit fontScale="85000" lnSpcReduction="10000"/>
          </a:bodyPr>
          <a:lstStyle/>
          <a:p>
            <a:pPr>
              <a:buNone/>
            </a:pPr>
            <a:r>
              <a:rPr lang="en-IN" dirty="0" smtClean="0">
                <a:latin typeface="Cambria"/>
              </a:rPr>
              <a:t>According to </a:t>
            </a:r>
            <a:r>
              <a:rPr lang="en-IN" dirty="0" smtClean="0">
                <a:solidFill>
                  <a:srgbClr val="FF0000"/>
                </a:solidFill>
                <a:latin typeface="Cambria"/>
              </a:rPr>
              <a:t>ORGANON OF MEDICINE,</a:t>
            </a:r>
          </a:p>
          <a:p>
            <a:pPr>
              <a:buNone/>
            </a:pPr>
            <a:r>
              <a:rPr lang="en-IN" dirty="0" smtClean="0">
                <a:solidFill>
                  <a:srgbClr val="00B050"/>
                </a:solidFill>
                <a:latin typeface="Cambria"/>
              </a:rPr>
              <a:t>Sec-73,</a:t>
            </a:r>
            <a:r>
              <a:rPr lang="en-IN" dirty="0" smtClean="0">
                <a:latin typeface="Cambria"/>
              </a:rPr>
              <a:t> As regards acute </a:t>
            </a:r>
            <a:r>
              <a:rPr lang="en-IN" dirty="0" err="1" smtClean="0">
                <a:latin typeface="Cambria"/>
              </a:rPr>
              <a:t>diseases,they</a:t>
            </a:r>
            <a:r>
              <a:rPr lang="en-IN" dirty="0" smtClean="0">
                <a:latin typeface="Cambria"/>
              </a:rPr>
              <a:t> are either of such a kind attack human being individually, the exciting cause being </a:t>
            </a:r>
            <a:r>
              <a:rPr lang="en-IN" dirty="0" err="1" smtClean="0">
                <a:latin typeface="Cambria"/>
              </a:rPr>
              <a:t>injuriuous</a:t>
            </a:r>
            <a:r>
              <a:rPr lang="en-IN" dirty="0" smtClean="0">
                <a:latin typeface="Cambria"/>
              </a:rPr>
              <a:t> influences to which they were particularly exposed........Chills, over heating....are exciting causes of such acute febrile affections.......</a:t>
            </a:r>
          </a:p>
          <a:p>
            <a:pPr>
              <a:buNone/>
            </a:pPr>
            <a:r>
              <a:rPr lang="en-IN" dirty="0" smtClean="0">
                <a:latin typeface="Cambria"/>
              </a:rPr>
              <a:t>Homoeopathy treats the man in </a:t>
            </a:r>
            <a:r>
              <a:rPr lang="en-IN" dirty="0" err="1" smtClean="0">
                <a:latin typeface="Cambria"/>
              </a:rPr>
              <a:t>disease.So</a:t>
            </a:r>
            <a:r>
              <a:rPr lang="en-IN" dirty="0" smtClean="0">
                <a:latin typeface="Cambria"/>
              </a:rPr>
              <a:t> when a person with fever comes he is treated on the basis of acute totality-</a:t>
            </a:r>
            <a:r>
              <a:rPr lang="en-IN" dirty="0" err="1" smtClean="0">
                <a:latin typeface="Cambria"/>
              </a:rPr>
              <a:t>onset,types</a:t>
            </a:r>
            <a:r>
              <a:rPr lang="en-IN" dirty="0" smtClean="0">
                <a:latin typeface="Cambria"/>
              </a:rPr>
              <a:t> of </a:t>
            </a:r>
            <a:r>
              <a:rPr lang="en-IN" dirty="0" err="1" smtClean="0">
                <a:latin typeface="Cambria"/>
              </a:rPr>
              <a:t>fever,sucession</a:t>
            </a:r>
            <a:r>
              <a:rPr lang="en-IN" dirty="0" smtClean="0">
                <a:latin typeface="Cambria"/>
              </a:rPr>
              <a:t> of stages of </a:t>
            </a:r>
            <a:r>
              <a:rPr lang="en-IN" dirty="0" err="1" smtClean="0">
                <a:latin typeface="Cambria"/>
              </a:rPr>
              <a:t>fever,modality,thermal,thirst,general</a:t>
            </a:r>
            <a:r>
              <a:rPr lang="en-IN" dirty="0" smtClean="0">
                <a:latin typeface="Cambria"/>
              </a:rPr>
              <a:t> activity. Apart these-</a:t>
            </a:r>
            <a:r>
              <a:rPr lang="en-IN" dirty="0" err="1" smtClean="0">
                <a:latin typeface="Cambria"/>
              </a:rPr>
              <a:t>ailments,physical</a:t>
            </a:r>
            <a:r>
              <a:rPr lang="en-IN" dirty="0" smtClean="0">
                <a:latin typeface="Cambria"/>
              </a:rPr>
              <a:t>(</a:t>
            </a:r>
            <a:r>
              <a:rPr lang="en-IN" dirty="0" err="1" smtClean="0">
                <a:latin typeface="Cambria"/>
              </a:rPr>
              <a:t>chills,overheating</a:t>
            </a:r>
            <a:r>
              <a:rPr lang="en-IN" dirty="0" smtClean="0">
                <a:latin typeface="Cambria"/>
              </a:rPr>
              <a:t>....),mental emotions....</a:t>
            </a:r>
          </a:p>
          <a:p>
            <a:pPr>
              <a:buNone/>
            </a:pPr>
            <a:r>
              <a:rPr lang="en-IN" dirty="0" smtClean="0">
                <a:solidFill>
                  <a:srgbClr val="00B050"/>
                </a:solidFill>
                <a:latin typeface="Cambria"/>
              </a:rPr>
              <a:t>Sec-83</a:t>
            </a:r>
            <a:r>
              <a:rPr lang="en-IN" dirty="0" smtClean="0">
                <a:latin typeface="Cambria"/>
              </a:rPr>
              <a:t>, Individualizing examination of a case of disease...... </a:t>
            </a:r>
          </a:p>
          <a:p>
            <a:pPr>
              <a:buNone/>
            </a:pPr>
            <a:r>
              <a:rPr lang="en-IN" dirty="0" smtClean="0">
                <a:solidFill>
                  <a:srgbClr val="7030A0"/>
                </a:solidFill>
                <a:latin typeface="Cambria"/>
              </a:rPr>
              <a:t>Regarding Diet and Regimen</a:t>
            </a:r>
            <a:r>
              <a:rPr lang="en-IN" dirty="0" smtClean="0">
                <a:latin typeface="Cambria"/>
              </a:rPr>
              <a:t>,</a:t>
            </a:r>
          </a:p>
          <a:p>
            <a:pPr>
              <a:buNone/>
            </a:pPr>
            <a:r>
              <a:rPr lang="en-IN" dirty="0" smtClean="0">
                <a:solidFill>
                  <a:srgbClr val="00B050"/>
                </a:solidFill>
                <a:latin typeface="Cambria"/>
              </a:rPr>
              <a:t>Sec-263,</a:t>
            </a:r>
            <a:r>
              <a:rPr lang="en-IN" dirty="0" smtClean="0">
                <a:latin typeface="Cambria"/>
              </a:rPr>
              <a:t>The desire of the patient affected by an acute disease with regard food and drink is certainly chiefly for things that give palliative relief.........the room and the heat or coolness of the bed-covering......with the patients wish...........</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693</TotalTime>
  <Words>1464</Words>
  <Application>Microsoft Office PowerPoint</Application>
  <PresentationFormat>On-screen Show (4:3)</PresentationFormat>
  <Paragraphs>138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COMMON COLD AND HOMOEOPATHY</vt:lpstr>
      <vt:lpstr>CONTENT∹</vt:lpstr>
      <vt:lpstr>Slide 3</vt:lpstr>
      <vt:lpstr>epidemiology∹</vt:lpstr>
      <vt:lpstr>Slide 5</vt:lpstr>
      <vt:lpstr>Slide 6</vt:lpstr>
      <vt:lpstr>Slide 7</vt:lpstr>
      <vt:lpstr>Slide 8</vt:lpstr>
      <vt:lpstr>HOMOEOPATHY IN COMMON COLD∹</vt:lpstr>
      <vt:lpstr>DIFFERENT REPERTORY OF FEVER∹</vt:lpstr>
      <vt:lpstr>THERAPEUTICS OF COMMON COLD∹</vt:lpstr>
      <vt:lpstr>CASE PRESENTATION∹</vt:lpstr>
      <vt:lpstr>Slide 13</vt:lpstr>
      <vt:lpstr>CONCLUSION∹</vt:lpstr>
      <vt:lpstr>BIBLIOGRAPHY∹</vt:lpstr>
      <vt:lpstr>Slide 16</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COLD</dc:title>
  <dc:creator>Azizul</dc:creator>
  <cp:lastModifiedBy>Azizul</cp:lastModifiedBy>
  <cp:revision>80</cp:revision>
  <dcterms:created xsi:type="dcterms:W3CDTF">2019-11-20T10:35:38Z</dcterms:created>
  <dcterms:modified xsi:type="dcterms:W3CDTF">2019-12-04T02:39:38Z</dcterms:modified>
</cp:coreProperties>
</file>