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80E37-26D4-4958-A757-9BD938DA2E88}" type="datetimeFigureOut">
              <a:rPr lang="en-US" smtClean="0"/>
              <a:pPr/>
              <a:t>03-07-2020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B080-C47B-4A82-8612-C689368939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80E37-26D4-4958-A757-9BD938DA2E88}" type="datetimeFigureOut">
              <a:rPr lang="en-US" smtClean="0"/>
              <a:pPr/>
              <a:t>03-07-2020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7B080-C47B-4A82-8612-C68936893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524000"/>
          </a:xfrm>
        </p:spPr>
        <p:style>
          <a:lnRef idx="1">
            <a:schemeClr val="accent1"/>
          </a:lnRef>
          <a:fillRef idx="2">
            <a:schemeClr val="accent1"/>
          </a:fillRef>
          <a:effectRef idx="1">
            <a:schemeClr val="accent1"/>
          </a:effectRef>
          <a:fontRef idx="minor">
            <a:schemeClr val="dk1"/>
          </a:fontRef>
        </p:style>
        <p:txBody>
          <a:bodyPr>
            <a:normAutofit/>
          </a:bodyPr>
          <a:lstStyle/>
          <a:p>
            <a:r>
              <a:rPr lang="en-US" sz="8000" dirty="0" smtClean="0"/>
              <a:t>Hemorrhoids</a:t>
            </a:r>
            <a:endParaRPr lang="en-US" sz="8000" dirty="0"/>
          </a:p>
        </p:txBody>
      </p:sp>
      <p:sp>
        <p:nvSpPr>
          <p:cNvPr id="4" name="Rectangle 3"/>
          <p:cNvSpPr/>
          <p:nvPr/>
        </p:nvSpPr>
        <p:spPr>
          <a:xfrm>
            <a:off x="3919444" y="205088"/>
            <a:ext cx="943061"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b="1" dirty="0" smtClean="0">
                <a:solidFill>
                  <a:srgbClr val="002060"/>
                </a:solidFill>
              </a:rPr>
              <a:t>surgery</a:t>
            </a:r>
            <a:r>
              <a:rPr lang="en-US" dirty="0" smtClean="0">
                <a:solidFill>
                  <a:srgbClr val="002060"/>
                </a:solidFill>
              </a:rPr>
              <a:t> </a:t>
            </a:r>
            <a:endParaRPr lang="en-US" dirty="0"/>
          </a:p>
        </p:txBody>
      </p:sp>
      <p:sp>
        <p:nvSpPr>
          <p:cNvPr id="9" name="Subtitle 8"/>
          <p:cNvSpPr>
            <a:spLocks noGrp="1"/>
          </p:cNvSpPr>
          <p:nvPr>
            <p:ph type="subTitle" idx="1"/>
          </p:nvPr>
        </p:nvSpPr>
        <p:spPr>
          <a:xfrm>
            <a:off x="1371600" y="2743200"/>
            <a:ext cx="6400800" cy="3810000"/>
          </a:xfrm>
        </p:spPr>
        <p:txBody>
          <a:bodyPr>
            <a:normAutofit/>
          </a:bodyPr>
          <a:lstStyle/>
          <a:p>
            <a:r>
              <a:rPr lang="en-US" sz="4800" u="sng" dirty="0" smtClean="0">
                <a:solidFill>
                  <a:srgbClr val="002060"/>
                </a:solidFill>
              </a:rPr>
              <a:t> </a:t>
            </a:r>
            <a:r>
              <a:rPr lang="en-US" sz="4800" b="1" u="sng" dirty="0" smtClean="0">
                <a:solidFill>
                  <a:srgbClr val="002060"/>
                </a:solidFill>
              </a:rPr>
              <a:t>Efficacy of homoeopathy in surgical cases</a:t>
            </a:r>
            <a:endParaRPr lang="en-US" sz="2800" b="1" i="1" dirty="0" smtClean="0">
              <a:solidFill>
                <a:srgbClr val="002060"/>
              </a:solidFill>
              <a:latin typeface="Franklin Gothic Book" pitchFamily="34" charset="0"/>
            </a:endParaRPr>
          </a:p>
          <a:p>
            <a:r>
              <a:rPr lang="en-US" b="1" i="1" u="sng" dirty="0" smtClean="0">
                <a:solidFill>
                  <a:srgbClr val="002060"/>
                </a:solidFill>
              </a:rPr>
              <a:t>Definition</a:t>
            </a:r>
            <a:r>
              <a:rPr lang="en-US" b="1" i="1" dirty="0" smtClean="0">
                <a:solidFill>
                  <a:srgbClr val="002060"/>
                </a:solidFill>
              </a:rPr>
              <a:t> </a:t>
            </a:r>
            <a:r>
              <a:rPr lang="en-US" b="1" i="1" dirty="0" smtClean="0">
                <a:solidFill>
                  <a:srgbClr val="002060"/>
                </a:solidFill>
                <a:latin typeface="Franklin Gothic Book" pitchFamily="34" charset="0"/>
              </a:rPr>
              <a:t>- </a:t>
            </a:r>
            <a:r>
              <a:rPr lang="en-US" sz="2800" b="1" i="1" dirty="0" smtClean="0">
                <a:solidFill>
                  <a:srgbClr val="002060"/>
                </a:solidFill>
                <a:latin typeface="Franklin Gothic Book" pitchFamily="34" charset="0"/>
              </a:rPr>
              <a:t>He</a:t>
            </a:r>
            <a:r>
              <a:rPr lang="en-US" sz="2800" i="1" dirty="0" smtClean="0">
                <a:solidFill>
                  <a:srgbClr val="002060"/>
                </a:solidFill>
                <a:latin typeface="Franklin Gothic Book" pitchFamily="34" charset="0"/>
              </a:rPr>
              <a:t>morrhoids are downward sliding of anal cushions due to straining or other causes</a:t>
            </a:r>
            <a:r>
              <a:rPr lang="en-US" i="1" dirty="0" smtClean="0">
                <a:solidFill>
                  <a:srgbClr val="002060"/>
                </a:solidFill>
                <a:latin typeface="Franklin Gothic Book" pitchFamily="34" charset="0"/>
              </a:rPr>
              <a:t>.</a:t>
            </a:r>
            <a:endParaRPr lang="en-US" dirty="0" smtClean="0">
              <a:solidFill>
                <a:srgbClr val="002060"/>
              </a:solidFill>
              <a:latin typeface="Franklin Gothic Book" pitchFamily="34" charset="0"/>
            </a:endParaRPr>
          </a:p>
          <a:p>
            <a:endParaRPr lang="en-US" u="sng" dirty="0" smtClean="0">
              <a:solidFill>
                <a:srgbClr val="002060"/>
              </a:solidFill>
              <a:latin typeface="Franklin Gothic Boo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u="sng" dirty="0" smtClean="0"/>
              <a:t>Grade and position of hemorrhoids </a:t>
            </a:r>
            <a:endParaRPr lang="en-US" sz="5400" b="1" u="sng" dirty="0"/>
          </a:p>
        </p:txBody>
      </p:sp>
      <p:pic>
        <p:nvPicPr>
          <p:cNvPr id="5" name="Content Placeholder 4" descr="20200610_172054.jpg"/>
          <p:cNvPicPr>
            <a:picLocks noGrp="1" noChangeAspect="1"/>
          </p:cNvPicPr>
          <p:nvPr>
            <p:ph sz="half" idx="1"/>
          </p:nvPr>
        </p:nvPicPr>
        <p:blipFill>
          <a:blip r:embed="rId2"/>
          <a:stretch>
            <a:fillRect/>
          </a:stretch>
        </p:blipFill>
        <p:spPr>
          <a:xfrm>
            <a:off x="457200" y="2221290"/>
            <a:ext cx="4038600" cy="3493710"/>
          </a:xfrm>
        </p:spPr>
      </p:pic>
      <p:sp>
        <p:nvSpPr>
          <p:cNvPr id="8" name="Rectangle 7"/>
          <p:cNvSpPr/>
          <p:nvPr/>
        </p:nvSpPr>
        <p:spPr>
          <a:xfrm>
            <a:off x="5105400" y="5105400"/>
            <a:ext cx="914400" cy="381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b="1" dirty="0" smtClean="0"/>
              <a:t>external</a:t>
            </a:r>
            <a:endParaRPr lang="en-US" sz="1600" b="1" dirty="0"/>
          </a:p>
        </p:txBody>
      </p:sp>
      <p:pic>
        <p:nvPicPr>
          <p:cNvPr id="11" name="Content Placeholder 10" descr="20200610_172110.jpg"/>
          <p:cNvPicPr>
            <a:picLocks noGrp="1" noChangeAspect="1"/>
          </p:cNvPicPr>
          <p:nvPr>
            <p:ph sz="half" idx="2"/>
          </p:nvPr>
        </p:nvPicPr>
        <p:blipFill>
          <a:blip r:embed="rId3"/>
          <a:stretch>
            <a:fillRect/>
          </a:stretch>
        </p:blipFill>
        <p:spPr>
          <a:xfrm>
            <a:off x="4724400" y="2133600"/>
            <a:ext cx="3886200" cy="3505200"/>
          </a:xfrm>
          <a:prstGeom prst="roundRect">
            <a:avLst/>
          </a:prstGeom>
        </p:spPr>
      </p:pic>
      <p:sp>
        <p:nvSpPr>
          <p:cNvPr id="12" name="Rectangle 11"/>
          <p:cNvSpPr/>
          <p:nvPr/>
        </p:nvSpPr>
        <p:spPr>
          <a:xfrm>
            <a:off x="4724400" y="5029200"/>
            <a:ext cx="1066800" cy="457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smtClean="0"/>
              <a:t>External</a:t>
            </a:r>
            <a:endParaRPr lang="en-US" b="1" dirty="0"/>
          </a:p>
        </p:txBody>
      </p:sp>
      <p:sp>
        <p:nvSpPr>
          <p:cNvPr id="13" name="Rectangle 12"/>
          <p:cNvSpPr/>
          <p:nvPr/>
        </p:nvSpPr>
        <p:spPr>
          <a:xfrm>
            <a:off x="5943600" y="4953000"/>
            <a:ext cx="1143000" cy="457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smtClean="0"/>
              <a:t>Internal</a:t>
            </a:r>
            <a:endParaRPr lang="en-US" b="1" dirty="0"/>
          </a:p>
        </p:txBody>
      </p:sp>
      <p:sp>
        <p:nvSpPr>
          <p:cNvPr id="14" name="Rectangle 13"/>
          <p:cNvSpPr/>
          <p:nvPr/>
        </p:nvSpPr>
        <p:spPr>
          <a:xfrm>
            <a:off x="7315200" y="5029200"/>
            <a:ext cx="1600200" cy="457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err="1" smtClean="0"/>
              <a:t>Interoexternal</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a:bodyPr>
          <a:lstStyle/>
          <a:p>
            <a:r>
              <a:rPr lang="en-US" b="1" u="sng" dirty="0" smtClean="0"/>
              <a:t>Homoeopathic management</a:t>
            </a:r>
            <a:endParaRPr lang="en-US" b="1" u="sng" dirty="0"/>
          </a:p>
        </p:txBody>
      </p:sp>
      <p:sp>
        <p:nvSpPr>
          <p:cNvPr id="3" name="Subtitle 2"/>
          <p:cNvSpPr>
            <a:spLocks noGrp="1"/>
          </p:cNvSpPr>
          <p:nvPr>
            <p:ph type="subTitle" idx="1"/>
          </p:nvPr>
        </p:nvSpPr>
        <p:spPr>
          <a:xfrm>
            <a:off x="1371600" y="1447800"/>
            <a:ext cx="6400800" cy="4572000"/>
          </a:xfrm>
        </p:spPr>
        <p:txBody>
          <a:bodyPr>
            <a:normAutofit fontScale="25000" lnSpcReduction="20000"/>
          </a:bodyPr>
          <a:lstStyle/>
          <a:p>
            <a:r>
              <a:rPr lang="en-US" sz="8000" b="1" u="sng" dirty="0" smtClean="0">
                <a:solidFill>
                  <a:schemeClr val="tx1"/>
                </a:solidFill>
              </a:rPr>
              <a:t>1.Aloe </a:t>
            </a:r>
            <a:r>
              <a:rPr lang="en-US" sz="8000" b="1" u="sng" dirty="0" err="1" smtClean="0">
                <a:solidFill>
                  <a:schemeClr val="tx1"/>
                </a:solidFill>
              </a:rPr>
              <a:t>Socotrina</a:t>
            </a:r>
            <a:endParaRPr lang="en-US" sz="8000" b="1" u="sng" dirty="0" smtClean="0">
              <a:solidFill>
                <a:schemeClr val="tx1"/>
              </a:solidFill>
            </a:endParaRPr>
          </a:p>
          <a:p>
            <a:r>
              <a:rPr lang="en-US" sz="8000" b="1" u="sng" dirty="0" err="1" smtClean="0">
                <a:solidFill>
                  <a:schemeClr val="tx1"/>
                </a:solidFill>
              </a:rPr>
              <a:t>Miasm-Psora</a:t>
            </a:r>
            <a:endParaRPr lang="en-US" sz="8000" b="1" u="sng" dirty="0" smtClean="0">
              <a:solidFill>
                <a:schemeClr val="tx1"/>
              </a:solidFill>
            </a:endParaRPr>
          </a:p>
          <a:p>
            <a:r>
              <a:rPr lang="en-US" sz="8000" dirty="0" smtClean="0">
                <a:solidFill>
                  <a:schemeClr val="tx1"/>
                </a:solidFill>
                <a:latin typeface="Franklin Gothic Book" pitchFamily="34" charset="0"/>
              </a:rPr>
              <a:t>Sore pain in anal region and pain in pelvic can be controlled with this remedy.</a:t>
            </a:r>
          </a:p>
          <a:p>
            <a:endParaRPr lang="en-US" sz="9600" dirty="0" smtClean="0">
              <a:solidFill>
                <a:schemeClr val="tx1"/>
              </a:solidFill>
              <a:latin typeface="Franklin Gothic Book" pitchFamily="34" charset="0"/>
            </a:endParaRPr>
          </a:p>
          <a:p>
            <a:r>
              <a:rPr lang="en-US" sz="8000" dirty="0" smtClean="0">
                <a:solidFill>
                  <a:schemeClr val="tx1"/>
                </a:solidFill>
                <a:latin typeface="Franklin Gothic Book" pitchFamily="34" charset="0"/>
              </a:rPr>
              <a:t>        Burning sensation in the rectum while passing stools can be controlled effectively.   </a:t>
            </a:r>
          </a:p>
          <a:p>
            <a:endParaRPr lang="en-US" sz="8000" dirty="0" smtClean="0">
              <a:solidFill>
                <a:schemeClr val="tx1"/>
              </a:solidFill>
              <a:latin typeface="Franklin Gothic Book" pitchFamily="34" charset="0"/>
            </a:endParaRPr>
          </a:p>
          <a:p>
            <a:r>
              <a:rPr lang="en-US" sz="8000" b="1" u="sng" dirty="0" smtClean="0">
                <a:solidFill>
                  <a:schemeClr val="tx1"/>
                </a:solidFill>
              </a:rPr>
              <a:t>2.Muriatic acid  </a:t>
            </a:r>
          </a:p>
          <a:p>
            <a:r>
              <a:rPr lang="en-US" sz="8000" b="1" u="sng" dirty="0" err="1" smtClean="0">
                <a:solidFill>
                  <a:schemeClr val="tx1"/>
                </a:solidFill>
              </a:rPr>
              <a:t>Miasm-Psora</a:t>
            </a:r>
            <a:endParaRPr lang="en-US" sz="8000" b="1" u="sng" dirty="0" smtClean="0">
              <a:solidFill>
                <a:schemeClr val="tx1"/>
              </a:solidFill>
            </a:endParaRPr>
          </a:p>
          <a:p>
            <a:r>
              <a:rPr lang="en-US" sz="8000" dirty="0" smtClean="0">
                <a:solidFill>
                  <a:schemeClr val="tx1"/>
                </a:solidFill>
                <a:latin typeface="Franklin Gothic Book" pitchFamily="34" charset="0"/>
              </a:rPr>
              <a:t>      Treatment in extreme cases of piles where the person        cannot Bear touch.</a:t>
            </a:r>
          </a:p>
          <a:p>
            <a:endParaRPr lang="en-US" sz="8000" dirty="0" smtClean="0">
              <a:solidFill>
                <a:schemeClr val="tx1"/>
              </a:solidFill>
              <a:latin typeface="Franklin Gothic Book" pitchFamily="34" charset="0"/>
            </a:endParaRPr>
          </a:p>
          <a:p>
            <a:r>
              <a:rPr lang="en-US" sz="8000" dirty="0" smtClean="0">
                <a:solidFill>
                  <a:schemeClr val="tx1"/>
                </a:solidFill>
                <a:latin typeface="Franklin Gothic Book" pitchFamily="34" charset="0"/>
              </a:rPr>
              <a:t>It is used in case of large, swollen purple and blue</a:t>
            </a:r>
          </a:p>
          <a:p>
            <a:r>
              <a:rPr lang="en-US" sz="8000" dirty="0" smtClean="0">
                <a:solidFill>
                  <a:schemeClr val="tx1"/>
                </a:solidFill>
                <a:latin typeface="Franklin Gothic Book" pitchFamily="34" charset="0"/>
              </a:rPr>
              <a:t>Hemorrhoids.</a:t>
            </a:r>
          </a:p>
          <a:p>
            <a:r>
              <a:rPr lang="en-US" sz="8000" dirty="0" smtClean="0">
                <a:solidFill>
                  <a:schemeClr val="tx1"/>
                </a:solidFill>
                <a:latin typeface="Franklin Gothic Book" pitchFamily="34" charset="0"/>
              </a:rPr>
              <a:t>  </a:t>
            </a:r>
          </a:p>
          <a:p>
            <a:endParaRPr lang="en-US" sz="5900" b="1" i="1" dirty="0" smtClean="0">
              <a:solidFill>
                <a:schemeClr val="tx1"/>
              </a:solidFill>
              <a:latin typeface="Franklin Gothic Book" pitchFamily="34" charset="0"/>
            </a:endParaRPr>
          </a:p>
          <a:p>
            <a:endParaRPr lang="en-US" sz="5900" dirty="0" smtClean="0">
              <a:solidFill>
                <a:schemeClr val="tx1"/>
              </a:solidFill>
            </a:endParaRPr>
          </a:p>
          <a:p>
            <a:endParaRPr lang="en-US" sz="3300" dirty="0" smtClean="0">
              <a:solidFill>
                <a:schemeClr val="tx1"/>
              </a:solidFill>
            </a:endParaRPr>
          </a:p>
          <a:p>
            <a:r>
              <a:rPr lang="en-US" dirty="0" smtClean="0">
                <a:solidFill>
                  <a:schemeClr val="tx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normAutofit fontScale="90000"/>
          </a:bodyPr>
          <a:lstStyle/>
          <a:p>
            <a:r>
              <a:rPr lang="en-US" sz="2000" b="1" u="sng" dirty="0" smtClean="0"/>
              <a:t>3.Hamamelis</a:t>
            </a:r>
            <a:r>
              <a:rPr lang="en-US" sz="2000" dirty="0" smtClean="0"/>
              <a:t/>
            </a:r>
            <a:br>
              <a:rPr lang="en-US" sz="2000" dirty="0" smtClean="0"/>
            </a:br>
            <a:r>
              <a:rPr lang="en-US" sz="2000" dirty="0" smtClean="0"/>
              <a:t/>
            </a:r>
            <a:br>
              <a:rPr lang="en-US" sz="2000" dirty="0" smtClean="0"/>
            </a:br>
            <a:r>
              <a:rPr lang="en-US" sz="2000" dirty="0" smtClean="0"/>
              <a:t> </a:t>
            </a:r>
            <a:r>
              <a:rPr lang="en-US" sz="2200" dirty="0" smtClean="0">
                <a:latin typeface="Franklin Gothic Book" pitchFamily="34" charset="0"/>
              </a:rPr>
              <a:t>this one of the important remedies used to control bleeding</a:t>
            </a:r>
            <a:br>
              <a:rPr lang="en-US" sz="2200" dirty="0" smtClean="0">
                <a:latin typeface="Franklin Gothic Book" pitchFamily="34" charset="0"/>
              </a:rPr>
            </a:br>
            <a:r>
              <a:rPr lang="en-US" sz="2200" dirty="0" smtClean="0">
                <a:latin typeface="Franklin Gothic Book" pitchFamily="34" charset="0"/>
              </a:rPr>
              <a:t>caused due to piles.</a:t>
            </a:r>
            <a:br>
              <a:rPr lang="en-US" sz="2200" dirty="0" smtClean="0">
                <a:latin typeface="Franklin Gothic Book" pitchFamily="34" charset="0"/>
              </a:rPr>
            </a:br>
            <a:r>
              <a:rPr lang="en-US" sz="2200" dirty="0" smtClean="0">
                <a:latin typeface="Franklin Gothic Book" pitchFamily="34" charset="0"/>
              </a:rPr>
              <a:t/>
            </a:r>
            <a:br>
              <a:rPr lang="en-US" sz="2200" dirty="0" smtClean="0">
                <a:latin typeface="Franklin Gothic Book" pitchFamily="34" charset="0"/>
              </a:rPr>
            </a:br>
            <a:r>
              <a:rPr lang="en-US" sz="2200" dirty="0" smtClean="0">
                <a:latin typeface="Franklin Gothic Book" pitchFamily="34" charset="0"/>
              </a:rPr>
              <a:t>Pain in lower back and pulsation in the rectum can also be</a:t>
            </a:r>
            <a:br>
              <a:rPr lang="en-US" sz="2200" dirty="0" smtClean="0">
                <a:latin typeface="Franklin Gothic Book" pitchFamily="34" charset="0"/>
              </a:rPr>
            </a:br>
            <a:r>
              <a:rPr lang="en-US" sz="2200" dirty="0" smtClean="0">
                <a:latin typeface="Franklin Gothic Book" pitchFamily="34" charset="0"/>
              </a:rPr>
              <a:t>controlled with this remedy</a:t>
            </a:r>
            <a:r>
              <a:rPr lang="en-US" sz="2700" dirty="0" smtClean="0">
                <a:latin typeface="Franklin Gothic Book" pitchFamily="34" charset="0"/>
              </a:rPr>
              <a:t>.</a:t>
            </a:r>
            <a:endParaRPr lang="en-US" sz="2700" dirty="0"/>
          </a:p>
        </p:txBody>
      </p:sp>
      <p:sp>
        <p:nvSpPr>
          <p:cNvPr id="3" name="Content Placeholder 2"/>
          <p:cNvSpPr>
            <a:spLocks noGrp="1"/>
          </p:cNvSpPr>
          <p:nvPr>
            <p:ph idx="1"/>
          </p:nvPr>
        </p:nvSpPr>
        <p:spPr>
          <a:xfrm>
            <a:off x="457200" y="2057400"/>
            <a:ext cx="8229600" cy="4068763"/>
          </a:xfrm>
        </p:spPr>
        <p:txBody>
          <a:bodyPr/>
          <a:lstStyle/>
          <a:p>
            <a:endParaRPr lang="en-US" dirty="0" smtClean="0"/>
          </a:p>
          <a:p>
            <a:pPr>
              <a:buNone/>
            </a:pPr>
            <a:r>
              <a:rPr lang="en-US" sz="2400" dirty="0" smtClean="0"/>
              <a:t>                                                </a:t>
            </a:r>
            <a:r>
              <a:rPr lang="en-US" sz="1800" b="1" u="sng" dirty="0" smtClean="0"/>
              <a:t>4.Arsenic album</a:t>
            </a:r>
          </a:p>
          <a:p>
            <a:pPr>
              <a:buNone/>
            </a:pPr>
            <a:r>
              <a:rPr lang="en-US" sz="1800" b="1" dirty="0" smtClean="0"/>
              <a:t>                                  </a:t>
            </a:r>
            <a:r>
              <a:rPr lang="en-US" sz="1800" b="1" u="sng" dirty="0" err="1" smtClean="0"/>
              <a:t>Miasm</a:t>
            </a:r>
            <a:r>
              <a:rPr lang="en-US" sz="1800" b="1" u="sng" dirty="0" smtClean="0"/>
              <a:t>-   </a:t>
            </a:r>
            <a:r>
              <a:rPr lang="en-US" sz="1800" b="1" u="sng" dirty="0" err="1" smtClean="0"/>
              <a:t>psoric,syphylitic,sycotic</a:t>
            </a:r>
            <a:r>
              <a:rPr lang="en-US" sz="1800" b="1" u="sng" dirty="0" smtClean="0"/>
              <a:t> combination</a:t>
            </a:r>
          </a:p>
          <a:p>
            <a:pPr>
              <a:buNone/>
            </a:pPr>
            <a:r>
              <a:rPr lang="en-US" sz="2400" dirty="0" smtClean="0">
                <a:latin typeface="Franklin Gothic Book" pitchFamily="34" charset="0"/>
              </a:rPr>
              <a:t>            </a:t>
            </a:r>
            <a:r>
              <a:rPr lang="en-US" sz="2000" dirty="0" smtClean="0">
                <a:latin typeface="Franklin Gothic Book" pitchFamily="34" charset="0"/>
              </a:rPr>
              <a:t>For patient who experience burning sensation while </a:t>
            </a:r>
          </a:p>
          <a:p>
            <a:pPr>
              <a:buNone/>
            </a:pPr>
            <a:r>
              <a:rPr lang="en-US" sz="2000" dirty="0" smtClean="0">
                <a:latin typeface="Franklin Gothic Book" pitchFamily="34" charset="0"/>
              </a:rPr>
              <a:t>              walking or standing.</a:t>
            </a:r>
          </a:p>
          <a:p>
            <a:pPr>
              <a:buNone/>
            </a:pPr>
            <a:endParaRPr lang="en-US" sz="2000" dirty="0" smtClean="0">
              <a:latin typeface="Franklin Gothic Book" pitchFamily="34" charset="0"/>
            </a:endParaRPr>
          </a:p>
          <a:p>
            <a:pPr>
              <a:buNone/>
            </a:pPr>
            <a:r>
              <a:rPr lang="en-US" sz="2000" dirty="0" smtClean="0">
                <a:latin typeface="Franklin Gothic Book" pitchFamily="34" charset="0"/>
              </a:rPr>
              <a:t>             bluish and swollen with lots of bleeding piles are </a:t>
            </a:r>
          </a:p>
          <a:p>
            <a:pPr>
              <a:buNone/>
            </a:pPr>
            <a:r>
              <a:rPr lang="en-US" sz="2000" dirty="0" smtClean="0">
                <a:latin typeface="Franklin Gothic Book" pitchFamily="34" charset="0"/>
              </a:rPr>
              <a:t>              treated by this remedy.</a:t>
            </a:r>
          </a:p>
          <a:p>
            <a:pPr>
              <a:buNone/>
            </a:pPr>
            <a:endParaRPr lang="en-US" sz="2400" dirty="0" smtClean="0">
              <a:latin typeface="Franklin Gothic Book" pitchFamily="34" charset="0"/>
            </a:endParaRP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676399"/>
          </a:xfrm>
        </p:spPr>
        <p:txBody>
          <a:bodyPr>
            <a:normAutofit fontScale="90000"/>
          </a:bodyPr>
          <a:lstStyle/>
          <a:p>
            <a:r>
              <a:rPr lang="en-US" sz="1800" b="1" u="sng" dirty="0" smtClean="0">
                <a:latin typeface="+mn-lt"/>
              </a:rPr>
              <a:t>5.Sulphur</a:t>
            </a:r>
            <a:br>
              <a:rPr lang="en-US" sz="1800" b="1" u="sng" dirty="0" smtClean="0">
                <a:latin typeface="+mn-lt"/>
              </a:rPr>
            </a:br>
            <a:r>
              <a:rPr lang="en-US" sz="1800" b="1" u="sng" dirty="0" err="1" smtClean="0">
                <a:latin typeface="+mn-lt"/>
                <a:cs typeface="Aharoni" pitchFamily="2" charset="-79"/>
              </a:rPr>
              <a:t>Miasm</a:t>
            </a:r>
            <a:r>
              <a:rPr lang="en-US" sz="1800" b="1" u="sng" dirty="0" smtClean="0">
                <a:latin typeface="+mn-lt"/>
                <a:cs typeface="Aharoni" pitchFamily="2" charset="-79"/>
              </a:rPr>
              <a:t> –anti-</a:t>
            </a:r>
            <a:r>
              <a:rPr lang="en-US" sz="1800" b="1" u="sng" dirty="0" err="1" smtClean="0">
                <a:latin typeface="+mn-lt"/>
                <a:cs typeface="Aharoni" pitchFamily="2" charset="-79"/>
              </a:rPr>
              <a:t>psoric</a:t>
            </a:r>
            <a:r>
              <a:rPr lang="en-US" sz="1800" b="1" u="sng" dirty="0" smtClean="0">
                <a:latin typeface="+mn-lt"/>
              </a:rPr>
              <a:t/>
            </a:r>
            <a:br>
              <a:rPr lang="en-US" sz="1800" b="1" u="sng" dirty="0" smtClean="0">
                <a:latin typeface="+mn-lt"/>
              </a:rPr>
            </a:br>
            <a:r>
              <a:rPr lang="en-US" sz="1800" b="1" u="sng" dirty="0" smtClean="0">
                <a:latin typeface="+mn-lt"/>
              </a:rPr>
              <a:t>  </a:t>
            </a:r>
            <a:r>
              <a:rPr lang="en-US" dirty="0" smtClean="0"/>
              <a:t/>
            </a:r>
            <a:br>
              <a:rPr lang="en-US" dirty="0" smtClean="0"/>
            </a:br>
            <a:r>
              <a:rPr lang="en-US" sz="2200" dirty="0" smtClean="0">
                <a:latin typeface="Franklin Gothic Book" pitchFamily="34" charset="0"/>
              </a:rPr>
              <a:t>It is one of the useful remedies for controlling major symptoms</a:t>
            </a:r>
            <a:br>
              <a:rPr lang="en-US" sz="2200" dirty="0" smtClean="0">
                <a:latin typeface="Franklin Gothic Book" pitchFamily="34" charset="0"/>
              </a:rPr>
            </a:br>
            <a:r>
              <a:rPr lang="en-US" sz="2200" dirty="0" smtClean="0">
                <a:latin typeface="Franklin Gothic Book" pitchFamily="34" charset="0"/>
              </a:rPr>
              <a:t>of internal and external piles.</a:t>
            </a:r>
            <a:br>
              <a:rPr lang="en-US" sz="2200" dirty="0" smtClean="0">
                <a:latin typeface="Franklin Gothic Book" pitchFamily="34" charset="0"/>
              </a:rPr>
            </a:br>
            <a:r>
              <a:rPr lang="en-US" sz="2200" dirty="0" smtClean="0">
                <a:latin typeface="Franklin Gothic Book" pitchFamily="34" charset="0"/>
              </a:rPr>
              <a:t>Itching, burning, pain in the anal area can be controlled with it.</a:t>
            </a:r>
            <a:br>
              <a:rPr lang="en-US" sz="2200" dirty="0" smtClean="0">
                <a:latin typeface="Franklin Gothic Book" pitchFamily="34" charset="0"/>
              </a:rPr>
            </a:br>
            <a:r>
              <a:rPr lang="en-US" sz="2200" dirty="0" smtClean="0">
                <a:latin typeface="Franklin Gothic Book" pitchFamily="34" charset="0"/>
              </a:rPr>
              <a:t/>
            </a:r>
            <a:br>
              <a:rPr lang="en-US" sz="2200" dirty="0" smtClean="0">
                <a:latin typeface="Franklin Gothic Book" pitchFamily="34" charset="0"/>
              </a:rPr>
            </a:br>
            <a:r>
              <a:rPr lang="en-US" sz="3600" b="1" u="sng" dirty="0" smtClean="0">
                <a:latin typeface="Franklin Gothic Book" pitchFamily="34" charset="0"/>
              </a:rPr>
              <a:t> Some benefits of homoeopathic treatment.</a:t>
            </a:r>
            <a:endParaRPr lang="en-US" sz="3600" b="1" u="sng" dirty="0"/>
          </a:p>
        </p:txBody>
      </p:sp>
      <p:sp>
        <p:nvSpPr>
          <p:cNvPr id="3" name="Subtitle 2"/>
          <p:cNvSpPr>
            <a:spLocks noGrp="1"/>
          </p:cNvSpPr>
          <p:nvPr>
            <p:ph type="subTitle" idx="1"/>
          </p:nvPr>
        </p:nvSpPr>
        <p:spPr>
          <a:xfrm>
            <a:off x="1371600" y="2667000"/>
            <a:ext cx="6400800" cy="3352800"/>
          </a:xfrm>
        </p:spPr>
        <p:txBody>
          <a:bodyPr>
            <a:noAutofit/>
          </a:bodyPr>
          <a:lstStyle/>
          <a:p>
            <a:pPr>
              <a:buFontTx/>
              <a:buChar char="-"/>
            </a:pPr>
            <a:r>
              <a:rPr lang="en-US" sz="2400" dirty="0" smtClean="0">
                <a:solidFill>
                  <a:schemeClr val="tx1"/>
                </a:solidFill>
              </a:rPr>
              <a:t>Homoeopathic treatment can curses the piles completely.</a:t>
            </a:r>
          </a:p>
          <a:p>
            <a:pPr>
              <a:buFontTx/>
              <a:buChar char="-"/>
            </a:pPr>
            <a:r>
              <a:rPr lang="en-US" sz="2400" dirty="0" smtClean="0">
                <a:solidFill>
                  <a:schemeClr val="tx1"/>
                </a:solidFill>
              </a:rPr>
              <a:t>No need to go for surgery</a:t>
            </a:r>
          </a:p>
          <a:p>
            <a:pPr>
              <a:buFontTx/>
              <a:buChar char="-"/>
            </a:pPr>
            <a:r>
              <a:rPr lang="en-US" sz="2400" dirty="0" smtClean="0">
                <a:solidFill>
                  <a:schemeClr val="tx1"/>
                </a:solidFill>
              </a:rPr>
              <a:t>No chance of reappearance in  future.</a:t>
            </a:r>
          </a:p>
          <a:p>
            <a:pPr>
              <a:buFontTx/>
              <a:buChar char="-"/>
            </a:pPr>
            <a:r>
              <a:rPr lang="en-US" sz="2400" dirty="0" smtClean="0">
                <a:solidFill>
                  <a:schemeClr val="tx1"/>
                </a:solidFill>
              </a:rPr>
              <a:t>Relieves the pain and bleeding just after a few days of treatment.</a:t>
            </a:r>
          </a:p>
          <a:p>
            <a:pPr>
              <a:buFontTx/>
              <a:buChar char="-"/>
            </a:pPr>
            <a:r>
              <a:rPr lang="en-US" sz="2400" dirty="0" smtClean="0">
                <a:solidFill>
                  <a:schemeClr val="tx1"/>
                </a:solidFill>
              </a:rPr>
              <a:t>It not only curse your piles permanently but also improve your bowel movement clear and relieves constipation.</a:t>
            </a:r>
          </a:p>
          <a:p>
            <a:pPr>
              <a:buFontTx/>
              <a:buChar char="-"/>
            </a:pPr>
            <a:r>
              <a:rPr lang="en-US" sz="2400" dirty="0" smtClean="0">
                <a:solidFill>
                  <a:schemeClr val="tx1"/>
                </a:solidFill>
              </a:rPr>
              <a:t>It is most safe ,no drug side effect.</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202</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Hemorrhoids</vt:lpstr>
      <vt:lpstr>Grade and position of hemorrhoids </vt:lpstr>
      <vt:lpstr>Homoeopathic management</vt:lpstr>
      <vt:lpstr>3.Hamamelis   this one of the important remedies used to control bleeding caused due to piles.  Pain in lower back and pulsation in the rectum can also be controlled with this remedy.</vt:lpstr>
      <vt:lpstr>5.Sulphur Miasm –anti-psoric    It is one of the useful remedies for controlling major symptoms of internal and external piles. Itching, burning, pain in the anal area can be controlled with it.   Some benefits of homoeopathic treatment.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Hamorrhoids</dc:title>
  <dc:creator>Admin</dc:creator>
  <cp:lastModifiedBy>Admin</cp:lastModifiedBy>
  <cp:revision>27</cp:revision>
  <dcterms:created xsi:type="dcterms:W3CDTF">2020-07-02T14:18:13Z</dcterms:created>
  <dcterms:modified xsi:type="dcterms:W3CDTF">2020-07-02T18:57:26Z</dcterms:modified>
</cp:coreProperties>
</file>