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7" r:id="rId2"/>
    <p:sldId id="258" r:id="rId3"/>
    <p:sldId id="259" r:id="rId4"/>
    <p:sldId id="308" r:id="rId5"/>
    <p:sldId id="260" r:id="rId6"/>
    <p:sldId id="261" r:id="rId7"/>
    <p:sldId id="262" r:id="rId8"/>
    <p:sldId id="263" r:id="rId9"/>
    <p:sldId id="264" r:id="rId10"/>
    <p:sldId id="307" r:id="rId11"/>
    <p:sldId id="265" r:id="rId12"/>
    <p:sldId id="266" r:id="rId13"/>
    <p:sldId id="267" r:id="rId14"/>
    <p:sldId id="319" r:id="rId15"/>
    <p:sldId id="268" r:id="rId16"/>
    <p:sldId id="269" r:id="rId17"/>
    <p:sldId id="270" r:id="rId18"/>
    <p:sldId id="271" r:id="rId19"/>
    <p:sldId id="309" r:id="rId20"/>
    <p:sldId id="306" r:id="rId21"/>
    <p:sldId id="272" r:id="rId22"/>
    <p:sldId id="273" r:id="rId23"/>
    <p:sldId id="310" r:id="rId24"/>
    <p:sldId id="275" r:id="rId25"/>
    <p:sldId id="320" r:id="rId26"/>
    <p:sldId id="276" r:id="rId27"/>
    <p:sldId id="277" r:id="rId28"/>
    <p:sldId id="278" r:id="rId29"/>
    <p:sldId id="279" r:id="rId30"/>
    <p:sldId id="280" r:id="rId31"/>
    <p:sldId id="281" r:id="rId32"/>
    <p:sldId id="282" r:id="rId33"/>
    <p:sldId id="321" r:id="rId34"/>
    <p:sldId id="322" r:id="rId35"/>
    <p:sldId id="283" r:id="rId36"/>
    <p:sldId id="284" r:id="rId37"/>
    <p:sldId id="285" r:id="rId38"/>
    <p:sldId id="286" r:id="rId39"/>
    <p:sldId id="287" r:id="rId40"/>
    <p:sldId id="311" r:id="rId41"/>
    <p:sldId id="288" r:id="rId42"/>
    <p:sldId id="289" r:id="rId43"/>
    <p:sldId id="290" r:id="rId44"/>
    <p:sldId id="291" r:id="rId45"/>
    <p:sldId id="292" r:id="rId46"/>
    <p:sldId id="293" r:id="rId47"/>
    <p:sldId id="323" r:id="rId48"/>
    <p:sldId id="294" r:id="rId49"/>
    <p:sldId id="295" r:id="rId50"/>
    <p:sldId id="296" r:id="rId51"/>
    <p:sldId id="297" r:id="rId52"/>
    <p:sldId id="298" r:id="rId53"/>
    <p:sldId id="299" r:id="rId54"/>
    <p:sldId id="300" r:id="rId55"/>
    <p:sldId id="301" r:id="rId56"/>
    <p:sldId id="302" r:id="rId57"/>
    <p:sldId id="303" r:id="rId58"/>
    <p:sldId id="304" r:id="rId59"/>
    <p:sldId id="305" r:id="rId60"/>
    <p:sldId id="312" r:id="rId61"/>
    <p:sldId id="313" r:id="rId62"/>
    <p:sldId id="314" r:id="rId63"/>
    <p:sldId id="315" r:id="rId64"/>
    <p:sldId id="316" r:id="rId65"/>
    <p:sldId id="324" r:id="rId66"/>
    <p:sldId id="318" r:id="rId6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7CC33D37-DD2E-4B94-9B02-4E6923FA902A}" type="datetimeFigureOut">
              <a:rPr lang="en-US" smtClean="0"/>
              <a:pPr/>
              <a:t>8/18/2020</a:t>
            </a:fld>
            <a:endParaRPr lang="en-IN"/>
          </a:p>
        </p:txBody>
      </p:sp>
      <p:sp>
        <p:nvSpPr>
          <p:cNvPr id="20" name="Footer Placeholder 19"/>
          <p:cNvSpPr>
            <a:spLocks noGrp="1"/>
          </p:cNvSpPr>
          <p:nvPr>
            <p:ph type="ftr" sz="quarter" idx="11"/>
          </p:nvPr>
        </p:nvSpPr>
        <p:spPr/>
        <p:txBody>
          <a:bodyPr/>
          <a:lstStyle>
            <a:extLst/>
          </a:lstStyle>
          <a:p>
            <a:endParaRPr lang="en-IN"/>
          </a:p>
        </p:txBody>
      </p:sp>
      <p:sp>
        <p:nvSpPr>
          <p:cNvPr id="10" name="Slide Number Placeholder 9"/>
          <p:cNvSpPr>
            <a:spLocks noGrp="1"/>
          </p:cNvSpPr>
          <p:nvPr>
            <p:ph type="sldNum" sz="quarter" idx="12"/>
          </p:nvPr>
        </p:nvSpPr>
        <p:spPr/>
        <p:txBody>
          <a:bodyPr/>
          <a:lstStyle>
            <a:extLst/>
          </a:lstStyle>
          <a:p>
            <a:fld id="{7183C778-6C8A-4CCB-AF08-16B3B2EAFD25}" type="slidenum">
              <a:rPr lang="en-IN" smtClean="0"/>
              <a:pPr/>
              <a:t>‹#›</a:t>
            </a:fld>
            <a:endParaRPr lang="en-IN"/>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CC33D37-DD2E-4B94-9B02-4E6923FA902A}" type="datetimeFigureOut">
              <a:rPr lang="en-US" smtClean="0"/>
              <a:pPr/>
              <a:t>8/18/2020</a:t>
            </a:fld>
            <a:endParaRPr lang="en-IN"/>
          </a:p>
        </p:txBody>
      </p:sp>
      <p:sp>
        <p:nvSpPr>
          <p:cNvPr id="5" name="Footer Placeholder 4"/>
          <p:cNvSpPr>
            <a:spLocks noGrp="1"/>
          </p:cNvSpPr>
          <p:nvPr>
            <p:ph type="ftr" sz="quarter" idx="11"/>
          </p:nvPr>
        </p:nvSpPr>
        <p:spPr/>
        <p:txBody>
          <a:bodyPr/>
          <a:lstStyle>
            <a:extLst/>
          </a:lstStyle>
          <a:p>
            <a:endParaRPr lang="en-IN"/>
          </a:p>
        </p:txBody>
      </p:sp>
      <p:sp>
        <p:nvSpPr>
          <p:cNvPr id="6" name="Slide Number Placeholder 5"/>
          <p:cNvSpPr>
            <a:spLocks noGrp="1"/>
          </p:cNvSpPr>
          <p:nvPr>
            <p:ph type="sldNum" sz="quarter" idx="12"/>
          </p:nvPr>
        </p:nvSpPr>
        <p:spPr/>
        <p:txBody>
          <a:bodyPr/>
          <a:lstStyle>
            <a:extLst/>
          </a:lstStyle>
          <a:p>
            <a:fld id="{7183C778-6C8A-4CCB-AF08-16B3B2EAFD25}" type="slidenum">
              <a:rPr lang="en-IN" smtClean="0"/>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CC33D37-DD2E-4B94-9B02-4E6923FA902A}" type="datetimeFigureOut">
              <a:rPr lang="en-US" smtClean="0"/>
              <a:pPr/>
              <a:t>8/18/2020</a:t>
            </a:fld>
            <a:endParaRPr lang="en-IN"/>
          </a:p>
        </p:txBody>
      </p:sp>
      <p:sp>
        <p:nvSpPr>
          <p:cNvPr id="5" name="Footer Placeholder 4"/>
          <p:cNvSpPr>
            <a:spLocks noGrp="1"/>
          </p:cNvSpPr>
          <p:nvPr>
            <p:ph type="ftr" sz="quarter" idx="11"/>
          </p:nvPr>
        </p:nvSpPr>
        <p:spPr/>
        <p:txBody>
          <a:bodyPr/>
          <a:lstStyle>
            <a:extLst/>
          </a:lstStyle>
          <a:p>
            <a:endParaRPr lang="en-IN"/>
          </a:p>
        </p:txBody>
      </p:sp>
      <p:sp>
        <p:nvSpPr>
          <p:cNvPr id="6" name="Slide Number Placeholder 5"/>
          <p:cNvSpPr>
            <a:spLocks noGrp="1"/>
          </p:cNvSpPr>
          <p:nvPr>
            <p:ph type="sldNum" sz="quarter" idx="12"/>
          </p:nvPr>
        </p:nvSpPr>
        <p:spPr/>
        <p:txBody>
          <a:bodyPr/>
          <a:lstStyle>
            <a:extLst/>
          </a:lstStyle>
          <a:p>
            <a:fld id="{7183C778-6C8A-4CCB-AF08-16B3B2EAFD25}" type="slidenum">
              <a:rPr lang="en-IN" smtClean="0"/>
              <a:pPr/>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CC33D37-DD2E-4B94-9B02-4E6923FA902A}" type="datetimeFigureOut">
              <a:rPr lang="en-US" smtClean="0"/>
              <a:pPr/>
              <a:t>8/18/2020</a:t>
            </a:fld>
            <a:endParaRPr lang="en-IN"/>
          </a:p>
        </p:txBody>
      </p:sp>
      <p:sp>
        <p:nvSpPr>
          <p:cNvPr id="5" name="Footer Placeholder 4"/>
          <p:cNvSpPr>
            <a:spLocks noGrp="1"/>
          </p:cNvSpPr>
          <p:nvPr>
            <p:ph type="ftr" sz="quarter" idx="11"/>
          </p:nvPr>
        </p:nvSpPr>
        <p:spPr/>
        <p:txBody>
          <a:bodyPr/>
          <a:lstStyle>
            <a:extLst/>
          </a:lstStyle>
          <a:p>
            <a:endParaRPr lang="en-IN"/>
          </a:p>
        </p:txBody>
      </p:sp>
      <p:sp>
        <p:nvSpPr>
          <p:cNvPr id="6" name="Slide Number Placeholder 5"/>
          <p:cNvSpPr>
            <a:spLocks noGrp="1"/>
          </p:cNvSpPr>
          <p:nvPr>
            <p:ph type="sldNum" sz="quarter" idx="12"/>
          </p:nvPr>
        </p:nvSpPr>
        <p:spPr/>
        <p:txBody>
          <a:bodyPr/>
          <a:lstStyle>
            <a:extLst/>
          </a:lstStyle>
          <a:p>
            <a:fld id="{7183C778-6C8A-4CCB-AF08-16B3B2EAFD25}" type="slidenum">
              <a:rPr lang="en-IN" smtClean="0"/>
              <a:pPr/>
              <a:t>‹#›</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7CC33D37-DD2E-4B94-9B02-4E6923FA902A}" type="datetimeFigureOut">
              <a:rPr lang="en-US" smtClean="0"/>
              <a:pPr/>
              <a:t>8/18/2020</a:t>
            </a:fld>
            <a:endParaRPr lang="en-IN"/>
          </a:p>
        </p:txBody>
      </p:sp>
      <p:sp>
        <p:nvSpPr>
          <p:cNvPr id="5" name="Footer Placeholder 4"/>
          <p:cNvSpPr>
            <a:spLocks noGrp="1"/>
          </p:cNvSpPr>
          <p:nvPr>
            <p:ph type="ftr" sz="quarter" idx="11"/>
          </p:nvPr>
        </p:nvSpPr>
        <p:spPr/>
        <p:txBody>
          <a:bodyPr/>
          <a:lstStyle>
            <a:extLst/>
          </a:lstStyle>
          <a:p>
            <a:endParaRPr lang="en-IN"/>
          </a:p>
        </p:txBody>
      </p:sp>
      <p:sp>
        <p:nvSpPr>
          <p:cNvPr id="6" name="Slide Number Placeholder 5"/>
          <p:cNvSpPr>
            <a:spLocks noGrp="1"/>
          </p:cNvSpPr>
          <p:nvPr>
            <p:ph type="sldNum" sz="quarter" idx="12"/>
          </p:nvPr>
        </p:nvSpPr>
        <p:spPr/>
        <p:txBody>
          <a:bodyPr/>
          <a:lstStyle>
            <a:extLst/>
          </a:lstStyle>
          <a:p>
            <a:fld id="{7183C778-6C8A-4CCB-AF08-16B3B2EAFD25}" type="slidenum">
              <a:rPr lang="en-IN" smtClean="0"/>
              <a:pPr/>
              <a:t>‹#›</a:t>
            </a:fld>
            <a:endParaRPr lang="en-IN"/>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7CC33D37-DD2E-4B94-9B02-4E6923FA902A}" type="datetimeFigureOut">
              <a:rPr lang="en-US" smtClean="0"/>
              <a:pPr/>
              <a:t>8/18/2020</a:t>
            </a:fld>
            <a:endParaRPr lang="en-IN"/>
          </a:p>
        </p:txBody>
      </p:sp>
      <p:sp>
        <p:nvSpPr>
          <p:cNvPr id="6" name="Footer Placeholder 5"/>
          <p:cNvSpPr>
            <a:spLocks noGrp="1"/>
          </p:cNvSpPr>
          <p:nvPr>
            <p:ph type="ftr" sz="quarter" idx="11"/>
          </p:nvPr>
        </p:nvSpPr>
        <p:spPr/>
        <p:txBody>
          <a:bodyPr/>
          <a:lstStyle>
            <a:extLst/>
          </a:lstStyle>
          <a:p>
            <a:endParaRPr lang="en-IN"/>
          </a:p>
        </p:txBody>
      </p:sp>
      <p:sp>
        <p:nvSpPr>
          <p:cNvPr id="7" name="Slide Number Placeholder 6"/>
          <p:cNvSpPr>
            <a:spLocks noGrp="1"/>
          </p:cNvSpPr>
          <p:nvPr>
            <p:ph type="sldNum" sz="quarter" idx="12"/>
          </p:nvPr>
        </p:nvSpPr>
        <p:spPr/>
        <p:txBody>
          <a:bodyPr/>
          <a:lstStyle>
            <a:extLst/>
          </a:lstStyle>
          <a:p>
            <a:fld id="{7183C778-6C8A-4CCB-AF08-16B3B2EAFD25}" type="slidenum">
              <a:rPr lang="en-IN" smtClean="0"/>
              <a:pPr/>
              <a:t>‹#›</a:t>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7CC33D37-DD2E-4B94-9B02-4E6923FA902A}" type="datetimeFigureOut">
              <a:rPr lang="en-US" smtClean="0"/>
              <a:pPr/>
              <a:t>8/18/2020</a:t>
            </a:fld>
            <a:endParaRPr lang="en-IN"/>
          </a:p>
        </p:txBody>
      </p:sp>
      <p:sp>
        <p:nvSpPr>
          <p:cNvPr id="8" name="Footer Placeholder 7"/>
          <p:cNvSpPr>
            <a:spLocks noGrp="1"/>
          </p:cNvSpPr>
          <p:nvPr>
            <p:ph type="ftr" sz="quarter" idx="11"/>
          </p:nvPr>
        </p:nvSpPr>
        <p:spPr/>
        <p:txBody>
          <a:bodyPr/>
          <a:lstStyle>
            <a:extLst/>
          </a:lstStyle>
          <a:p>
            <a:endParaRPr lang="en-IN"/>
          </a:p>
        </p:txBody>
      </p:sp>
      <p:sp>
        <p:nvSpPr>
          <p:cNvPr id="9" name="Slide Number Placeholder 8"/>
          <p:cNvSpPr>
            <a:spLocks noGrp="1"/>
          </p:cNvSpPr>
          <p:nvPr>
            <p:ph type="sldNum" sz="quarter" idx="12"/>
          </p:nvPr>
        </p:nvSpPr>
        <p:spPr/>
        <p:txBody>
          <a:bodyPr/>
          <a:lstStyle>
            <a:extLst/>
          </a:lstStyle>
          <a:p>
            <a:fld id="{7183C778-6C8A-4CCB-AF08-16B3B2EAFD25}" type="slidenum">
              <a:rPr lang="en-IN" smtClean="0"/>
              <a:pPr/>
              <a:t>‹#›</a:t>
            </a:fld>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7CC33D37-DD2E-4B94-9B02-4E6923FA902A}" type="datetimeFigureOut">
              <a:rPr lang="en-US" smtClean="0"/>
              <a:pPr/>
              <a:t>8/18/2020</a:t>
            </a:fld>
            <a:endParaRPr lang="en-IN"/>
          </a:p>
        </p:txBody>
      </p:sp>
      <p:sp>
        <p:nvSpPr>
          <p:cNvPr id="4" name="Footer Placeholder 3"/>
          <p:cNvSpPr>
            <a:spLocks noGrp="1"/>
          </p:cNvSpPr>
          <p:nvPr>
            <p:ph type="ftr" sz="quarter" idx="11"/>
          </p:nvPr>
        </p:nvSpPr>
        <p:spPr/>
        <p:txBody>
          <a:bodyPr/>
          <a:lstStyle>
            <a:extLst/>
          </a:lstStyle>
          <a:p>
            <a:endParaRPr lang="en-IN"/>
          </a:p>
        </p:txBody>
      </p:sp>
      <p:sp>
        <p:nvSpPr>
          <p:cNvPr id="5" name="Slide Number Placeholder 4"/>
          <p:cNvSpPr>
            <a:spLocks noGrp="1"/>
          </p:cNvSpPr>
          <p:nvPr>
            <p:ph type="sldNum" sz="quarter" idx="12"/>
          </p:nvPr>
        </p:nvSpPr>
        <p:spPr/>
        <p:txBody>
          <a:bodyPr/>
          <a:lstStyle>
            <a:extLst/>
          </a:lstStyle>
          <a:p>
            <a:fld id="{7183C778-6C8A-4CCB-AF08-16B3B2EAFD25}" type="slidenum">
              <a:rPr lang="en-IN" smtClean="0"/>
              <a:pPr/>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7CC33D37-DD2E-4B94-9B02-4E6923FA902A}" type="datetimeFigureOut">
              <a:rPr lang="en-US" smtClean="0"/>
              <a:pPr/>
              <a:t>8/18/2020</a:t>
            </a:fld>
            <a:endParaRPr lang="en-IN"/>
          </a:p>
        </p:txBody>
      </p:sp>
      <p:sp>
        <p:nvSpPr>
          <p:cNvPr id="3" name="Footer Placeholder 2"/>
          <p:cNvSpPr>
            <a:spLocks noGrp="1"/>
          </p:cNvSpPr>
          <p:nvPr>
            <p:ph type="ftr" sz="quarter" idx="11"/>
          </p:nvPr>
        </p:nvSpPr>
        <p:spPr/>
        <p:txBody>
          <a:bodyPr/>
          <a:lstStyle>
            <a:extLst/>
          </a:lstStyle>
          <a:p>
            <a:endParaRPr lang="en-IN"/>
          </a:p>
        </p:txBody>
      </p:sp>
      <p:sp>
        <p:nvSpPr>
          <p:cNvPr id="4" name="Slide Number Placeholder 3"/>
          <p:cNvSpPr>
            <a:spLocks noGrp="1"/>
          </p:cNvSpPr>
          <p:nvPr>
            <p:ph type="sldNum" sz="quarter" idx="12"/>
          </p:nvPr>
        </p:nvSpPr>
        <p:spPr/>
        <p:txBody>
          <a:bodyPr/>
          <a:lstStyle>
            <a:extLst/>
          </a:lstStyle>
          <a:p>
            <a:fld id="{7183C778-6C8A-4CCB-AF08-16B3B2EAFD25}" type="slidenum">
              <a:rPr lang="en-IN" smtClean="0"/>
              <a:pPr/>
              <a:t>‹#›</a:t>
            </a:fld>
            <a:endParaRPr lang="en-IN"/>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7CC33D37-DD2E-4B94-9B02-4E6923FA902A}" type="datetimeFigureOut">
              <a:rPr lang="en-US" smtClean="0"/>
              <a:pPr/>
              <a:t>8/18/2020</a:t>
            </a:fld>
            <a:endParaRPr lang="en-IN"/>
          </a:p>
        </p:txBody>
      </p:sp>
      <p:sp>
        <p:nvSpPr>
          <p:cNvPr id="6" name="Footer Placeholder 5"/>
          <p:cNvSpPr>
            <a:spLocks noGrp="1"/>
          </p:cNvSpPr>
          <p:nvPr>
            <p:ph type="ftr" sz="quarter" idx="11"/>
          </p:nvPr>
        </p:nvSpPr>
        <p:spPr/>
        <p:txBody>
          <a:bodyPr/>
          <a:lstStyle>
            <a:extLst/>
          </a:lstStyle>
          <a:p>
            <a:endParaRPr lang="en-IN"/>
          </a:p>
        </p:txBody>
      </p:sp>
      <p:sp>
        <p:nvSpPr>
          <p:cNvPr id="7" name="Slide Number Placeholder 6"/>
          <p:cNvSpPr>
            <a:spLocks noGrp="1"/>
          </p:cNvSpPr>
          <p:nvPr>
            <p:ph type="sldNum" sz="quarter" idx="12"/>
          </p:nvPr>
        </p:nvSpPr>
        <p:spPr/>
        <p:txBody>
          <a:bodyPr/>
          <a:lstStyle>
            <a:extLst/>
          </a:lstStyle>
          <a:p>
            <a:fld id="{7183C778-6C8A-4CCB-AF08-16B3B2EAFD25}" type="slidenum">
              <a:rPr lang="en-IN" smtClean="0"/>
              <a:pPr/>
              <a:t>‹#›</a:t>
            </a:fld>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7CC33D37-DD2E-4B94-9B02-4E6923FA902A}" type="datetimeFigureOut">
              <a:rPr lang="en-US" smtClean="0"/>
              <a:pPr/>
              <a:t>8/18/2020</a:t>
            </a:fld>
            <a:endParaRPr lang="en-IN"/>
          </a:p>
        </p:txBody>
      </p:sp>
      <p:sp>
        <p:nvSpPr>
          <p:cNvPr id="6" name="Footer Placeholder 5"/>
          <p:cNvSpPr>
            <a:spLocks noGrp="1"/>
          </p:cNvSpPr>
          <p:nvPr>
            <p:ph type="ftr" sz="quarter" idx="11"/>
          </p:nvPr>
        </p:nvSpPr>
        <p:spPr/>
        <p:txBody>
          <a:bodyPr/>
          <a:lstStyle>
            <a:extLst/>
          </a:lstStyle>
          <a:p>
            <a:endParaRPr lang="en-IN"/>
          </a:p>
        </p:txBody>
      </p:sp>
      <p:sp>
        <p:nvSpPr>
          <p:cNvPr id="7" name="Slide Number Placeholder 6"/>
          <p:cNvSpPr>
            <a:spLocks noGrp="1"/>
          </p:cNvSpPr>
          <p:nvPr>
            <p:ph type="sldNum" sz="quarter" idx="12"/>
          </p:nvPr>
        </p:nvSpPr>
        <p:spPr/>
        <p:txBody>
          <a:bodyPr/>
          <a:lstStyle>
            <a:extLst/>
          </a:lstStyle>
          <a:p>
            <a:fld id="{7183C778-6C8A-4CCB-AF08-16B3B2EAFD25}" type="slidenum">
              <a:rPr lang="en-IN" smtClean="0"/>
              <a:pPr/>
              <a:t>‹#›</a:t>
            </a:fld>
            <a:endParaRPr lang="en-IN"/>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7CC33D37-DD2E-4B94-9B02-4E6923FA902A}" type="datetimeFigureOut">
              <a:rPr lang="en-US" smtClean="0"/>
              <a:pPr/>
              <a:t>8/18/2020</a:t>
            </a:fld>
            <a:endParaRPr lang="en-IN"/>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IN"/>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7183C778-6C8A-4CCB-AF08-16B3B2EAFD25}" type="slidenum">
              <a:rPr lang="en-IN" smtClean="0"/>
              <a:pPr/>
              <a:t>‹#›</a:t>
            </a:fld>
            <a:endParaRPr lang="en-IN"/>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www.ncbi.nlm.nih.gov/pubmed/18945690"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hyperlink" Target="http://www.cdc.gov/ncbddd/autism/data.html"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Content Placeholder 3" descr="Autism.jpg"/>
          <p:cNvPicPr>
            <a:picLocks noGrp="1" noChangeAspect="1"/>
          </p:cNvPicPr>
          <p:nvPr>
            <p:ph idx="1"/>
          </p:nvPr>
        </p:nvPicPr>
        <p:blipFill>
          <a:blip r:embed="rId2" cstate="print"/>
          <a:stretch>
            <a:fillRect/>
          </a:stretch>
        </p:blipFill>
        <p:spPr>
          <a:xfrm>
            <a:off x="18462" y="0"/>
            <a:ext cx="9125538" cy="6858000"/>
          </a:xfr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Content Placeholder 3" descr="asd.figure.jpg"/>
          <p:cNvPicPr>
            <a:picLocks noGrp="1" noChangeAspect="1"/>
          </p:cNvPicPr>
          <p:nvPr>
            <p:ph idx="1"/>
          </p:nvPr>
        </p:nvPicPr>
        <p:blipFill>
          <a:blip r:embed="rId2"/>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20" y="274638"/>
            <a:ext cx="8647968" cy="868346"/>
          </a:xfrm>
        </p:spPr>
        <p:txBody>
          <a:bodyPr>
            <a:normAutofit fontScale="90000"/>
          </a:bodyPr>
          <a:lstStyle/>
          <a:p>
            <a:r>
              <a:rPr lang="en-IN" b="1" dirty="0" smtClean="0"/>
              <a:t>		EPIDEMIOLOGY </a:t>
            </a:r>
            <a:r>
              <a:rPr lang="en-IN" dirty="0" smtClean="0"/>
              <a:t/>
            </a:r>
            <a:br>
              <a:rPr lang="en-IN" dirty="0" smtClean="0"/>
            </a:br>
            <a:endParaRPr lang="en-IN" dirty="0"/>
          </a:p>
        </p:txBody>
      </p:sp>
      <p:sp>
        <p:nvSpPr>
          <p:cNvPr id="3" name="Content Placeholder 2"/>
          <p:cNvSpPr>
            <a:spLocks noGrp="1"/>
          </p:cNvSpPr>
          <p:nvPr>
            <p:ph idx="1"/>
          </p:nvPr>
        </p:nvSpPr>
        <p:spPr>
          <a:xfrm>
            <a:off x="214282" y="928670"/>
            <a:ext cx="8719406" cy="5715040"/>
          </a:xfrm>
        </p:spPr>
        <p:txBody>
          <a:bodyPr>
            <a:normAutofit/>
          </a:bodyPr>
          <a:lstStyle/>
          <a:p>
            <a:pPr lvl="0"/>
            <a:r>
              <a:rPr lang="en-IN" dirty="0" smtClean="0"/>
              <a:t>The current estimated prevalence is at approximately 1 percent in the United States </a:t>
            </a:r>
            <a:r>
              <a:rPr lang="en-IN" baseline="30000" dirty="0" smtClean="0"/>
              <a:t>1</a:t>
            </a:r>
            <a:r>
              <a:rPr lang="en-IN" dirty="0" smtClean="0"/>
              <a:t> 0.4-0.5 per 1000 population. </a:t>
            </a:r>
            <a:r>
              <a:rPr lang="en-IN" baseline="30000" dirty="0" smtClean="0"/>
              <a:t>3</a:t>
            </a:r>
            <a:endParaRPr lang="en-IN" dirty="0" smtClean="0"/>
          </a:p>
          <a:p>
            <a:pPr lvl="0"/>
            <a:r>
              <a:rPr lang="en-IN" dirty="0" smtClean="0"/>
              <a:t>It is </a:t>
            </a:r>
            <a:r>
              <a:rPr lang="en-IN" sz="2800" dirty="0" smtClean="0"/>
              <a:t>diagnosed</a:t>
            </a:r>
            <a:r>
              <a:rPr lang="en-IN" dirty="0" smtClean="0"/>
              <a:t> four times more often in boys than in girls. </a:t>
            </a:r>
          </a:p>
          <a:p>
            <a:pPr lvl="0"/>
            <a:r>
              <a:rPr lang="en-IN" dirty="0" smtClean="0"/>
              <a:t>In clinical samples, girls with autism spectrum disorder more often exhibit intellectual disability than boys. </a:t>
            </a:r>
            <a:endParaRPr lang="en-IN" dirty="0"/>
          </a:p>
        </p:txBody>
      </p:sp>
      <p:pic>
        <p:nvPicPr>
          <p:cNvPr id="4" name="Picture 2"/>
          <p:cNvPicPr>
            <a:picLocks noChangeAspect="1" noChangeArrowheads="1"/>
          </p:cNvPicPr>
          <p:nvPr/>
        </p:nvPicPr>
        <p:blipFill>
          <a:blip r:embed="rId2"/>
          <a:srcRect/>
          <a:stretch>
            <a:fillRect/>
          </a:stretch>
        </p:blipFill>
        <p:spPr bwMode="auto">
          <a:xfrm>
            <a:off x="2428860" y="4643446"/>
            <a:ext cx="6429420" cy="200024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82" y="274638"/>
            <a:ext cx="8719406" cy="796908"/>
          </a:xfrm>
        </p:spPr>
        <p:txBody>
          <a:bodyPr>
            <a:normAutofit fontScale="90000"/>
          </a:bodyPr>
          <a:lstStyle/>
          <a:p>
            <a:r>
              <a:rPr lang="en-IN" b="1" dirty="0" smtClean="0"/>
              <a:t>ETIOLOGY AND PATHOGENESIS </a:t>
            </a:r>
            <a:r>
              <a:rPr lang="en-IN" dirty="0" smtClean="0"/>
              <a:t/>
            </a:r>
            <a:br>
              <a:rPr lang="en-IN" dirty="0" smtClean="0"/>
            </a:br>
            <a:endParaRPr lang="en-IN" dirty="0"/>
          </a:p>
        </p:txBody>
      </p:sp>
      <p:pic>
        <p:nvPicPr>
          <p:cNvPr id="4" name="Content Placeholder 3" descr="home-what-causes-autism.jpeg"/>
          <p:cNvPicPr>
            <a:picLocks noGrp="1" noChangeAspect="1"/>
          </p:cNvPicPr>
          <p:nvPr>
            <p:ph idx="1"/>
          </p:nvPr>
        </p:nvPicPr>
        <p:blipFill>
          <a:blip r:embed="rId2"/>
          <a:stretch>
            <a:fillRect/>
          </a:stretch>
        </p:blipFill>
        <p:spPr>
          <a:xfrm>
            <a:off x="0" y="857250"/>
            <a:ext cx="9144000" cy="6000750"/>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82" y="274638"/>
            <a:ext cx="8719406" cy="654032"/>
          </a:xfrm>
        </p:spPr>
        <p:txBody>
          <a:bodyPr>
            <a:normAutofit fontScale="90000"/>
          </a:bodyPr>
          <a:lstStyle/>
          <a:p>
            <a:r>
              <a:rPr lang="en-IN" dirty="0" smtClean="0"/>
              <a:t>Genetic Factors </a:t>
            </a:r>
            <a:br>
              <a:rPr lang="en-IN" dirty="0" smtClean="0"/>
            </a:br>
            <a:endParaRPr lang="en-IN" dirty="0"/>
          </a:p>
        </p:txBody>
      </p:sp>
      <p:sp>
        <p:nvSpPr>
          <p:cNvPr id="3" name="Content Placeholder 2"/>
          <p:cNvSpPr>
            <a:spLocks noGrp="1"/>
          </p:cNvSpPr>
          <p:nvPr>
            <p:ph idx="1"/>
          </p:nvPr>
        </p:nvSpPr>
        <p:spPr>
          <a:xfrm>
            <a:off x="285720" y="857232"/>
            <a:ext cx="8647968" cy="5715040"/>
          </a:xfrm>
        </p:spPr>
        <p:txBody>
          <a:bodyPr>
            <a:normAutofit/>
          </a:bodyPr>
          <a:lstStyle/>
          <a:p>
            <a:pPr lvl="0"/>
            <a:r>
              <a:rPr lang="en-IN" sz="3600" dirty="0" smtClean="0"/>
              <a:t>Siblings of a child with autism spectrum disorder are also at increased risk for a variety of developmental impairments in communication and social skills, even when they do not meet criteria for autism spectrum disorder. </a:t>
            </a:r>
          </a:p>
          <a:p>
            <a:pPr>
              <a:buNone/>
            </a:pPr>
            <a:endParaRPr lang="en-IN" sz="36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4" name="Content Placeholder 4"/>
          <p:cNvSpPr>
            <a:spLocks noGrp="1"/>
          </p:cNvSpPr>
          <p:nvPr>
            <p:ph idx="1"/>
          </p:nvPr>
        </p:nvSpPr>
        <p:spPr>
          <a:xfrm>
            <a:off x="285720" y="214290"/>
            <a:ext cx="8647968" cy="5929354"/>
          </a:xfrm>
        </p:spPr>
        <p:txBody>
          <a:bodyPr/>
          <a:lstStyle/>
          <a:p>
            <a:r>
              <a:rPr lang="en-IN" b="1" dirty="0" smtClean="0">
                <a:solidFill>
                  <a:srgbClr val="C00000"/>
                </a:solidFill>
              </a:rPr>
              <a:t>GENETIC FACTORS: </a:t>
            </a:r>
            <a:r>
              <a:rPr lang="en-IN" dirty="0" smtClean="0"/>
              <a:t>Up to </a:t>
            </a:r>
            <a:r>
              <a:rPr lang="en-IN" b="1" dirty="0" smtClean="0"/>
              <a:t>15</a:t>
            </a:r>
            <a:r>
              <a:rPr lang="en-IN" dirty="0" smtClean="0"/>
              <a:t> percent of cases of autism spectrum disorder appear to be associated with a known genetic mutation, in most cases; its expression is dependent on multiple genes. </a:t>
            </a:r>
            <a:r>
              <a:rPr lang="en-IN" b="1" dirty="0" smtClean="0"/>
              <a:t>SLC29A4 gene</a:t>
            </a:r>
            <a:r>
              <a:rPr lang="en-IN" dirty="0" smtClean="0"/>
              <a:t> UBE3A GENE</a:t>
            </a:r>
            <a:endParaRPr lang="en-IN" b="1" dirty="0" smtClean="0"/>
          </a:p>
          <a:p>
            <a:pPr lvl="0"/>
            <a:endParaRPr lang="en-IN" dirty="0" smtClean="0"/>
          </a:p>
          <a:p>
            <a:endParaRPr lang="en-IN" dirty="0"/>
          </a:p>
        </p:txBody>
      </p:sp>
      <p:pic>
        <p:nvPicPr>
          <p:cNvPr id="5" name="Picture 3"/>
          <p:cNvPicPr>
            <a:picLocks noChangeAspect="1" noChangeArrowheads="1"/>
          </p:cNvPicPr>
          <p:nvPr/>
        </p:nvPicPr>
        <p:blipFill>
          <a:blip r:embed="rId2"/>
          <a:srcRect/>
          <a:stretch>
            <a:fillRect/>
          </a:stretch>
        </p:blipFill>
        <p:spPr bwMode="auto">
          <a:xfrm>
            <a:off x="642910" y="2857496"/>
            <a:ext cx="8072494" cy="400050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82" y="274638"/>
            <a:ext cx="8719406" cy="796908"/>
          </a:xfrm>
        </p:spPr>
        <p:txBody>
          <a:bodyPr>
            <a:normAutofit/>
          </a:bodyPr>
          <a:lstStyle/>
          <a:p>
            <a:endParaRPr lang="en-IN" dirty="0"/>
          </a:p>
        </p:txBody>
      </p:sp>
      <p:sp>
        <p:nvSpPr>
          <p:cNvPr id="3" name="Content Placeholder 2"/>
          <p:cNvSpPr>
            <a:spLocks noGrp="1"/>
          </p:cNvSpPr>
          <p:nvPr>
            <p:ph idx="1"/>
          </p:nvPr>
        </p:nvSpPr>
        <p:spPr>
          <a:xfrm>
            <a:off x="214282" y="214290"/>
            <a:ext cx="8719406" cy="6357982"/>
          </a:xfrm>
        </p:spPr>
        <p:txBody>
          <a:bodyPr>
            <a:noAutofit/>
          </a:bodyPr>
          <a:lstStyle/>
          <a:p>
            <a:r>
              <a:rPr lang="en-IN" sz="4000" dirty="0" smtClean="0"/>
              <a:t>Immunological Factors – </a:t>
            </a:r>
          </a:p>
          <a:p>
            <a:r>
              <a:rPr lang="en-IN" sz="4000" dirty="0" smtClean="0"/>
              <a:t>Several reports have suggested that immunological incompatibility (i.e., maternal antibodies directed at the foetus) may contribute to autistic disorder. The lymphocytes of some autistic children react with maternal antibodies, which raises the possibility that embryonic neural tissues may be damaged during gestation. </a:t>
            </a:r>
            <a:br>
              <a:rPr lang="en-IN" sz="4000" dirty="0" smtClean="0"/>
            </a:br>
            <a:endParaRPr lang="en-IN" sz="40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82" y="274638"/>
            <a:ext cx="8719406" cy="796908"/>
          </a:xfrm>
        </p:spPr>
        <p:txBody>
          <a:bodyPr/>
          <a:lstStyle/>
          <a:p>
            <a:endParaRPr lang="en-IN" dirty="0"/>
          </a:p>
        </p:txBody>
      </p:sp>
      <p:sp>
        <p:nvSpPr>
          <p:cNvPr id="3" name="Content Placeholder 2"/>
          <p:cNvSpPr>
            <a:spLocks noGrp="1"/>
          </p:cNvSpPr>
          <p:nvPr>
            <p:ph idx="1"/>
          </p:nvPr>
        </p:nvSpPr>
        <p:spPr>
          <a:xfrm>
            <a:off x="214282" y="214290"/>
            <a:ext cx="5429288" cy="6357982"/>
          </a:xfrm>
        </p:spPr>
        <p:txBody>
          <a:bodyPr>
            <a:noAutofit/>
          </a:bodyPr>
          <a:lstStyle/>
          <a:p>
            <a:r>
              <a:rPr lang="en-IN" sz="2800" dirty="0" smtClean="0"/>
              <a:t>Prenatal Factors  - advanced maternal and paternal age at birth, maternal gestational bleeding, gestational diabetes, and firstborn baby. </a:t>
            </a:r>
          </a:p>
          <a:p>
            <a:pPr lvl="0"/>
            <a:r>
              <a:rPr lang="en-IN" sz="2800" dirty="0" err="1" smtClean="0"/>
              <a:t>Perinatal</a:t>
            </a:r>
            <a:r>
              <a:rPr lang="en-IN" sz="2800" dirty="0" smtClean="0"/>
              <a:t> Factors - umbilical cord complications, birth trauma, </a:t>
            </a:r>
            <a:r>
              <a:rPr lang="en-IN" sz="2800" dirty="0" err="1" smtClean="0"/>
              <a:t>fetal</a:t>
            </a:r>
            <a:r>
              <a:rPr lang="en-IN" sz="2800" dirty="0" smtClean="0"/>
              <a:t> distress, small for gestational age, low birth weight, low 5-minute </a:t>
            </a:r>
            <a:r>
              <a:rPr lang="en-IN" sz="2800" dirty="0" err="1" smtClean="0"/>
              <a:t>Apgar</a:t>
            </a:r>
            <a:r>
              <a:rPr lang="en-IN" sz="2800" dirty="0" smtClean="0"/>
              <a:t> score, congenital malformation, ABO blood group system or </a:t>
            </a:r>
            <a:r>
              <a:rPr lang="en-IN" sz="2800" dirty="0" err="1" smtClean="0"/>
              <a:t>Rh</a:t>
            </a:r>
            <a:r>
              <a:rPr lang="en-IN" sz="2800" dirty="0" smtClean="0"/>
              <a:t> factor incompatibility and </a:t>
            </a:r>
            <a:r>
              <a:rPr lang="en-IN" sz="2800" dirty="0" err="1" smtClean="0"/>
              <a:t>hyperbilirubinemia</a:t>
            </a:r>
            <a:r>
              <a:rPr lang="en-IN" sz="2800" dirty="0" smtClean="0"/>
              <a:t>. </a:t>
            </a:r>
          </a:p>
          <a:p>
            <a:endParaRPr lang="en-IN" sz="2800" dirty="0"/>
          </a:p>
        </p:txBody>
      </p:sp>
      <p:pic>
        <p:nvPicPr>
          <p:cNvPr id="4" name="Picture 2"/>
          <p:cNvPicPr>
            <a:picLocks noChangeAspect="1" noChangeArrowheads="1"/>
          </p:cNvPicPr>
          <p:nvPr/>
        </p:nvPicPr>
        <p:blipFill>
          <a:blip r:embed="rId2"/>
          <a:srcRect/>
          <a:stretch>
            <a:fillRect/>
          </a:stretch>
        </p:blipFill>
        <p:spPr bwMode="auto">
          <a:xfrm>
            <a:off x="5572132" y="285728"/>
            <a:ext cx="3429024" cy="657227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xfrm>
            <a:off x="0" y="214290"/>
            <a:ext cx="8933688" cy="6643710"/>
          </a:xfrm>
        </p:spPr>
        <p:txBody>
          <a:bodyPr/>
          <a:lstStyle/>
          <a:p>
            <a:pPr lvl="0"/>
            <a:r>
              <a:rPr lang="en-IN" dirty="0" smtClean="0"/>
              <a:t>Comorbid Neurological Disorders - 4 to 32 percent of individuals with ASD have grand mal seizures at some time, and about 20 to 25 percent show ventricular enlargement on computed tomography (CT) scans.</a:t>
            </a:r>
          </a:p>
          <a:p>
            <a:r>
              <a:rPr lang="en-IN" dirty="0" smtClean="0"/>
              <a:t>Various EEG abnormalities</a:t>
            </a:r>
            <a:r>
              <a:rPr lang="en-IN" baseline="30000" dirty="0" smtClean="0"/>
              <a:t>1,3</a:t>
            </a:r>
            <a:r>
              <a:rPr lang="en-IN" dirty="0" smtClean="0"/>
              <a:t> are found in 10 to 83 percent of children with the previously defined autistic disorder, and although no EEG finding is specific to autistic disorder, there is some indication of failed cerebral lateralization. </a:t>
            </a:r>
            <a:endParaRPr lang="en-IN"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2910" y="274638"/>
            <a:ext cx="8290778" cy="1368412"/>
          </a:xfrm>
        </p:spPr>
        <p:txBody>
          <a:bodyPr>
            <a:noAutofit/>
          </a:bodyPr>
          <a:lstStyle/>
          <a:p>
            <a:r>
              <a:rPr lang="en-IN" sz="4800" dirty="0" smtClean="0"/>
              <a:t>			Risk factors </a:t>
            </a:r>
            <a:r>
              <a:rPr lang="en-IN" sz="4800" baseline="30000" dirty="0" smtClean="0"/>
              <a:t>5</a:t>
            </a:r>
            <a:r>
              <a:rPr lang="en-IN" sz="4800" dirty="0" smtClean="0"/>
              <a:t/>
            </a:r>
            <a:br>
              <a:rPr lang="en-IN" sz="4800" dirty="0" smtClean="0"/>
            </a:br>
            <a:endParaRPr lang="en-IN" sz="4800" dirty="0"/>
          </a:p>
        </p:txBody>
      </p:sp>
      <p:sp>
        <p:nvSpPr>
          <p:cNvPr id="3" name="Content Placeholder 2"/>
          <p:cNvSpPr>
            <a:spLocks noGrp="1"/>
          </p:cNvSpPr>
          <p:nvPr>
            <p:ph idx="1"/>
          </p:nvPr>
        </p:nvSpPr>
        <p:spPr>
          <a:xfrm>
            <a:off x="214282" y="1214422"/>
            <a:ext cx="8719406" cy="5429288"/>
          </a:xfrm>
        </p:spPr>
        <p:txBody>
          <a:bodyPr>
            <a:normAutofit lnSpcReduction="10000"/>
          </a:bodyPr>
          <a:lstStyle/>
          <a:p>
            <a:pPr>
              <a:buNone/>
            </a:pPr>
            <a:r>
              <a:rPr lang="en-IN" dirty="0" smtClean="0"/>
              <a:t> </a:t>
            </a:r>
          </a:p>
          <a:p>
            <a:pPr lvl="0"/>
            <a:r>
              <a:rPr lang="en-IN" dirty="0" smtClean="0"/>
              <a:t>Gender—boys are more likely to be diagnosed with ASD than girls</a:t>
            </a:r>
          </a:p>
          <a:p>
            <a:pPr lvl="0"/>
            <a:r>
              <a:rPr lang="en-IN" dirty="0" smtClean="0"/>
              <a:t>Having a sibling with ASD</a:t>
            </a:r>
          </a:p>
          <a:p>
            <a:pPr lvl="0"/>
            <a:r>
              <a:rPr lang="en-IN" dirty="0" smtClean="0"/>
              <a:t>Having </a:t>
            </a:r>
            <a:r>
              <a:rPr lang="en-IN" u="sng" dirty="0" smtClean="0">
                <a:hlinkClick r:id="rId2"/>
              </a:rPr>
              <a:t>older parents </a:t>
            </a:r>
            <a:r>
              <a:rPr lang="en-IN" dirty="0" smtClean="0"/>
              <a:t> (a mother who was 35 or older, and/or a father who was 40 or older when the baby was born)</a:t>
            </a:r>
          </a:p>
          <a:p>
            <a:pPr lvl="0"/>
            <a:r>
              <a:rPr lang="en-IN" dirty="0" smtClean="0"/>
              <a:t>Genetics—about 20% of children with ASD also have certain genetic conditions. Those conditions include Down syndrome, fragile X syndrome, and tuberous sclerosis among others.</a:t>
            </a:r>
          </a:p>
          <a:p>
            <a:endParaRPr lang="en-IN"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Content Placeholder 3" descr="img2-1412243672.jpg"/>
          <p:cNvPicPr>
            <a:picLocks noGrp="1" noChangeAspect="1"/>
          </p:cNvPicPr>
          <p:nvPr>
            <p:ph idx="1"/>
          </p:nvPr>
        </p:nvPicPr>
        <p:blipFill>
          <a:blip r:embed="rId2"/>
          <a:stretch>
            <a:fillRect/>
          </a:stretch>
        </p:blipFill>
        <p:spPr>
          <a:xfrm>
            <a:off x="0" y="-46926"/>
            <a:ext cx="9144000" cy="6904926"/>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82" y="274638"/>
            <a:ext cx="4857784" cy="6369072"/>
          </a:xfrm>
        </p:spPr>
        <p:txBody>
          <a:bodyPr>
            <a:normAutofit fontScale="90000"/>
          </a:bodyPr>
          <a:lstStyle/>
          <a:p>
            <a:r>
              <a:rPr lang="en-IN" dirty="0" smtClean="0"/>
              <a:t>Autism spectrum disorder, previously known as </a:t>
            </a:r>
            <a:r>
              <a:rPr lang="en-IN" i="1" dirty="0" smtClean="0">
                <a:solidFill>
                  <a:srgbClr val="FF0000"/>
                </a:solidFill>
              </a:rPr>
              <a:t>the pervasive developmental disorders</a:t>
            </a:r>
            <a:r>
              <a:rPr lang="en-IN" dirty="0" smtClean="0"/>
              <a:t>, are a group of neurodevelopmental syndromes with heritability.</a:t>
            </a:r>
            <a:endParaRPr lang="en-IN" dirty="0"/>
          </a:p>
        </p:txBody>
      </p:sp>
      <p:pic>
        <p:nvPicPr>
          <p:cNvPr id="4" name="Content Placeholder 3" descr="40dc132019c4728e71b19feca034ef6b.jpg"/>
          <p:cNvPicPr>
            <a:picLocks noGrp="1" noChangeAspect="1"/>
          </p:cNvPicPr>
          <p:nvPr>
            <p:ph idx="1"/>
          </p:nvPr>
        </p:nvPicPr>
        <p:blipFill>
          <a:blip r:embed="rId2"/>
          <a:stretch>
            <a:fillRect/>
          </a:stretch>
        </p:blipFill>
        <p:spPr>
          <a:xfrm>
            <a:off x="4714876" y="29853"/>
            <a:ext cx="4429124" cy="6828147"/>
          </a:xfr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xfrm>
            <a:off x="1435608" y="357166"/>
            <a:ext cx="7498080" cy="5891234"/>
          </a:xfrm>
        </p:spPr>
        <p:txBody>
          <a:bodyPr>
            <a:noAutofit/>
          </a:bodyPr>
          <a:lstStyle/>
          <a:p>
            <a:endParaRPr lang="en-IN" sz="8000" u="sng" dirty="0" smtClean="0"/>
          </a:p>
          <a:p>
            <a:pPr>
              <a:buNone/>
            </a:pPr>
            <a:r>
              <a:rPr lang="en-IN" sz="8000" u="sng" dirty="0" smtClean="0"/>
              <a:t>CORE SYMPTOMS </a:t>
            </a:r>
            <a:endParaRPr lang="en-IN" sz="80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82" y="274638"/>
            <a:ext cx="8719406" cy="725470"/>
          </a:xfrm>
        </p:spPr>
        <p:txBody>
          <a:bodyPr>
            <a:normAutofit fontScale="90000"/>
          </a:bodyPr>
          <a:lstStyle/>
          <a:p>
            <a:endParaRPr lang="en-IN" dirty="0"/>
          </a:p>
        </p:txBody>
      </p:sp>
      <p:pic>
        <p:nvPicPr>
          <p:cNvPr id="4" name="Content Placeholder 3" descr="autism_at_a_glance.jpg"/>
          <p:cNvPicPr>
            <a:picLocks noGrp="1" noChangeAspect="1"/>
          </p:cNvPicPr>
          <p:nvPr>
            <p:ph idx="1"/>
          </p:nvPr>
        </p:nvPicPr>
        <p:blipFill>
          <a:blip r:embed="rId2"/>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Content Placeholder 3" descr="12280855_f520.jpg"/>
          <p:cNvPicPr>
            <a:picLocks noGrp="1" noChangeAspect="1"/>
          </p:cNvPicPr>
          <p:nvPr>
            <p:ph idx="1"/>
          </p:nvPr>
        </p:nvPicPr>
        <p:blipFill>
          <a:blip r:embed="rId2"/>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xfrm>
            <a:off x="285720" y="285728"/>
            <a:ext cx="5715040" cy="6357982"/>
          </a:xfrm>
        </p:spPr>
        <p:txBody>
          <a:bodyPr>
            <a:normAutofit/>
          </a:bodyPr>
          <a:lstStyle/>
          <a:p>
            <a:pPr>
              <a:buNone/>
            </a:pPr>
            <a:endParaRPr lang="en-IN" sz="5400" b="1" dirty="0" smtClean="0"/>
          </a:p>
          <a:p>
            <a:r>
              <a:rPr lang="en-IN" sz="5400" b="1" dirty="0" smtClean="0"/>
              <a:t>Persistent Deficits In Social Communication and Interaction</a:t>
            </a:r>
            <a:endParaRPr lang="en-IN" sz="5400" dirty="0" smtClean="0"/>
          </a:p>
          <a:p>
            <a:endParaRPr lang="en-IN" sz="5400" dirty="0"/>
          </a:p>
        </p:txBody>
      </p:sp>
      <p:pic>
        <p:nvPicPr>
          <p:cNvPr id="4" name="Picture 2"/>
          <p:cNvPicPr>
            <a:picLocks noChangeAspect="1" noChangeArrowheads="1"/>
          </p:cNvPicPr>
          <p:nvPr/>
        </p:nvPicPr>
        <p:blipFill>
          <a:blip r:embed="rId2"/>
          <a:srcRect/>
          <a:stretch>
            <a:fillRect/>
          </a:stretch>
        </p:blipFill>
        <p:spPr bwMode="auto">
          <a:xfrm>
            <a:off x="5715008" y="642918"/>
            <a:ext cx="3714756" cy="621508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xfrm>
            <a:off x="214282" y="0"/>
            <a:ext cx="8719406" cy="6858000"/>
          </a:xfrm>
        </p:spPr>
        <p:txBody>
          <a:bodyPr>
            <a:normAutofit/>
          </a:bodyPr>
          <a:lstStyle/>
          <a:p>
            <a:pPr lvl="0"/>
            <a:r>
              <a:rPr lang="en-IN" dirty="0" smtClean="0"/>
              <a:t>Children characteristically do not conform to the expected level of reciprocal social skills and spontaneous nonverbal social interactions. Less frequent and poor eye contact is common during childhood and adolescence compared to other children. </a:t>
            </a:r>
          </a:p>
          <a:p>
            <a:pPr lvl="0"/>
            <a:r>
              <a:rPr lang="en-IN" dirty="0" smtClean="0"/>
              <a:t>Infants may not develop a social smile, and  older babies may lack the anticipatory posture for being picked up by a caretaker. </a:t>
            </a:r>
          </a:p>
          <a:p>
            <a:endParaRPr lang="en-IN"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xfrm>
            <a:off x="285720" y="285728"/>
            <a:ext cx="8647968" cy="6357982"/>
          </a:xfrm>
        </p:spPr>
        <p:txBody>
          <a:bodyPr>
            <a:normAutofit/>
          </a:bodyPr>
          <a:lstStyle/>
          <a:p>
            <a:pPr lvl="0"/>
            <a:r>
              <a:rPr lang="en-IN" sz="3600" dirty="0" smtClean="0"/>
              <a:t>The social development of children is characterized by atypical, but not absent, attachment behavior</a:t>
            </a:r>
            <a:r>
              <a:rPr lang="en-IN" sz="3600" baseline="30000" dirty="0" smtClean="0"/>
              <a:t>1</a:t>
            </a:r>
            <a:r>
              <a:rPr lang="en-IN" sz="3600" dirty="0" smtClean="0"/>
              <a:t>; Absence of fear in presence of danger . </a:t>
            </a:r>
          </a:p>
          <a:p>
            <a:pPr lvl="0"/>
            <a:r>
              <a:rPr lang="en-IN" sz="3600" dirty="0" smtClean="0"/>
              <a:t>Children may not explicitly acknowledge or differentiate the most important persons in their lives-parents, siblings and teachers-and on the other hand, may not react as strongly to being left with a stranger compared to others their age, treats people as furniture</a:t>
            </a:r>
          </a:p>
          <a:p>
            <a:endParaRPr lang="en-IN" sz="36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xfrm>
            <a:off x="0" y="0"/>
            <a:ext cx="8933688" cy="6858000"/>
          </a:xfrm>
        </p:spPr>
        <p:txBody>
          <a:bodyPr>
            <a:normAutofit/>
          </a:bodyPr>
          <a:lstStyle/>
          <a:p>
            <a:pPr lvl="0">
              <a:buNone/>
            </a:pPr>
            <a:endParaRPr lang="en-IN" sz="4400" dirty="0" smtClean="0"/>
          </a:p>
          <a:p>
            <a:r>
              <a:rPr lang="en-IN" sz="4400" dirty="0" smtClean="0"/>
              <a:t>They often feel and display extreme anxiety when their usual routine is disrupted. By the time they reach school age, their social skills may have increased, and social withdrawal may be less obvious, particularly in higher-functioning children. </a:t>
            </a:r>
            <a:endParaRPr lang="en-IN" sz="44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xfrm>
            <a:off x="0" y="0"/>
            <a:ext cx="8933688" cy="6858000"/>
          </a:xfrm>
        </p:spPr>
        <p:txBody>
          <a:bodyPr>
            <a:normAutofit/>
          </a:bodyPr>
          <a:lstStyle/>
          <a:p>
            <a:pPr lvl="0"/>
            <a:r>
              <a:rPr lang="en-IN" dirty="0" smtClean="0"/>
              <a:t>An observable deficit often remains in spontaneous play with peers and in subtle social abilities that promote developing friendships,</a:t>
            </a:r>
            <a:r>
              <a:rPr lang="en-IN" baseline="30000" dirty="0" smtClean="0"/>
              <a:t> </a:t>
            </a:r>
            <a:r>
              <a:rPr lang="en-IN" dirty="0" smtClean="0"/>
              <a:t>prefers solitary games.</a:t>
            </a:r>
          </a:p>
          <a:p>
            <a:pPr lvl="0"/>
            <a:r>
              <a:rPr lang="en-IN" dirty="0" smtClean="0"/>
              <a:t>In older school-aged children, social impairments may be manifested in a lack of conventional back and forth conversation, fewer shared interests, and fewer body and facial gestures during conversations. </a:t>
            </a:r>
          </a:p>
          <a:p>
            <a:r>
              <a:rPr lang="en-IN" dirty="0" smtClean="0"/>
              <a:t>Cognitively, children are frequently more skilled in </a:t>
            </a:r>
            <a:r>
              <a:rPr lang="en-IN" dirty="0" err="1" smtClean="0"/>
              <a:t>visualspatial</a:t>
            </a:r>
            <a:r>
              <a:rPr lang="en-IN" dirty="0" smtClean="0"/>
              <a:t> tasks than in tasks requiring skill in verbal reasoning. </a:t>
            </a:r>
            <a:endParaRPr lang="en-IN"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xfrm>
            <a:off x="0" y="214290"/>
            <a:ext cx="8933688" cy="6429420"/>
          </a:xfrm>
        </p:spPr>
        <p:txBody>
          <a:bodyPr>
            <a:normAutofit/>
          </a:bodyPr>
          <a:lstStyle/>
          <a:p>
            <a:pPr lvl="0"/>
            <a:r>
              <a:rPr lang="en-IN" dirty="0" smtClean="0"/>
              <a:t>Individuals have difficulty with making attributions about the motivation or intentions of others (also termed "theory of mind") and thus have difficulty developing empathy. The lack of a "theory of mind" produces difficulties interpreting the social behavior of others and leads to a lack of social reciprocation. </a:t>
            </a:r>
          </a:p>
          <a:p>
            <a:r>
              <a:rPr lang="en-IN" dirty="0" smtClean="0"/>
              <a:t>Individuals generally desire friendships, and higher functioning children may be aware that their lack of spontaneity and poor skills in responding to the emotions and feelings of their peers are major obstacles in developing friendships. </a:t>
            </a:r>
            <a:endParaRPr lang="en-IN"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xfrm>
            <a:off x="214282" y="285728"/>
            <a:ext cx="8719406" cy="6286544"/>
          </a:xfrm>
        </p:spPr>
        <p:txBody>
          <a:bodyPr>
            <a:normAutofit/>
          </a:bodyPr>
          <a:lstStyle/>
          <a:p>
            <a:pPr lvl="0"/>
            <a:r>
              <a:rPr lang="en-IN" sz="3600" dirty="0" smtClean="0"/>
              <a:t>So, children with this disorder are often avoided or shunned by peers who expect them to conform to their mainstream activities, and experience their behavior as awkward and alienating. </a:t>
            </a:r>
          </a:p>
          <a:p>
            <a:pPr lvl="0"/>
            <a:r>
              <a:rPr lang="en-IN" sz="3600" dirty="0" smtClean="0"/>
              <a:t>Adolescents and adults often desire romantic relationships, and for some, their increase in social competence and skills over time enables them to develop long-term relationships.</a:t>
            </a:r>
          </a:p>
          <a:p>
            <a:endParaRPr lang="en-IN" sz="36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44" y="274638"/>
            <a:ext cx="8790844" cy="868346"/>
          </a:xfrm>
        </p:spPr>
        <p:txBody>
          <a:bodyPr>
            <a:normAutofit/>
          </a:bodyPr>
          <a:lstStyle/>
          <a:p>
            <a:r>
              <a:rPr lang="en-IN" dirty="0" smtClean="0"/>
              <a:t>				 DSM-5</a:t>
            </a:r>
            <a:endParaRPr lang="en-IN" dirty="0"/>
          </a:p>
        </p:txBody>
      </p:sp>
      <p:pic>
        <p:nvPicPr>
          <p:cNvPr id="4" name="Content Placeholder 3" descr="Autism_Spectrum_Disorder-1.jpg"/>
          <p:cNvPicPr>
            <a:picLocks noGrp="1" noChangeAspect="1"/>
          </p:cNvPicPr>
          <p:nvPr>
            <p:ph idx="1"/>
          </p:nvPr>
        </p:nvPicPr>
        <p:blipFill>
          <a:blip r:embed="rId2"/>
          <a:stretch>
            <a:fillRect/>
          </a:stretch>
        </p:blipFill>
        <p:spPr>
          <a:xfrm>
            <a:off x="0" y="1071546"/>
            <a:ext cx="9144000" cy="5786454"/>
          </a:xfr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xfrm>
            <a:off x="1142976" y="285728"/>
            <a:ext cx="7790712" cy="5962672"/>
          </a:xfrm>
        </p:spPr>
        <p:txBody>
          <a:bodyPr>
            <a:normAutofit/>
          </a:bodyPr>
          <a:lstStyle/>
          <a:p>
            <a:endParaRPr lang="en-IN" sz="5400" b="1" dirty="0" smtClean="0"/>
          </a:p>
          <a:p>
            <a:endParaRPr lang="en-IN" sz="5400" b="1" dirty="0" smtClean="0"/>
          </a:p>
          <a:p>
            <a:r>
              <a:rPr lang="en-IN" sz="5400" b="1" dirty="0" smtClean="0"/>
              <a:t>Restricted, Repetitive Patterns of Behavior, Interests and Activities</a:t>
            </a:r>
            <a:endParaRPr lang="en-IN" sz="5400" dirty="0" smtClean="0"/>
          </a:p>
          <a:p>
            <a:endParaRPr lang="en-IN" sz="54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xfrm>
            <a:off x="214282" y="214290"/>
            <a:ext cx="4714908" cy="6429420"/>
          </a:xfrm>
        </p:spPr>
        <p:txBody>
          <a:bodyPr>
            <a:normAutofit fontScale="85000" lnSpcReduction="10000"/>
          </a:bodyPr>
          <a:lstStyle/>
          <a:p>
            <a:pPr lvl="0"/>
            <a:r>
              <a:rPr lang="en-IN" dirty="0" smtClean="0"/>
              <a:t>From the first years of life, developmentally expected exploratory play is restricted and muted. </a:t>
            </a:r>
          </a:p>
          <a:p>
            <a:pPr lvl="0"/>
            <a:r>
              <a:rPr lang="en-IN" dirty="0" smtClean="0"/>
              <a:t>Children do not show the level of imitative play or abstract pantomime that other children of their age exhibit spontaneously. The activities and play of children may appear more </a:t>
            </a:r>
            <a:r>
              <a:rPr lang="en-IN" dirty="0" smtClean="0">
                <a:solidFill>
                  <a:srgbClr val="FF0000"/>
                </a:solidFill>
              </a:rPr>
              <a:t>rigid, repetitive, and monotonous than their peers</a:t>
            </a:r>
            <a:r>
              <a:rPr lang="en-IN" dirty="0" smtClean="0"/>
              <a:t>. </a:t>
            </a:r>
          </a:p>
          <a:p>
            <a:r>
              <a:rPr lang="en-IN" dirty="0" smtClean="0"/>
              <a:t>Ritualistic and compulsive behaviors are common in early and middle childhood.</a:t>
            </a:r>
            <a:endParaRPr lang="en-IN" dirty="0"/>
          </a:p>
        </p:txBody>
      </p:sp>
      <p:pic>
        <p:nvPicPr>
          <p:cNvPr id="4" name="Picture 2"/>
          <p:cNvPicPr>
            <a:picLocks noChangeAspect="1" noChangeArrowheads="1"/>
          </p:cNvPicPr>
          <p:nvPr/>
        </p:nvPicPr>
        <p:blipFill>
          <a:blip r:embed="rId2"/>
          <a:srcRect/>
          <a:stretch>
            <a:fillRect/>
          </a:stretch>
        </p:blipFill>
        <p:spPr bwMode="auto">
          <a:xfrm>
            <a:off x="4929190" y="285728"/>
            <a:ext cx="4357718" cy="657227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xfrm>
            <a:off x="285720" y="357166"/>
            <a:ext cx="4500594" cy="6215106"/>
          </a:xfrm>
        </p:spPr>
        <p:txBody>
          <a:bodyPr>
            <a:normAutofit/>
          </a:bodyPr>
          <a:lstStyle/>
          <a:p>
            <a:pPr lvl="0"/>
            <a:r>
              <a:rPr lang="en-IN" sz="2800" dirty="0" smtClean="0"/>
              <a:t>They often seem to enjoy </a:t>
            </a:r>
            <a:r>
              <a:rPr lang="en-IN" sz="2800" dirty="0" smtClean="0">
                <a:solidFill>
                  <a:srgbClr val="FF0000"/>
                </a:solidFill>
              </a:rPr>
              <a:t>spinning, banging, and watching water flowing. </a:t>
            </a:r>
          </a:p>
          <a:p>
            <a:pPr lvl="0"/>
            <a:r>
              <a:rPr lang="en-IN" sz="2800" dirty="0" smtClean="0"/>
              <a:t>Having overly focused interests, such as with moving objects or parts of objects. Having a lasting, intense interest in certain topics, such as numbers, details, or facts.</a:t>
            </a:r>
          </a:p>
          <a:p>
            <a:endParaRPr lang="en-IN" sz="2800" dirty="0"/>
          </a:p>
        </p:txBody>
      </p:sp>
      <p:pic>
        <p:nvPicPr>
          <p:cNvPr id="4" name="Picture 2"/>
          <p:cNvPicPr>
            <a:picLocks noChangeAspect="1" noChangeArrowheads="1"/>
          </p:cNvPicPr>
          <p:nvPr/>
        </p:nvPicPr>
        <p:blipFill>
          <a:blip r:embed="rId2"/>
          <a:srcRect/>
          <a:stretch>
            <a:fillRect/>
          </a:stretch>
        </p:blipFill>
        <p:spPr bwMode="auto">
          <a:xfrm>
            <a:off x="5357818" y="357166"/>
            <a:ext cx="3286148" cy="3214709"/>
          </a:xfrm>
          <a:prstGeom prst="rect">
            <a:avLst/>
          </a:prstGeom>
          <a:noFill/>
          <a:ln w="9525">
            <a:noFill/>
            <a:miter lim="800000"/>
            <a:headEnd/>
            <a:tailEnd/>
          </a:ln>
          <a:effectLst/>
        </p:spPr>
      </p:pic>
      <p:pic>
        <p:nvPicPr>
          <p:cNvPr id="5" name="Picture 3"/>
          <p:cNvPicPr>
            <a:picLocks noChangeAspect="1" noChangeArrowheads="1"/>
          </p:cNvPicPr>
          <p:nvPr/>
        </p:nvPicPr>
        <p:blipFill>
          <a:blip r:embed="rId3"/>
          <a:srcRect/>
          <a:stretch>
            <a:fillRect/>
          </a:stretch>
        </p:blipFill>
        <p:spPr bwMode="auto">
          <a:xfrm>
            <a:off x="5429256" y="3571876"/>
            <a:ext cx="3214710" cy="328612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xfrm>
            <a:off x="285720" y="214290"/>
            <a:ext cx="8647968" cy="6429420"/>
          </a:xfrm>
        </p:spPr>
        <p:txBody>
          <a:bodyPr>
            <a:normAutofit/>
          </a:bodyPr>
          <a:lstStyle/>
          <a:p>
            <a:r>
              <a:rPr lang="en-IN" dirty="0" smtClean="0"/>
              <a:t>Frank compulsive behaviors such as lining up objects are common and not infrequently a child with may exhibit a strong attachment to a particular inanimate object.</a:t>
            </a:r>
          </a:p>
          <a:p>
            <a:endParaRPr lang="en-IN" dirty="0"/>
          </a:p>
        </p:txBody>
      </p:sp>
      <p:pic>
        <p:nvPicPr>
          <p:cNvPr id="5" name="Content Placeholder 3"/>
          <p:cNvPicPr>
            <a:picLocks noChangeAspect="1" noChangeArrowheads="1"/>
          </p:cNvPicPr>
          <p:nvPr/>
        </p:nvPicPr>
        <p:blipFill>
          <a:blip r:embed="rId2"/>
          <a:srcRect/>
          <a:stretch>
            <a:fillRect/>
          </a:stretch>
        </p:blipFill>
        <p:spPr bwMode="auto">
          <a:xfrm>
            <a:off x="2643174" y="2285992"/>
            <a:ext cx="6286544" cy="442915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xfrm>
            <a:off x="285720" y="214290"/>
            <a:ext cx="4857784" cy="6429420"/>
          </a:xfrm>
        </p:spPr>
        <p:txBody>
          <a:bodyPr>
            <a:normAutofit fontScale="92500"/>
          </a:bodyPr>
          <a:lstStyle/>
          <a:p>
            <a:pPr lvl="0"/>
            <a:r>
              <a:rPr lang="en-IN" dirty="0" smtClean="0"/>
              <a:t>Children who are severely intellectually disabled have increased rates </a:t>
            </a:r>
            <a:r>
              <a:rPr lang="en-IN" dirty="0" smtClean="0">
                <a:solidFill>
                  <a:srgbClr val="FF0000"/>
                </a:solidFill>
              </a:rPr>
              <a:t>of self-stimulatory and self-injurious behaviors. </a:t>
            </a:r>
            <a:r>
              <a:rPr lang="en-IN" dirty="0" smtClean="0"/>
              <a:t>Stereotypies such as </a:t>
            </a:r>
            <a:r>
              <a:rPr lang="en-IN" dirty="0" smtClean="0">
                <a:solidFill>
                  <a:srgbClr val="FF0000"/>
                </a:solidFill>
              </a:rPr>
              <a:t>head-banging, body-spinning, hand-flicking, lining-up objects, rocking, clapping, twirling, </a:t>
            </a:r>
            <a:r>
              <a:rPr lang="en-IN" dirty="0" smtClean="0"/>
              <a:t>etc. mannerisms, and grimacing emerge most frequently when a child is in a </a:t>
            </a:r>
            <a:r>
              <a:rPr lang="en-IN" dirty="0" smtClean="0">
                <a:solidFill>
                  <a:srgbClr val="FF0000"/>
                </a:solidFill>
              </a:rPr>
              <a:t>less-structured situation.</a:t>
            </a:r>
          </a:p>
          <a:p>
            <a:endParaRPr lang="en-IN" dirty="0"/>
          </a:p>
        </p:txBody>
      </p:sp>
      <p:pic>
        <p:nvPicPr>
          <p:cNvPr id="4" name="Picture 4"/>
          <p:cNvPicPr>
            <a:picLocks noChangeAspect="1" noChangeArrowheads="1"/>
          </p:cNvPicPr>
          <p:nvPr/>
        </p:nvPicPr>
        <p:blipFill>
          <a:blip r:embed="rId2"/>
          <a:srcRect/>
          <a:stretch>
            <a:fillRect/>
          </a:stretch>
        </p:blipFill>
        <p:spPr bwMode="auto">
          <a:xfrm>
            <a:off x="5143504" y="285728"/>
            <a:ext cx="3843345" cy="632463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xfrm>
            <a:off x="214282" y="214290"/>
            <a:ext cx="8719406" cy="6429420"/>
          </a:xfrm>
        </p:spPr>
        <p:txBody>
          <a:bodyPr>
            <a:normAutofit/>
          </a:bodyPr>
          <a:lstStyle/>
          <a:p>
            <a:r>
              <a:rPr lang="en-IN" dirty="0" smtClean="0"/>
              <a:t>Children often find transitions and changes intimidating. Moving to a new house, rearranging furniture in a room, or even a change such as eating a meal before a bath when the reverse was the routine, may evoke panic, fear, or temper tantrums in a child with autism spectrum disorder.</a:t>
            </a:r>
            <a:endParaRPr lang="en-IN"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933688" cy="868346"/>
          </a:xfrm>
        </p:spPr>
        <p:txBody>
          <a:bodyPr>
            <a:normAutofit fontScale="90000"/>
          </a:bodyPr>
          <a:lstStyle/>
          <a:p>
            <a:r>
              <a:rPr lang="en-IN" b="1" dirty="0" smtClean="0"/>
              <a:t>Associated Physical Characteristics.</a:t>
            </a:r>
            <a:r>
              <a:rPr lang="en-IN" dirty="0" smtClean="0"/>
              <a:t/>
            </a:r>
            <a:br>
              <a:rPr lang="en-IN" dirty="0" smtClean="0"/>
            </a:br>
            <a:endParaRPr lang="en-IN" dirty="0"/>
          </a:p>
        </p:txBody>
      </p:sp>
      <p:sp>
        <p:nvSpPr>
          <p:cNvPr id="3" name="Content Placeholder 2"/>
          <p:cNvSpPr>
            <a:spLocks noGrp="1"/>
          </p:cNvSpPr>
          <p:nvPr>
            <p:ph idx="1"/>
          </p:nvPr>
        </p:nvSpPr>
        <p:spPr>
          <a:xfrm>
            <a:off x="214282" y="928670"/>
            <a:ext cx="8719406" cy="5643602"/>
          </a:xfrm>
        </p:spPr>
        <p:txBody>
          <a:bodyPr>
            <a:normAutofit lnSpcReduction="10000"/>
          </a:bodyPr>
          <a:lstStyle/>
          <a:p>
            <a:pPr lvl="0"/>
            <a:r>
              <a:rPr lang="en-IN" dirty="0" smtClean="0"/>
              <a:t>At first glance, children do not show any physical signs indicating the disorder. </a:t>
            </a:r>
          </a:p>
          <a:p>
            <a:pPr lvl="0"/>
            <a:r>
              <a:rPr lang="en-IN" dirty="0" smtClean="0"/>
              <a:t>Children overall, do exhibit higher rates of minor physical anomalies, such as ear malformations, and others that may reflect abnormalities in foetal development of those organs along with parts of the brain. </a:t>
            </a:r>
          </a:p>
          <a:p>
            <a:pPr lvl="0"/>
            <a:r>
              <a:rPr lang="en-IN" dirty="0" smtClean="0"/>
              <a:t>Children have been observed to have a higher incidence of abnormal </a:t>
            </a:r>
            <a:r>
              <a:rPr lang="en-IN" dirty="0" err="1" smtClean="0"/>
              <a:t>dermatoglyphics</a:t>
            </a:r>
            <a:r>
              <a:rPr lang="en-IN" dirty="0" smtClean="0"/>
              <a:t> (e.g., fingerprints) than those in the general population. This finding may suggest a disturbance in </a:t>
            </a:r>
            <a:r>
              <a:rPr lang="en-IN" dirty="0" err="1" smtClean="0"/>
              <a:t>neuroectodermal</a:t>
            </a:r>
            <a:r>
              <a:rPr lang="en-IN" dirty="0" smtClean="0"/>
              <a:t> development. </a:t>
            </a:r>
          </a:p>
          <a:p>
            <a:endParaRPr lang="en-IN"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82" y="274638"/>
            <a:ext cx="8719406" cy="1439850"/>
          </a:xfrm>
        </p:spPr>
        <p:txBody>
          <a:bodyPr>
            <a:normAutofit fontScale="90000"/>
          </a:bodyPr>
          <a:lstStyle/>
          <a:p>
            <a:r>
              <a:rPr lang="en-IN" b="1" dirty="0" smtClean="0"/>
              <a:t>Disturbances In Language Development and Usage</a:t>
            </a:r>
            <a:r>
              <a:rPr lang="en-IN" dirty="0" smtClean="0"/>
              <a:t/>
            </a:r>
            <a:br>
              <a:rPr lang="en-IN" dirty="0" smtClean="0"/>
            </a:br>
            <a:endParaRPr lang="en-IN" dirty="0"/>
          </a:p>
        </p:txBody>
      </p:sp>
      <p:sp>
        <p:nvSpPr>
          <p:cNvPr id="3" name="Content Placeholder 2"/>
          <p:cNvSpPr>
            <a:spLocks noGrp="1"/>
          </p:cNvSpPr>
          <p:nvPr>
            <p:ph idx="1"/>
          </p:nvPr>
        </p:nvSpPr>
        <p:spPr>
          <a:xfrm>
            <a:off x="285720" y="1447800"/>
            <a:ext cx="8647968" cy="5124472"/>
          </a:xfrm>
        </p:spPr>
        <p:txBody>
          <a:bodyPr>
            <a:normAutofit lnSpcReduction="10000"/>
          </a:bodyPr>
          <a:lstStyle/>
          <a:p>
            <a:pPr lvl="0"/>
            <a:r>
              <a:rPr lang="en-IN" i="1" dirty="0" smtClean="0"/>
              <a:t>Deficits in language development and difficulty using language to communicate ideas are</a:t>
            </a:r>
            <a:r>
              <a:rPr lang="en-IN" dirty="0" smtClean="0"/>
              <a:t> not among the core criteria for diagnosing autism spectrum disorder, however, they occur in a subset of those individuals with autism spectrum disorder. </a:t>
            </a:r>
          </a:p>
          <a:p>
            <a:r>
              <a:rPr lang="en-IN" i="1" dirty="0" smtClean="0"/>
              <a:t>Language deviance</a:t>
            </a:r>
            <a:r>
              <a:rPr lang="en-IN" dirty="0" smtClean="0"/>
              <a:t>, as much as </a:t>
            </a:r>
            <a:r>
              <a:rPr lang="en-IN" i="1" dirty="0" smtClean="0"/>
              <a:t>language delay</a:t>
            </a:r>
            <a:r>
              <a:rPr lang="en-IN" dirty="0" smtClean="0"/>
              <a:t>, is characteristic of more severe subtypes of autism spectrum disorder. Children with severe ASD have significant difficulty putting meaningful sentences together, even when they have large vocabularies.</a:t>
            </a:r>
            <a:endParaRPr lang="en-IN"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xfrm>
            <a:off x="214282" y="214290"/>
            <a:ext cx="8719406" cy="6429420"/>
          </a:xfrm>
        </p:spPr>
        <p:txBody>
          <a:bodyPr>
            <a:normAutofit/>
          </a:bodyPr>
          <a:lstStyle/>
          <a:p>
            <a:pPr lvl="0"/>
            <a:r>
              <a:rPr lang="en-IN" dirty="0" smtClean="0"/>
              <a:t>In the first year of life, a typical pattern of babbling may be minimal or absent</a:t>
            </a:r>
            <a:r>
              <a:rPr lang="en-IN" baseline="30000" dirty="0" smtClean="0"/>
              <a:t>1,3</a:t>
            </a:r>
            <a:r>
              <a:rPr lang="en-IN" dirty="0" smtClean="0"/>
              <a:t>. Some children with vocalize noises---clicks, screeches, or nonsense </a:t>
            </a:r>
            <a:r>
              <a:rPr lang="en-IN" dirty="0" err="1" smtClean="0"/>
              <a:t>syllablesin</a:t>
            </a:r>
            <a:r>
              <a:rPr lang="en-IN" dirty="0" smtClean="0"/>
              <a:t> a stereotyped fashion, without a seeming intent of communication. </a:t>
            </a:r>
          </a:p>
          <a:p>
            <a:pPr lvl="0"/>
            <a:r>
              <a:rPr lang="en-IN" dirty="0" smtClean="0"/>
              <a:t>Unlike most young children who generally have better receptive language skills than expressive ones, children with ASD may express more than they understand. </a:t>
            </a:r>
          </a:p>
          <a:p>
            <a:r>
              <a:rPr lang="en-IN" dirty="0" smtClean="0"/>
              <a:t>Lack of verbal or facial response to sounds or voices; might be thought as deaf initially.</a:t>
            </a:r>
            <a:endParaRPr lang="en-IN"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xfrm>
            <a:off x="214282" y="214290"/>
            <a:ext cx="8719406" cy="6429420"/>
          </a:xfrm>
        </p:spPr>
        <p:txBody>
          <a:bodyPr>
            <a:normAutofit/>
          </a:bodyPr>
          <a:lstStyle/>
          <a:p>
            <a:pPr lvl="0"/>
            <a:r>
              <a:rPr lang="en-IN" sz="4000" dirty="0" smtClean="0"/>
              <a:t>Having trouble understanding another person’s point of view or being unable to predict or understand other people’s actions. </a:t>
            </a:r>
          </a:p>
          <a:p>
            <a:pPr lvl="0"/>
            <a:r>
              <a:rPr lang="en-IN" sz="4000" dirty="0" smtClean="0"/>
              <a:t>Often talking at length about a </a:t>
            </a:r>
            <a:r>
              <a:rPr lang="en-IN" sz="4000" dirty="0" err="1" smtClean="0"/>
              <a:t>favorite</a:t>
            </a:r>
            <a:r>
              <a:rPr lang="en-IN" sz="4000" dirty="0" smtClean="0"/>
              <a:t> subject without noticing that others are not interested or without giving others a chance to respond.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Content Placeholder 3" descr="a3d79adb-61d7-4f08-a111-0580181e893a.jpeg"/>
          <p:cNvPicPr>
            <a:picLocks noGrp="1" noChangeAspect="1"/>
          </p:cNvPicPr>
          <p:nvPr>
            <p:ph idx="1"/>
          </p:nvPr>
        </p:nvPicPr>
        <p:blipFill>
          <a:blip r:embed="rId2"/>
          <a:stretch>
            <a:fillRect/>
          </a:stretch>
        </p:blipFill>
        <p:spPr>
          <a:xfrm>
            <a:off x="0" y="1"/>
            <a:ext cx="9144000" cy="6858000"/>
          </a:xfr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xfrm>
            <a:off x="428596" y="357166"/>
            <a:ext cx="8505092" cy="5891234"/>
          </a:xfrm>
        </p:spPr>
        <p:txBody>
          <a:bodyPr>
            <a:normAutofit/>
          </a:bodyPr>
          <a:lstStyle/>
          <a:p>
            <a:r>
              <a:rPr lang="en-IN" sz="4000" dirty="0" smtClean="0"/>
              <a:t>It is not atypical for a child with to use a word once and then not use it again for a week, a month, or years. Speech may contain echolalia, both immediate and delayed, or stereotyped phrases that seem out of context. These language patterns are frequently associated with pronoun reversals.</a:t>
            </a:r>
          </a:p>
          <a:p>
            <a:endParaRPr lang="en-IN" sz="4000"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xfrm>
            <a:off x="214282" y="357166"/>
            <a:ext cx="8719406" cy="6143668"/>
          </a:xfrm>
        </p:spPr>
        <p:txBody>
          <a:bodyPr>
            <a:normAutofit/>
          </a:bodyPr>
          <a:lstStyle/>
          <a:p>
            <a:pPr lvl="0"/>
            <a:r>
              <a:rPr lang="en-IN" dirty="0" smtClean="0"/>
              <a:t>A child with autistic disorder might say, "You want the toy" when she means that she wants it. Difficulties in articulation are also common. Many children with autistic disorder use peculiar voice quality and rhythm. About 50 percent  never develop useful speech. </a:t>
            </a:r>
          </a:p>
          <a:p>
            <a:pPr lvl="0"/>
            <a:r>
              <a:rPr lang="en-IN" dirty="0" smtClean="0"/>
              <a:t>Some of the brightest children show a particular fascination with letters and numbers. </a:t>
            </a:r>
            <a:endParaRPr lang="en-IN"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xfrm>
            <a:off x="285720" y="285728"/>
            <a:ext cx="8647968" cy="6572272"/>
          </a:xfrm>
        </p:spPr>
        <p:txBody>
          <a:bodyPr>
            <a:normAutofit/>
          </a:bodyPr>
          <a:lstStyle/>
          <a:p>
            <a:pPr lvl="0"/>
            <a:r>
              <a:rPr lang="en-IN" dirty="0" smtClean="0"/>
              <a:t>Children with autism spectrum disorder sometimes excel in certain tasks or have special abilities; for example, a child may learn to read fluently at preschool age (</a:t>
            </a:r>
            <a:r>
              <a:rPr lang="en-IN" dirty="0" err="1" smtClean="0"/>
              <a:t>hyperlexia</a:t>
            </a:r>
            <a:r>
              <a:rPr lang="en-IN" dirty="0" smtClean="0"/>
              <a:t> ), often astonishingly well. Very young children with autism spectrum disorder who can read many words, however, have little comprehension of the words read.</a:t>
            </a:r>
          </a:p>
          <a:p>
            <a:r>
              <a:rPr lang="en-IN" dirty="0" smtClean="0"/>
              <a:t>Rote memory is usually good. Abstract thinking is impaired.</a:t>
            </a:r>
          </a:p>
          <a:p>
            <a:endParaRPr lang="en-IN"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xfrm>
            <a:off x="214282" y="214290"/>
            <a:ext cx="8719406" cy="6429420"/>
          </a:xfrm>
        </p:spPr>
        <p:txBody>
          <a:bodyPr>
            <a:normAutofit/>
          </a:bodyPr>
          <a:lstStyle/>
          <a:p>
            <a:pPr>
              <a:buNone/>
            </a:pPr>
            <a:r>
              <a:rPr lang="en-IN" sz="2800" b="1" dirty="0" smtClean="0"/>
              <a:t>Intellectual Disability.</a:t>
            </a:r>
            <a:endParaRPr lang="en-IN" sz="2800" dirty="0" smtClean="0"/>
          </a:p>
          <a:p>
            <a:pPr lvl="0"/>
            <a:r>
              <a:rPr lang="en-IN" sz="2800" dirty="0" smtClean="0"/>
              <a:t>About 30 percent of children with ASD function in the intellectually disabled range of intellectual function. Of those, about 30 percent of children function in the mild to moderate range, and about 45 to 50 percent are severely to profoundly intellectually disabled.</a:t>
            </a:r>
            <a:r>
              <a:rPr lang="en-IN" sz="2800" baseline="30000" dirty="0" smtClean="0"/>
              <a:t>1</a:t>
            </a:r>
            <a:r>
              <a:rPr lang="en-IN" sz="2800" dirty="0" smtClean="0"/>
              <a:t>Only about 25% of all children with autism have an IQ of more than 70. </a:t>
            </a:r>
          </a:p>
          <a:p>
            <a:r>
              <a:rPr lang="en-IN" sz="2400" dirty="0" smtClean="0"/>
              <a:t>There appears to be a correlation</a:t>
            </a:r>
          </a:p>
          <a:p>
            <a:pPr>
              <a:buNone/>
            </a:pPr>
            <a:r>
              <a:rPr lang="en-IN" sz="2400" dirty="0" smtClean="0"/>
              <a:t>	 between severity of mental </a:t>
            </a:r>
          </a:p>
          <a:p>
            <a:pPr>
              <a:buNone/>
            </a:pPr>
            <a:r>
              <a:rPr lang="en-IN" sz="2400" dirty="0" smtClean="0"/>
              <a:t>	retardation, absence of speech </a:t>
            </a:r>
          </a:p>
          <a:p>
            <a:pPr>
              <a:buNone/>
            </a:pPr>
            <a:r>
              <a:rPr lang="en-IN" sz="2400" dirty="0" smtClean="0"/>
              <a:t>	and epilepsy in autism. </a:t>
            </a:r>
          </a:p>
          <a:p>
            <a:pPr>
              <a:buNone/>
            </a:pPr>
            <a:r>
              <a:rPr lang="en-IN" sz="2400" dirty="0" smtClean="0"/>
              <a:t>	</a:t>
            </a:r>
          </a:p>
          <a:p>
            <a:pPr>
              <a:buNone/>
            </a:pPr>
            <a:r>
              <a:rPr lang="en-IN" sz="2400" dirty="0" smtClean="0"/>
              <a:t>Epilepsy is common in children with an IQ of less than 50. </a:t>
            </a:r>
            <a:endParaRPr lang="en-IN" sz="2400" dirty="0"/>
          </a:p>
        </p:txBody>
      </p:sp>
      <p:pic>
        <p:nvPicPr>
          <p:cNvPr id="4" name="Picture 3"/>
          <p:cNvPicPr>
            <a:picLocks noChangeAspect="1" noChangeArrowheads="1"/>
          </p:cNvPicPr>
          <p:nvPr/>
        </p:nvPicPr>
        <p:blipFill>
          <a:blip r:embed="rId2"/>
          <a:srcRect/>
          <a:stretch>
            <a:fillRect/>
          </a:stretch>
        </p:blipFill>
        <p:spPr bwMode="auto">
          <a:xfrm>
            <a:off x="5072066" y="3500438"/>
            <a:ext cx="3643338" cy="250033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20" y="142852"/>
            <a:ext cx="8647968" cy="1274786"/>
          </a:xfrm>
        </p:spPr>
        <p:txBody>
          <a:bodyPr>
            <a:normAutofit fontScale="90000"/>
          </a:bodyPr>
          <a:lstStyle/>
          <a:p>
            <a:r>
              <a:rPr lang="en-IN" b="1" dirty="0" smtClean="0"/>
              <a:t>Irritability.</a:t>
            </a:r>
            <a:r>
              <a:rPr lang="en-IN" dirty="0" smtClean="0"/>
              <a:t/>
            </a:r>
            <a:br>
              <a:rPr lang="en-IN" dirty="0" smtClean="0"/>
            </a:br>
            <a:endParaRPr lang="en-IN" dirty="0"/>
          </a:p>
        </p:txBody>
      </p:sp>
      <p:sp>
        <p:nvSpPr>
          <p:cNvPr id="3" name="Content Placeholder 2"/>
          <p:cNvSpPr>
            <a:spLocks noGrp="1"/>
          </p:cNvSpPr>
          <p:nvPr>
            <p:ph idx="1"/>
          </p:nvPr>
        </p:nvSpPr>
        <p:spPr>
          <a:xfrm>
            <a:off x="5000628" y="500042"/>
            <a:ext cx="3933060" cy="6143668"/>
          </a:xfrm>
        </p:spPr>
        <p:txBody>
          <a:bodyPr>
            <a:normAutofit fontScale="77500" lnSpcReduction="20000"/>
          </a:bodyPr>
          <a:lstStyle/>
          <a:p>
            <a:pPr lvl="0"/>
            <a:r>
              <a:rPr lang="en-IN" dirty="0" smtClean="0"/>
              <a:t>Irritability includes aggression, self-injurious behaviors, and severe temper tantrums. </a:t>
            </a:r>
          </a:p>
          <a:p>
            <a:pPr lvl="0"/>
            <a:r>
              <a:rPr lang="en-IN" dirty="0" smtClean="0"/>
              <a:t>Severe temper tantrums may be difficult to subdue, and self-injurious behaviors are often problematic to control. These symptoms are often produced by everyday situations in which these youth are expected to transition from one activity to another, sit in a classroom setting, or remain still when they desire to run around. </a:t>
            </a:r>
          </a:p>
          <a:p>
            <a:endParaRPr lang="en-IN" dirty="0"/>
          </a:p>
        </p:txBody>
      </p:sp>
      <p:pic>
        <p:nvPicPr>
          <p:cNvPr id="4" name="Picture 3" descr="childhood_aggression_and_violent_tv-1.jpg"/>
          <p:cNvPicPr>
            <a:picLocks noChangeAspect="1"/>
          </p:cNvPicPr>
          <p:nvPr/>
        </p:nvPicPr>
        <p:blipFill>
          <a:blip r:embed="rId2"/>
          <a:stretch>
            <a:fillRect/>
          </a:stretch>
        </p:blipFill>
        <p:spPr>
          <a:xfrm>
            <a:off x="285750" y="768350"/>
            <a:ext cx="4746591" cy="2946402"/>
          </a:xfrm>
          <a:prstGeom prst="rect">
            <a:avLst/>
          </a:prstGeom>
        </p:spPr>
      </p:pic>
      <p:pic>
        <p:nvPicPr>
          <p:cNvPr id="5" name="Picture 4" descr="aid4929972-v4-728px-Handle-an-Autistic-Child's-Behavior-Step-17.jpg"/>
          <p:cNvPicPr>
            <a:picLocks noChangeAspect="1"/>
          </p:cNvPicPr>
          <p:nvPr/>
        </p:nvPicPr>
        <p:blipFill>
          <a:blip r:embed="rId3"/>
          <a:stretch>
            <a:fillRect/>
          </a:stretch>
        </p:blipFill>
        <p:spPr>
          <a:xfrm>
            <a:off x="285720" y="3857604"/>
            <a:ext cx="4643470" cy="3000396"/>
          </a:xfrm>
          <a:prstGeom prst="rect">
            <a:avLst/>
          </a:prstGeom>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xfrm>
            <a:off x="285720" y="285728"/>
            <a:ext cx="8501122" cy="6357982"/>
          </a:xfrm>
        </p:spPr>
        <p:txBody>
          <a:bodyPr>
            <a:normAutofit/>
          </a:bodyPr>
          <a:lstStyle/>
          <a:p>
            <a:pPr>
              <a:buNone/>
            </a:pPr>
            <a:r>
              <a:rPr lang="en-IN" b="1" dirty="0" smtClean="0"/>
              <a:t>Instability of Mood and Affect.</a:t>
            </a:r>
            <a:r>
              <a:rPr lang="en-IN" b="1" baseline="30000" dirty="0" smtClean="0"/>
              <a:t>1</a:t>
            </a:r>
            <a:endParaRPr lang="en-IN" dirty="0" smtClean="0"/>
          </a:p>
          <a:p>
            <a:pPr lvl="0"/>
            <a:r>
              <a:rPr lang="en-IN" dirty="0" smtClean="0"/>
              <a:t>Some children exhibit sudden mood changes, with </a:t>
            </a:r>
            <a:r>
              <a:rPr lang="en-IN" i="1" dirty="0" smtClean="0">
                <a:solidFill>
                  <a:srgbClr val="FF0000"/>
                </a:solidFill>
              </a:rPr>
              <a:t>bursts of laughing or crying</a:t>
            </a:r>
            <a:r>
              <a:rPr lang="en-IN" dirty="0" smtClean="0">
                <a:solidFill>
                  <a:srgbClr val="FF0000"/>
                </a:solidFill>
              </a:rPr>
              <a:t> without </a:t>
            </a:r>
            <a:r>
              <a:rPr lang="en-IN" i="1" dirty="0" smtClean="0">
                <a:solidFill>
                  <a:srgbClr val="FF0000"/>
                </a:solidFill>
              </a:rPr>
              <a:t>an obvious reason</a:t>
            </a:r>
            <a:r>
              <a:rPr lang="en-IN" dirty="0" smtClean="0"/>
              <a:t>. It is difficult to learn more about these episodes if the child cannot express the thoughts related to the affect.</a:t>
            </a:r>
          </a:p>
          <a:p>
            <a:endParaRPr lang="en-IN" dirty="0"/>
          </a:p>
        </p:txBody>
      </p:sp>
      <p:pic>
        <p:nvPicPr>
          <p:cNvPr id="4" name="Picture 3" descr="3233082-Theatre-Masks-Happy-And-Sad-Laugh-And-Cry-vector-illustration-All-parts-are-editable-Stock-Vector.jpg"/>
          <p:cNvPicPr>
            <a:picLocks noChangeAspect="1"/>
          </p:cNvPicPr>
          <p:nvPr/>
        </p:nvPicPr>
        <p:blipFill>
          <a:blip r:embed="rId2"/>
          <a:stretch>
            <a:fillRect/>
          </a:stretch>
        </p:blipFill>
        <p:spPr>
          <a:xfrm>
            <a:off x="3214678" y="3286124"/>
            <a:ext cx="5789724" cy="3286148"/>
          </a:xfrm>
          <a:prstGeom prst="rect">
            <a:avLst/>
          </a:prstGeom>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xfrm>
            <a:off x="214282" y="214290"/>
            <a:ext cx="8719406" cy="6034110"/>
          </a:xfrm>
        </p:spPr>
        <p:txBody>
          <a:bodyPr>
            <a:normAutofit/>
          </a:bodyPr>
          <a:lstStyle/>
          <a:p>
            <a:r>
              <a:rPr lang="en-IN" b="1" dirty="0" smtClean="0"/>
              <a:t>Response to Sensory Stimuli.</a:t>
            </a:r>
            <a:endParaRPr lang="en-IN" dirty="0" smtClean="0"/>
          </a:p>
          <a:p>
            <a:pPr lvl="0"/>
            <a:r>
              <a:rPr lang="en-IN" dirty="0" smtClean="0"/>
              <a:t>Children have been observed to </a:t>
            </a:r>
            <a:r>
              <a:rPr lang="en-IN" dirty="0" err="1" smtClean="0"/>
              <a:t>overrespond</a:t>
            </a:r>
            <a:r>
              <a:rPr lang="en-IN" dirty="0" smtClean="0"/>
              <a:t> to some stimuli and </a:t>
            </a:r>
            <a:r>
              <a:rPr lang="en-IN" dirty="0" err="1" smtClean="0"/>
              <a:t>underrespond</a:t>
            </a:r>
            <a:r>
              <a:rPr lang="en-IN" dirty="0" smtClean="0"/>
              <a:t> to other sensory stimuli (e.g., to sound and pain).</a:t>
            </a:r>
          </a:p>
          <a:p>
            <a:pPr lvl="0"/>
            <a:r>
              <a:rPr lang="en-IN" dirty="0" smtClean="0"/>
              <a:t>Many children with autism particularly enjoy music.</a:t>
            </a:r>
          </a:p>
          <a:p>
            <a:endParaRPr lang="en-IN" dirty="0"/>
          </a:p>
        </p:txBody>
      </p:sp>
      <p:pic>
        <p:nvPicPr>
          <p:cNvPr id="4" name="Picture 3"/>
          <p:cNvPicPr>
            <a:picLocks noChangeAspect="1" noChangeArrowheads="1"/>
          </p:cNvPicPr>
          <p:nvPr/>
        </p:nvPicPr>
        <p:blipFill>
          <a:blip r:embed="rId2"/>
          <a:srcRect/>
          <a:stretch>
            <a:fillRect/>
          </a:stretch>
        </p:blipFill>
        <p:spPr bwMode="auto">
          <a:xfrm>
            <a:off x="3000364" y="2857496"/>
            <a:ext cx="5929354" cy="400050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xfrm>
            <a:off x="214282" y="214290"/>
            <a:ext cx="8719406" cy="6429420"/>
          </a:xfrm>
        </p:spPr>
        <p:txBody>
          <a:bodyPr/>
          <a:lstStyle/>
          <a:p>
            <a:pPr lvl="0"/>
            <a:r>
              <a:rPr lang="en-IN" dirty="0" smtClean="0"/>
              <a:t>It is not uncommon for a child with autism spectrum disorder to appear deaf, at times showing little response to a normal speaking voice; on the other hand, the same child may show intent interest in the sound of a wristwatch. Some children have a heightened pain threshold or an altered response to pain. </a:t>
            </a:r>
          </a:p>
          <a:p>
            <a:endParaRPr lang="en-IN" dirty="0"/>
          </a:p>
        </p:txBody>
      </p:sp>
      <p:pic>
        <p:nvPicPr>
          <p:cNvPr id="4" name="Picture 3" descr="200_s.gif"/>
          <p:cNvPicPr>
            <a:picLocks noChangeAspect="1"/>
          </p:cNvPicPr>
          <p:nvPr/>
        </p:nvPicPr>
        <p:blipFill>
          <a:blip r:embed="rId2"/>
          <a:stretch>
            <a:fillRect/>
          </a:stretch>
        </p:blipFill>
        <p:spPr>
          <a:xfrm>
            <a:off x="571472" y="3929066"/>
            <a:ext cx="4429156" cy="2714644"/>
          </a:xfrm>
          <a:prstGeom prst="rect">
            <a:avLst/>
          </a:prstGeom>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xfrm>
            <a:off x="285720" y="285728"/>
            <a:ext cx="8647968" cy="6286544"/>
          </a:xfrm>
        </p:spPr>
        <p:txBody>
          <a:bodyPr>
            <a:normAutofit/>
          </a:bodyPr>
          <a:lstStyle/>
          <a:p>
            <a:pPr lvl="0"/>
            <a:r>
              <a:rPr lang="en-IN" sz="3600" dirty="0" smtClean="0"/>
              <a:t>Indeed, some children do not respond to an injury by crying or seeking comfort. </a:t>
            </a:r>
          </a:p>
          <a:p>
            <a:r>
              <a:rPr lang="en-IN" sz="3600" dirty="0" smtClean="0"/>
              <a:t>Some youth perseverate on a sensory experience; for example, they frequently hum a tune or sing a song or commercial jingle before saying words or using speech. Some particularly enjoy vestibular stimulation-spinning, swinging, and up-and-down movements.</a:t>
            </a:r>
            <a:endParaRPr lang="en-IN" sz="3600"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xfrm>
            <a:off x="285720" y="214290"/>
            <a:ext cx="8643998" cy="6429420"/>
          </a:xfrm>
        </p:spPr>
        <p:txBody>
          <a:bodyPr>
            <a:normAutofit/>
          </a:bodyPr>
          <a:lstStyle/>
          <a:p>
            <a:pPr>
              <a:buNone/>
            </a:pPr>
            <a:r>
              <a:rPr lang="en-IN" b="1" dirty="0" smtClean="0"/>
              <a:t>Hyperactivity and Inattention.</a:t>
            </a:r>
            <a:endParaRPr lang="en-IN" dirty="0" smtClean="0"/>
          </a:p>
          <a:p>
            <a:pPr lvl="0"/>
            <a:r>
              <a:rPr lang="en-IN" dirty="0" smtClean="0"/>
              <a:t>Hyperactivity and inattention are both common behaviors in young children. Lower than average activity level is less frequent; when present, it often alternates with hyperactivity. Short attention span, poor ability to focus on a task, may also interfere with daily functioning.</a:t>
            </a:r>
          </a:p>
          <a:p>
            <a:endParaRPr lang="en-IN" dirty="0"/>
          </a:p>
        </p:txBody>
      </p:sp>
      <p:pic>
        <p:nvPicPr>
          <p:cNvPr id="4" name="Picture 3" descr="ADHDSS-Post.jpg"/>
          <p:cNvPicPr>
            <a:picLocks noChangeAspect="1"/>
          </p:cNvPicPr>
          <p:nvPr/>
        </p:nvPicPr>
        <p:blipFill>
          <a:blip r:embed="rId2"/>
          <a:stretch>
            <a:fillRect/>
          </a:stretch>
        </p:blipFill>
        <p:spPr>
          <a:xfrm>
            <a:off x="214282" y="3857628"/>
            <a:ext cx="8572560" cy="285752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xfrm>
            <a:off x="214282" y="285728"/>
            <a:ext cx="8719406" cy="6286544"/>
          </a:xfrm>
        </p:spPr>
        <p:txBody>
          <a:bodyPr>
            <a:noAutofit/>
          </a:bodyPr>
          <a:lstStyle/>
          <a:p>
            <a:pPr>
              <a:buNone/>
            </a:pPr>
            <a:r>
              <a:rPr lang="en-IN" sz="3600" dirty="0" smtClean="0"/>
              <a:t>Autistic disorder was characterized by impairments in three domains: </a:t>
            </a:r>
          </a:p>
          <a:p>
            <a:r>
              <a:rPr lang="en-IN" sz="3600" i="1" dirty="0" smtClean="0"/>
              <a:t>social communication, </a:t>
            </a:r>
          </a:p>
          <a:p>
            <a:r>
              <a:rPr lang="en-IN" sz="3600" i="1" dirty="0" smtClean="0"/>
              <a:t>restricted and repetitive behaviors, and </a:t>
            </a:r>
          </a:p>
          <a:p>
            <a:r>
              <a:rPr lang="en-IN" sz="3600" i="1" dirty="0" smtClean="0"/>
              <a:t>aberrant language development and usage</a:t>
            </a:r>
            <a:r>
              <a:rPr lang="en-IN" sz="3600" dirty="0" smtClean="0"/>
              <a:t>.</a:t>
            </a:r>
            <a:endParaRPr lang="en-IN" sz="3600" dirty="0"/>
          </a:p>
        </p:txBody>
      </p:sp>
      <p:pic>
        <p:nvPicPr>
          <p:cNvPr id="4" name="Picture 2"/>
          <p:cNvPicPr>
            <a:picLocks noChangeAspect="1" noChangeArrowheads="1"/>
          </p:cNvPicPr>
          <p:nvPr/>
        </p:nvPicPr>
        <p:blipFill>
          <a:blip r:embed="rId2"/>
          <a:srcRect/>
          <a:stretch>
            <a:fillRect/>
          </a:stretch>
        </p:blipFill>
        <p:spPr bwMode="auto">
          <a:xfrm>
            <a:off x="4000496" y="3286124"/>
            <a:ext cx="4857784" cy="357187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xfrm>
            <a:off x="0" y="0"/>
            <a:ext cx="8933688" cy="6858000"/>
          </a:xfrm>
        </p:spPr>
        <p:txBody>
          <a:bodyPr>
            <a:normAutofit/>
          </a:bodyPr>
          <a:lstStyle/>
          <a:p>
            <a:pPr>
              <a:buNone/>
            </a:pPr>
            <a:r>
              <a:rPr lang="en-IN" b="1" dirty="0" smtClean="0"/>
              <a:t>Precocious Skills.</a:t>
            </a:r>
            <a:endParaRPr lang="en-IN" dirty="0" smtClean="0"/>
          </a:p>
          <a:p>
            <a:pPr lvl="0"/>
            <a:r>
              <a:rPr lang="en-IN" dirty="0" smtClean="0"/>
              <a:t>Some have precocious or splinter skills of great proficiency, such as prodigious rote memories or calculating abilities, usually beyond the capabilities of their normal peers.</a:t>
            </a:r>
          </a:p>
          <a:p>
            <a:pPr lvl="0"/>
            <a:r>
              <a:rPr lang="en-IN" dirty="0" smtClean="0"/>
              <a:t>Other potential precocious abilities in some children with autism spectrum disorder include </a:t>
            </a:r>
            <a:r>
              <a:rPr lang="en-IN" dirty="0" err="1" smtClean="0"/>
              <a:t>hyperlexia</a:t>
            </a:r>
            <a:r>
              <a:rPr lang="en-IN" dirty="0" smtClean="0"/>
              <a:t>, an early ability to read well (even though they cannot understand what they read), memorizing and reciting, and musical abilities (singing or playing tunes or recognizing musical pieces).</a:t>
            </a:r>
            <a:r>
              <a:rPr lang="en-IN" baseline="30000" dirty="0" smtClean="0"/>
              <a:t>1,3</a:t>
            </a:r>
            <a:endParaRPr lang="en-IN" dirty="0" smtClean="0"/>
          </a:p>
          <a:p>
            <a:endParaRPr lang="en-IN"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xfrm>
            <a:off x="0" y="0"/>
            <a:ext cx="8933688" cy="6643710"/>
          </a:xfrm>
        </p:spPr>
        <p:txBody>
          <a:bodyPr>
            <a:normAutofit/>
          </a:bodyPr>
          <a:lstStyle/>
          <a:p>
            <a:pPr>
              <a:buNone/>
            </a:pPr>
            <a:r>
              <a:rPr lang="en-IN" sz="4000" b="1" dirty="0" smtClean="0"/>
              <a:t>Strengths and abilities may include: </a:t>
            </a:r>
            <a:r>
              <a:rPr lang="en-IN" sz="4000" b="1" baseline="30000" dirty="0" smtClean="0"/>
              <a:t>5</a:t>
            </a:r>
            <a:endParaRPr lang="en-IN" sz="4000" dirty="0" smtClean="0"/>
          </a:p>
          <a:p>
            <a:pPr lvl="0"/>
            <a:r>
              <a:rPr lang="en-IN" sz="4000" dirty="0" smtClean="0"/>
              <a:t>Having above-average intelligence – the CDC </a:t>
            </a:r>
            <a:r>
              <a:rPr lang="en-IN" sz="4000" u="sng" dirty="0" smtClean="0">
                <a:hlinkClick r:id="rId2"/>
              </a:rPr>
              <a:t>reports </a:t>
            </a:r>
            <a:r>
              <a:rPr lang="en-IN" sz="4000" dirty="0" smtClean="0"/>
              <a:t> 46% of ASD children have above average intelligence</a:t>
            </a:r>
          </a:p>
          <a:p>
            <a:pPr lvl="0"/>
            <a:r>
              <a:rPr lang="en-IN" sz="4000" dirty="0" smtClean="0"/>
              <a:t>Being able to learn things in detail and remember information for long periods of time</a:t>
            </a:r>
          </a:p>
          <a:p>
            <a:pPr lvl="0"/>
            <a:r>
              <a:rPr lang="en-IN" sz="4000" dirty="0" smtClean="0"/>
              <a:t>Being strong visual and auditory learners</a:t>
            </a:r>
          </a:p>
          <a:p>
            <a:pPr lvl="0"/>
            <a:r>
              <a:rPr lang="en-IN" sz="4000" dirty="0" smtClean="0"/>
              <a:t>Excelling in math, science, music, or art.</a:t>
            </a:r>
          </a:p>
          <a:p>
            <a:endParaRPr lang="en-IN" sz="4000"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xfrm>
            <a:off x="0" y="0"/>
            <a:ext cx="8933688" cy="6858000"/>
          </a:xfrm>
        </p:spPr>
        <p:txBody>
          <a:bodyPr>
            <a:normAutofit/>
          </a:bodyPr>
          <a:lstStyle/>
          <a:p>
            <a:pPr>
              <a:buNone/>
            </a:pPr>
            <a:r>
              <a:rPr lang="en-IN" b="1" dirty="0" smtClean="0"/>
              <a:t>Insomnia.</a:t>
            </a:r>
            <a:endParaRPr lang="en-IN" dirty="0" smtClean="0"/>
          </a:p>
          <a:p>
            <a:pPr lvl="0"/>
            <a:r>
              <a:rPr lang="en-IN" dirty="0" smtClean="0"/>
              <a:t>Insomnia is a frequent sleep problem among children and adolescents, estimated to occur in 44 to 83 percent of school-aged children. Both behavioral and pharmacologic interventions have been applied as interventions. </a:t>
            </a:r>
          </a:p>
          <a:p>
            <a:r>
              <a:rPr lang="en-IN" dirty="0" smtClean="0"/>
              <a:t>Behavioral interventions include modification of parental behavior before and at bedtime, and providing routines that remove </a:t>
            </a:r>
            <a:r>
              <a:rPr lang="en-IN" dirty="0" err="1" smtClean="0"/>
              <a:t>reinforcers</a:t>
            </a:r>
            <a:r>
              <a:rPr lang="en-IN" dirty="0" smtClean="0"/>
              <a:t> for remaining awake. </a:t>
            </a:r>
            <a:endParaRPr lang="en-IN"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xfrm>
            <a:off x="214282" y="214290"/>
            <a:ext cx="8719406" cy="6429420"/>
          </a:xfrm>
        </p:spPr>
        <p:txBody>
          <a:bodyPr>
            <a:normAutofit/>
          </a:bodyPr>
          <a:lstStyle/>
          <a:p>
            <a:pPr>
              <a:buNone/>
            </a:pPr>
            <a:r>
              <a:rPr lang="en-IN" b="1" dirty="0" smtClean="0"/>
              <a:t>Minor Infections and Gastrointestinal Symptoms.</a:t>
            </a:r>
            <a:endParaRPr lang="en-IN" dirty="0" smtClean="0"/>
          </a:p>
          <a:p>
            <a:pPr lvl="0"/>
            <a:r>
              <a:rPr lang="en-IN" dirty="0" smtClean="0"/>
              <a:t>Young children have been reported to have a higher-than-expected incidence of upper respiratory infections and other minor infections. </a:t>
            </a:r>
          </a:p>
          <a:p>
            <a:pPr lvl="0"/>
            <a:r>
              <a:rPr lang="en-IN" dirty="0" smtClean="0"/>
              <a:t>Gastrointestinal symptoms commonly found among children include excessive burping, constipation, and loose bowel movements. </a:t>
            </a:r>
          </a:p>
          <a:p>
            <a:pPr lvl="0"/>
            <a:r>
              <a:rPr lang="en-IN" dirty="0" smtClean="0"/>
              <a:t>Also seen is an increased incidence of febrile seizures in children with autism spectrum disorder. </a:t>
            </a:r>
          </a:p>
          <a:p>
            <a:endParaRPr lang="en-IN"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82" y="274638"/>
            <a:ext cx="8719406" cy="1143000"/>
          </a:xfrm>
        </p:spPr>
        <p:txBody>
          <a:bodyPr>
            <a:normAutofit fontScale="90000"/>
          </a:bodyPr>
          <a:lstStyle/>
          <a:p>
            <a:r>
              <a:rPr lang="en-IN" b="1" dirty="0" smtClean="0"/>
              <a:t>DIFFERENTIAL DIAGNOSIS</a:t>
            </a:r>
            <a:r>
              <a:rPr lang="en-IN" dirty="0" smtClean="0"/>
              <a:t/>
            </a:r>
            <a:br>
              <a:rPr lang="en-IN" dirty="0" smtClean="0"/>
            </a:br>
            <a:endParaRPr lang="en-IN" dirty="0"/>
          </a:p>
        </p:txBody>
      </p:sp>
      <p:sp>
        <p:nvSpPr>
          <p:cNvPr id="3" name="Content Placeholder 2"/>
          <p:cNvSpPr>
            <a:spLocks noGrp="1"/>
          </p:cNvSpPr>
          <p:nvPr>
            <p:ph idx="1"/>
          </p:nvPr>
        </p:nvSpPr>
        <p:spPr>
          <a:xfrm>
            <a:off x="285720" y="1142984"/>
            <a:ext cx="8647968" cy="5429288"/>
          </a:xfrm>
        </p:spPr>
        <p:txBody>
          <a:bodyPr>
            <a:normAutofit/>
          </a:bodyPr>
          <a:lstStyle/>
          <a:p>
            <a:r>
              <a:rPr lang="en-IN" sz="3600" b="1" i="1" dirty="0" smtClean="0"/>
              <a:t>Social (Pragmatic) communication disorder</a:t>
            </a:r>
          </a:p>
          <a:p>
            <a:r>
              <a:rPr lang="en-IN" sz="3600" b="1" i="1" dirty="0" smtClean="0"/>
              <a:t>Childhood Onset Schizophrenia </a:t>
            </a:r>
            <a:endParaRPr lang="en-IN" sz="3600" dirty="0" smtClean="0"/>
          </a:p>
          <a:p>
            <a:r>
              <a:rPr lang="en-IN" sz="3600" b="1" i="1" dirty="0" smtClean="0"/>
              <a:t>Intellectual Disability with Behavioural Symptoms </a:t>
            </a:r>
            <a:endParaRPr lang="en-IN" sz="3600" dirty="0" smtClean="0"/>
          </a:p>
          <a:p>
            <a:r>
              <a:rPr lang="en-IN" sz="3600" b="1" i="1" dirty="0" smtClean="0"/>
              <a:t>Language Disorder </a:t>
            </a:r>
            <a:endParaRPr lang="en-IN" sz="3600" dirty="0" smtClean="0"/>
          </a:p>
          <a:p>
            <a:r>
              <a:rPr lang="en-IN" sz="3600" b="1" i="1" dirty="0" smtClean="0"/>
              <a:t>Congenital Deafness or Hearing Impairment </a:t>
            </a:r>
            <a:endParaRPr lang="en-IN" sz="3600" dirty="0" smtClean="0"/>
          </a:p>
          <a:p>
            <a:r>
              <a:rPr lang="en-IN" sz="3600" b="1" i="1" dirty="0" smtClean="0"/>
              <a:t>Psychosocial Deprivation </a:t>
            </a:r>
            <a:endParaRPr lang="en-IN" sz="3600" dirty="0" smtClean="0"/>
          </a:p>
          <a:p>
            <a:endParaRPr lang="en-IN" sz="3600"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20" y="274638"/>
            <a:ext cx="8647968" cy="1143000"/>
          </a:xfrm>
        </p:spPr>
        <p:txBody>
          <a:bodyPr>
            <a:normAutofit/>
          </a:bodyPr>
          <a:lstStyle/>
          <a:p>
            <a:r>
              <a:rPr lang="en-IN" b="1" dirty="0" smtClean="0"/>
              <a:t>COURSE AND PROGNOSIS </a:t>
            </a:r>
            <a:endParaRPr lang="en-IN" dirty="0"/>
          </a:p>
        </p:txBody>
      </p:sp>
      <p:sp>
        <p:nvSpPr>
          <p:cNvPr id="3" name="Content Placeholder 2"/>
          <p:cNvSpPr>
            <a:spLocks noGrp="1"/>
          </p:cNvSpPr>
          <p:nvPr>
            <p:ph idx="1"/>
          </p:nvPr>
        </p:nvSpPr>
        <p:spPr>
          <a:xfrm>
            <a:off x="285720" y="1447800"/>
            <a:ext cx="8647968" cy="5124472"/>
          </a:xfrm>
        </p:spPr>
        <p:txBody>
          <a:bodyPr>
            <a:normAutofit/>
          </a:bodyPr>
          <a:lstStyle/>
          <a:p>
            <a:pPr lvl="0"/>
            <a:r>
              <a:rPr lang="en-IN" dirty="0" smtClean="0"/>
              <a:t>Autism spectrum disorder is typically a lifelong, albeit heterogeneous, disorder with a highly variable severity and prognosis. </a:t>
            </a:r>
          </a:p>
          <a:p>
            <a:pPr lvl="0"/>
            <a:r>
              <a:rPr lang="en-IN" dirty="0" smtClean="0"/>
              <a:t>Children with autism spectrum disorder and IQs above 70 with average adaptive skills, who develop communicative language by ages 5 to 7 years, have the best prognoses. </a:t>
            </a:r>
          </a:p>
          <a:p>
            <a:endParaRPr lang="en-IN"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xfrm>
            <a:off x="285720" y="214290"/>
            <a:ext cx="8647968" cy="6357982"/>
          </a:xfrm>
        </p:spPr>
        <p:txBody>
          <a:bodyPr>
            <a:noAutofit/>
          </a:bodyPr>
          <a:lstStyle/>
          <a:p>
            <a:pPr lvl="0"/>
            <a:r>
              <a:rPr lang="en-IN" sz="3600" dirty="0" smtClean="0"/>
              <a:t>Early intensive behavioral interventions have been found to provide a profound positive impact and in some cases lead to recovery and function in the average range. </a:t>
            </a:r>
          </a:p>
          <a:p>
            <a:r>
              <a:rPr lang="en-IN" sz="3600" dirty="0" smtClean="0"/>
              <a:t>The autism spectrum disorder symptom areas that do not seem to improve substantively over time with early behavioral interventions are related to ritualistic and repetitive behaviors.</a:t>
            </a:r>
            <a:endParaRPr lang="en-IN" sz="3600"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82" y="274638"/>
            <a:ext cx="8719406" cy="725470"/>
          </a:xfrm>
        </p:spPr>
        <p:txBody>
          <a:bodyPr>
            <a:normAutofit fontScale="90000"/>
          </a:bodyPr>
          <a:lstStyle/>
          <a:p>
            <a:r>
              <a:rPr lang="en-IN" b="1" dirty="0" smtClean="0"/>
              <a:t>TREATMENT</a:t>
            </a:r>
            <a:endParaRPr lang="en-IN" dirty="0"/>
          </a:p>
        </p:txBody>
      </p:sp>
      <p:sp>
        <p:nvSpPr>
          <p:cNvPr id="3" name="Content Placeholder 2"/>
          <p:cNvSpPr>
            <a:spLocks noGrp="1"/>
          </p:cNvSpPr>
          <p:nvPr>
            <p:ph idx="1"/>
          </p:nvPr>
        </p:nvSpPr>
        <p:spPr>
          <a:xfrm>
            <a:off x="285720" y="1000108"/>
            <a:ext cx="8647968" cy="5572164"/>
          </a:xfrm>
        </p:spPr>
        <p:txBody>
          <a:bodyPr>
            <a:normAutofit/>
          </a:bodyPr>
          <a:lstStyle/>
          <a:p>
            <a:pPr lvl="0"/>
            <a:r>
              <a:rPr lang="en-IN" sz="4400" dirty="0" smtClean="0"/>
              <a:t>The goals are to target core behaviors to improve social interactions, communication, broaden strategies to integrate into schools, develop meaningful peer relationships, and increase long-term skills in independent living. </a:t>
            </a:r>
          </a:p>
          <a:p>
            <a:endParaRPr lang="en-IN" sz="4400"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xfrm>
            <a:off x="285720" y="357166"/>
            <a:ext cx="8647968" cy="6215106"/>
          </a:xfrm>
        </p:spPr>
        <p:txBody>
          <a:bodyPr>
            <a:normAutofit/>
          </a:bodyPr>
          <a:lstStyle/>
          <a:p>
            <a:r>
              <a:rPr lang="en-IN" sz="4000" dirty="0" smtClean="0"/>
              <a:t>Psychosocial treatment interventions aim to develop skills in social conventions, increase socially acceptable and </a:t>
            </a:r>
            <a:r>
              <a:rPr lang="en-IN" sz="4000" dirty="0" err="1" smtClean="0"/>
              <a:t>prosocial</a:t>
            </a:r>
            <a:r>
              <a:rPr lang="en-IN" sz="4000" dirty="0" smtClean="0"/>
              <a:t> behavior with peers, reduction of irritable and disruptive behaviors that may emerge in school and at home and may exacerbate during transitions and to decrease odd behavioral symptoms.</a:t>
            </a:r>
            <a:endParaRPr lang="en-IN" sz="4000"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xfrm>
            <a:off x="0" y="0"/>
            <a:ext cx="8933688" cy="6643710"/>
          </a:xfrm>
        </p:spPr>
        <p:txBody>
          <a:bodyPr>
            <a:noAutofit/>
          </a:bodyPr>
          <a:lstStyle/>
          <a:p>
            <a:pPr lvl="0"/>
            <a:r>
              <a:rPr lang="en-IN" sz="3600" dirty="0" smtClean="0"/>
              <a:t>Parents of children with autism spectrum disorder often benefit from </a:t>
            </a:r>
            <a:r>
              <a:rPr lang="en-IN" sz="3600" dirty="0" err="1" smtClean="0"/>
              <a:t>psychoeducation</a:t>
            </a:r>
            <a:r>
              <a:rPr lang="en-IN" sz="3600" dirty="0" smtClean="0"/>
              <a:t>, support, and counselling in order to optimize their relationships and effectiveness with their children. </a:t>
            </a:r>
          </a:p>
          <a:p>
            <a:pPr lvl="0"/>
            <a:r>
              <a:rPr lang="en-IN" sz="3600" dirty="0" smtClean="0"/>
              <a:t>Comprehensive treatment for autism spectrum disorder including intensive behavioral programs, parent training and participation, and academic/educational interventions have provided the most  promising results. </a:t>
            </a:r>
          </a:p>
          <a:p>
            <a:endParaRPr lang="en-IN" sz="36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xfrm>
            <a:off x="214282" y="214290"/>
            <a:ext cx="8719406" cy="6429420"/>
          </a:xfrm>
        </p:spPr>
        <p:txBody>
          <a:bodyPr>
            <a:normAutofit/>
          </a:bodyPr>
          <a:lstStyle/>
          <a:p>
            <a:pPr lvl="0"/>
            <a:r>
              <a:rPr lang="en-IN" sz="4000" dirty="0" smtClean="0"/>
              <a:t>Children often exhibit idiosyncratic intense interest in a narrow range of activities, resist change, and do not respond to their social environment in accordance with their peers. </a:t>
            </a:r>
          </a:p>
          <a:p>
            <a:pPr lvl="0"/>
            <a:r>
              <a:rPr lang="en-IN" sz="4000" dirty="0" smtClean="0"/>
              <a:t>Approximately one third of children meeting the current DSM-5 diagnosis of autism spectrum disorder, exhibit intellectual disability (ID). </a:t>
            </a:r>
            <a:endParaRPr lang="en-IN" sz="4000"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xfrm>
            <a:off x="214282" y="285728"/>
            <a:ext cx="8719406" cy="6286544"/>
          </a:xfrm>
        </p:spPr>
        <p:txBody>
          <a:bodyPr>
            <a:normAutofit/>
          </a:bodyPr>
          <a:lstStyle/>
          <a:p>
            <a:pPr>
              <a:buNone/>
            </a:pPr>
            <a:r>
              <a:rPr lang="en-IN" sz="2800" dirty="0" smtClean="0"/>
              <a:t>1. Social Skills Training. </a:t>
            </a:r>
          </a:p>
          <a:p>
            <a:pPr lvl="0"/>
            <a:r>
              <a:rPr lang="en-IN" sz="2800" dirty="0" smtClean="0"/>
              <a:t>Children are given guided practice in initiating social conversation, greetings, initiating games, and joint attention. </a:t>
            </a:r>
          </a:p>
          <a:p>
            <a:endParaRPr lang="en-IN" sz="2800" dirty="0" smtClean="0"/>
          </a:p>
          <a:p>
            <a:endParaRPr lang="en-IN" sz="2800" dirty="0" smtClean="0"/>
          </a:p>
          <a:p>
            <a:endParaRPr lang="en-IN" sz="2800" dirty="0" smtClean="0"/>
          </a:p>
          <a:p>
            <a:endParaRPr lang="en-IN" sz="2800" dirty="0" smtClean="0"/>
          </a:p>
          <a:p>
            <a:r>
              <a:rPr lang="en-IN" sz="2800" dirty="0" smtClean="0"/>
              <a:t>Emotion identification and regulation are often included in practice with recognizing and learning how to label emotions in given social situations, learning to attribute appropriate emotional reactions in others, and social problem-solving techniques.</a:t>
            </a:r>
            <a:endParaRPr lang="en-IN" sz="2800" dirty="0"/>
          </a:p>
        </p:txBody>
      </p:sp>
      <p:pic>
        <p:nvPicPr>
          <p:cNvPr id="4" name="Picture 3" descr="paper_cut_out_people.14164524_std.jpg"/>
          <p:cNvPicPr>
            <a:picLocks noChangeAspect="1"/>
          </p:cNvPicPr>
          <p:nvPr/>
        </p:nvPicPr>
        <p:blipFill>
          <a:blip r:embed="rId2"/>
          <a:stretch>
            <a:fillRect/>
          </a:stretch>
        </p:blipFill>
        <p:spPr>
          <a:xfrm>
            <a:off x="2643174" y="1785926"/>
            <a:ext cx="5643602" cy="2275258"/>
          </a:xfrm>
          <a:prstGeom prst="rect">
            <a:avLst/>
          </a:prstGeom>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xfrm>
            <a:off x="214282" y="214290"/>
            <a:ext cx="5357850" cy="6357982"/>
          </a:xfrm>
        </p:spPr>
        <p:txBody>
          <a:bodyPr>
            <a:normAutofit lnSpcReduction="10000"/>
          </a:bodyPr>
          <a:lstStyle/>
          <a:p>
            <a:pPr lvl="0"/>
            <a:r>
              <a:rPr lang="en-IN" sz="2800" dirty="0" smtClean="0"/>
              <a:t>The goals are that with practice in the group setting, the child will be able to use the techniques in less structured settings and internalize strategies to interact positively with peers. </a:t>
            </a:r>
          </a:p>
          <a:p>
            <a:r>
              <a:rPr lang="en-IN" sz="2800" dirty="0" smtClean="0"/>
              <a:t>Behavioral Interventions (</a:t>
            </a:r>
            <a:r>
              <a:rPr lang="en-IN" sz="2800" dirty="0" err="1" smtClean="0"/>
              <a:t>Bis</a:t>
            </a:r>
            <a:r>
              <a:rPr lang="en-IN" sz="2800" dirty="0" smtClean="0"/>
              <a:t>)  -Early intervention is recommended for repetitive behaviors that are self-injurious; behavioral interventions may need to be combined with pharmacologic treatments to adequately manage the symptoms. </a:t>
            </a:r>
          </a:p>
          <a:p>
            <a:endParaRPr lang="en-IN" sz="2800" dirty="0"/>
          </a:p>
        </p:txBody>
      </p:sp>
      <p:pic>
        <p:nvPicPr>
          <p:cNvPr id="4" name="Picture 3" descr="Autism (1).jpg"/>
          <p:cNvPicPr>
            <a:picLocks noChangeAspect="1"/>
          </p:cNvPicPr>
          <p:nvPr/>
        </p:nvPicPr>
        <p:blipFill>
          <a:blip r:embed="rId2"/>
          <a:stretch>
            <a:fillRect/>
          </a:stretch>
        </p:blipFill>
        <p:spPr>
          <a:xfrm>
            <a:off x="5500694" y="428604"/>
            <a:ext cx="3357586" cy="6000792"/>
          </a:xfrm>
          <a:prstGeom prst="rect">
            <a:avLst/>
          </a:prstGeom>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xfrm>
            <a:off x="0" y="214290"/>
            <a:ext cx="8933688" cy="6429420"/>
          </a:xfrm>
        </p:spPr>
        <p:txBody>
          <a:bodyPr>
            <a:normAutofit lnSpcReduction="10000"/>
          </a:bodyPr>
          <a:lstStyle/>
          <a:p>
            <a:r>
              <a:rPr lang="en-IN" dirty="0" smtClean="0"/>
              <a:t>1. </a:t>
            </a:r>
            <a:r>
              <a:rPr lang="en-IN" b="1" dirty="0" smtClean="0"/>
              <a:t>Treatment and Education of Autistic and Communication related Handicapped children (TEACCH)</a:t>
            </a:r>
            <a:r>
              <a:rPr lang="en-IN" dirty="0" smtClean="0"/>
              <a:t>. Originally developed at the University of North Carolina at Chapel Hill in the 1970s, TEACCH involves structured teaching based on the notion that children with autism spectrum disorder have difficulty with perception, and so this teaching method incorporates many visual supports and a picture schedule to aid in teaching academic subjects as well as socially appropriate responses. The physical environment is arranged to support visual learning, and the day is structured to promote autonomy and social relatedness. </a:t>
            </a:r>
          </a:p>
          <a:p>
            <a:endParaRPr lang="en-IN"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xfrm>
            <a:off x="285720" y="285728"/>
            <a:ext cx="8647968" cy="6286544"/>
          </a:xfrm>
        </p:spPr>
        <p:txBody>
          <a:bodyPr>
            <a:normAutofit/>
          </a:bodyPr>
          <a:lstStyle/>
          <a:p>
            <a:r>
              <a:rPr lang="en-IN" sz="2800" dirty="0" smtClean="0"/>
              <a:t>2</a:t>
            </a:r>
            <a:r>
              <a:rPr lang="en-IN" sz="2800" b="1" dirty="0" smtClean="0"/>
              <a:t>. Broad-based approaches</a:t>
            </a:r>
            <a:r>
              <a:rPr lang="en-IN" sz="2800" dirty="0" smtClean="0"/>
              <a:t>. These educational plans include a blend of teaching strategies that use behavioral analysis and also focus on language remediation. Behavioral reinforcement is provided for socially acceptable behaviors while academic subjects are being taught. TEACCH may also be incorporated into a broader special educational program for autism spectrum disorder. </a:t>
            </a:r>
          </a:p>
          <a:p>
            <a:endParaRPr lang="en-IN" sz="2800" dirty="0"/>
          </a:p>
        </p:txBody>
      </p:sp>
      <p:pic>
        <p:nvPicPr>
          <p:cNvPr id="4" name="Picture 2"/>
          <p:cNvPicPr>
            <a:picLocks noChangeAspect="1" noChangeArrowheads="1"/>
          </p:cNvPicPr>
          <p:nvPr/>
        </p:nvPicPr>
        <p:blipFill>
          <a:blip r:embed="rId2"/>
          <a:srcRect/>
          <a:stretch>
            <a:fillRect/>
          </a:stretch>
        </p:blipFill>
        <p:spPr bwMode="auto">
          <a:xfrm>
            <a:off x="357158" y="3786190"/>
            <a:ext cx="4214843" cy="3071810"/>
          </a:xfrm>
          <a:prstGeom prst="rect">
            <a:avLst/>
          </a:prstGeom>
          <a:noFill/>
          <a:ln w="9525">
            <a:noFill/>
            <a:miter lim="800000"/>
            <a:headEnd/>
            <a:tailEnd/>
          </a:ln>
          <a:effectLst/>
        </p:spPr>
      </p:pic>
      <p:pic>
        <p:nvPicPr>
          <p:cNvPr id="5" name="Picture 3"/>
          <p:cNvPicPr>
            <a:picLocks noChangeAspect="1" noChangeArrowheads="1"/>
          </p:cNvPicPr>
          <p:nvPr/>
        </p:nvPicPr>
        <p:blipFill>
          <a:blip r:embed="rId3"/>
          <a:srcRect/>
          <a:stretch>
            <a:fillRect/>
          </a:stretch>
        </p:blipFill>
        <p:spPr bwMode="auto">
          <a:xfrm>
            <a:off x="4714876" y="3786190"/>
            <a:ext cx="4000528" cy="307181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xfrm>
            <a:off x="214282" y="0"/>
            <a:ext cx="8719406" cy="6858000"/>
          </a:xfrm>
        </p:spPr>
        <p:txBody>
          <a:bodyPr>
            <a:noAutofit/>
          </a:bodyPr>
          <a:lstStyle/>
          <a:p>
            <a:r>
              <a:rPr lang="en-IN" dirty="0" smtClean="0"/>
              <a:t>3. </a:t>
            </a:r>
            <a:r>
              <a:rPr lang="en-IN" b="1" dirty="0" smtClean="0"/>
              <a:t>Computer-based approaches and virtual reality</a:t>
            </a:r>
            <a:r>
              <a:rPr lang="en-IN" dirty="0" smtClean="0"/>
              <a:t>. </a:t>
            </a:r>
            <a:r>
              <a:rPr lang="en-IN" dirty="0" err="1" smtClean="0"/>
              <a:t>Computerbased</a:t>
            </a:r>
            <a:r>
              <a:rPr lang="en-IN" dirty="0" smtClean="0"/>
              <a:t> approaches and virtual reality teaching are </a:t>
            </a:r>
            <a:r>
              <a:rPr lang="en-IN" dirty="0" err="1" smtClean="0"/>
              <a:t>centered</a:t>
            </a:r>
            <a:r>
              <a:rPr lang="en-IN" dirty="0" smtClean="0"/>
              <a:t> on using computer-based programs, games, and interactive programs to teach language acquisition and reading skills. This provides the child with a sense of mastery and delivers a </a:t>
            </a:r>
            <a:r>
              <a:rPr lang="en-IN" dirty="0" err="1" smtClean="0"/>
              <a:t>behaviorally</a:t>
            </a:r>
            <a:r>
              <a:rPr lang="en-IN" dirty="0" smtClean="0"/>
              <a:t> based instruction in a modality that is appealing for the child. The Let's Face It! program is a computerized game that helps to teach children with autism spectrum disorder to recognize faces.</a:t>
            </a:r>
          </a:p>
          <a:p>
            <a:endParaRPr lang="en-IN" dirty="0" smtClean="0"/>
          </a:p>
          <a:p>
            <a:endParaRPr lang="en-IN"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xfrm>
            <a:off x="285720" y="285728"/>
            <a:ext cx="8647968" cy="6357982"/>
          </a:xfrm>
        </p:spPr>
        <p:txBody>
          <a:bodyPr>
            <a:normAutofit fontScale="85000" lnSpcReduction="20000"/>
          </a:bodyPr>
          <a:lstStyle/>
          <a:p>
            <a:pPr>
              <a:buNone/>
            </a:pPr>
            <a:r>
              <a:rPr lang="en-IN" b="1" dirty="0" smtClean="0"/>
              <a:t>REFERENCES:</a:t>
            </a:r>
            <a:endParaRPr lang="en-IN" dirty="0" smtClean="0"/>
          </a:p>
          <a:p>
            <a:pPr>
              <a:buNone/>
            </a:pPr>
            <a:r>
              <a:rPr lang="en-IN" b="1" dirty="0" smtClean="0"/>
              <a:t> </a:t>
            </a:r>
            <a:endParaRPr lang="en-IN" dirty="0" smtClean="0"/>
          </a:p>
          <a:p>
            <a:pPr lvl="0">
              <a:buNone/>
            </a:pPr>
            <a:r>
              <a:rPr lang="en-IN" sz="3300" dirty="0" smtClean="0"/>
              <a:t>1.SYNOPSIS </a:t>
            </a:r>
            <a:r>
              <a:rPr lang="en-IN" sz="3300" dirty="0" smtClean="0"/>
              <a:t>OF PSYCHIATRY by </a:t>
            </a:r>
            <a:r>
              <a:rPr lang="en-IN" sz="3300" i="1" dirty="0" smtClean="0"/>
              <a:t>Kaplan &amp;Sadock's</a:t>
            </a:r>
            <a:r>
              <a:rPr lang="en-IN" sz="3300" dirty="0" smtClean="0"/>
              <a:t>, eleventh edition, </a:t>
            </a:r>
            <a:r>
              <a:rPr lang="en-IN" sz="3300" dirty="0" err="1" smtClean="0"/>
              <a:t>Wolter</a:t>
            </a:r>
            <a:r>
              <a:rPr lang="en-IN" sz="3300" dirty="0" smtClean="0"/>
              <a:t> and </a:t>
            </a:r>
            <a:r>
              <a:rPr lang="en-IN" sz="3300" dirty="0" err="1" smtClean="0"/>
              <a:t>Kluwer</a:t>
            </a:r>
            <a:r>
              <a:rPr lang="en-IN" sz="3300" dirty="0" smtClean="0"/>
              <a:t> publishers.</a:t>
            </a:r>
          </a:p>
          <a:p>
            <a:pPr lvl="0">
              <a:buNone/>
            </a:pPr>
            <a:r>
              <a:rPr lang="en-IN" sz="3300" dirty="0" smtClean="0"/>
              <a:t>2.THE </a:t>
            </a:r>
            <a:r>
              <a:rPr lang="en-IN" sz="3300" dirty="0" smtClean="0"/>
              <a:t>ICD-10 CLASSIFICATION OF MENTAL AND BEHAVIOURALDISORDERS ,Reprinted edition 2004, World Health Organization 1992.</a:t>
            </a:r>
          </a:p>
          <a:p>
            <a:pPr lvl="0">
              <a:buNone/>
            </a:pPr>
            <a:r>
              <a:rPr lang="en-IN" sz="3300" dirty="0" smtClean="0"/>
              <a:t>3.  A </a:t>
            </a:r>
            <a:r>
              <a:rPr lang="en-IN" sz="3300" dirty="0" smtClean="0"/>
              <a:t>SHORT TEXTBOOK OF PSYCHIATRY by </a:t>
            </a:r>
            <a:r>
              <a:rPr lang="en-IN" sz="3300" i="1" dirty="0" err="1" smtClean="0"/>
              <a:t>Niraj</a:t>
            </a:r>
            <a:r>
              <a:rPr lang="en-IN" sz="3300" i="1" dirty="0" smtClean="0"/>
              <a:t> </a:t>
            </a:r>
            <a:r>
              <a:rPr lang="en-IN" sz="3300" i="1" dirty="0" err="1" smtClean="0"/>
              <a:t>Ahuja</a:t>
            </a:r>
            <a:r>
              <a:rPr lang="en-IN" sz="3300" dirty="0" smtClean="0"/>
              <a:t>, 7</a:t>
            </a:r>
            <a:r>
              <a:rPr lang="en-IN" sz="3300" baseline="30000" dirty="0" smtClean="0"/>
              <a:t>th</a:t>
            </a:r>
            <a:r>
              <a:rPr lang="en-IN" sz="3300" dirty="0" smtClean="0"/>
              <a:t> edition, </a:t>
            </a:r>
            <a:r>
              <a:rPr lang="en-IN" sz="3300" dirty="0" err="1" smtClean="0"/>
              <a:t>Jaypee</a:t>
            </a:r>
            <a:r>
              <a:rPr lang="en-IN" sz="3300" dirty="0" smtClean="0"/>
              <a:t> publishers.</a:t>
            </a:r>
          </a:p>
          <a:p>
            <a:pPr lvl="0">
              <a:buNone/>
            </a:pPr>
            <a:r>
              <a:rPr lang="en-IN" sz="3300" dirty="0" smtClean="0"/>
              <a:t>4.https</a:t>
            </a:r>
            <a:r>
              <a:rPr lang="en-IN" sz="3300" dirty="0" smtClean="0"/>
              <a:t>://www.researchgate.net/profile/Andrew_Pickles/publication/226341116</a:t>
            </a:r>
          </a:p>
          <a:p>
            <a:pPr lvl="0">
              <a:buNone/>
            </a:pPr>
            <a:r>
              <a:rPr lang="en-IN" sz="3300" dirty="0" smtClean="0"/>
              <a:t>5. https</a:t>
            </a:r>
            <a:r>
              <a:rPr lang="en-IN" sz="3300" dirty="0" smtClean="0"/>
              <a:t>://www.nimh.nih.gov/health/topics/autism-spectrum-disorders-asd/index</a:t>
            </a:r>
          </a:p>
          <a:p>
            <a:pPr lvl="0">
              <a:buNone/>
            </a:pPr>
            <a:r>
              <a:rPr lang="en-IN" sz="3300" dirty="0" smtClean="0"/>
              <a:t>6. ESSENTIALS </a:t>
            </a:r>
            <a:r>
              <a:rPr lang="en-IN" sz="3300" dirty="0" smtClean="0"/>
              <a:t>OF PSYCHIATRY by </a:t>
            </a:r>
            <a:r>
              <a:rPr lang="en-IN" sz="3300" i="1" dirty="0" smtClean="0"/>
              <a:t>Jerald Kay and Allan Tasman</a:t>
            </a:r>
            <a:r>
              <a:rPr lang="en-IN" sz="3300" dirty="0" smtClean="0"/>
              <a:t>, 2006 John Wiley &amp;Sons .</a:t>
            </a:r>
          </a:p>
          <a:p>
            <a:pPr>
              <a:buNone/>
            </a:pPr>
            <a:r>
              <a:rPr lang="en-IN" b="1" dirty="0" smtClean="0"/>
              <a:t> </a:t>
            </a:r>
            <a:endParaRPr lang="en-IN" dirty="0" smtClean="0"/>
          </a:p>
          <a:p>
            <a:endParaRPr lang="en-IN"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Content Placeholder 3" descr="4246994-word-thank-you-on-stickers.jpg"/>
          <p:cNvPicPr>
            <a:picLocks noGrp="1" noChangeAspect="1"/>
          </p:cNvPicPr>
          <p:nvPr>
            <p:ph idx="1"/>
          </p:nvPr>
        </p:nvPicPr>
        <p:blipFill>
          <a:blip r:embed="rId2"/>
          <a:stretch>
            <a:fillRect/>
          </a:stretch>
        </p:blipFill>
        <p:spPr>
          <a:xfrm>
            <a:off x="1" y="0"/>
            <a:ext cx="9144000" cy="6858000"/>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14290"/>
            <a:ext cx="8933688" cy="928694"/>
          </a:xfrm>
        </p:spPr>
        <p:txBody>
          <a:bodyPr>
            <a:normAutofit fontScale="90000"/>
          </a:bodyPr>
          <a:lstStyle/>
          <a:p>
            <a:r>
              <a:rPr lang="en-IN" dirty="0" smtClean="0"/>
              <a:t/>
            </a:r>
            <a:br>
              <a:rPr lang="en-IN" dirty="0" smtClean="0"/>
            </a:br>
            <a:endParaRPr lang="en-IN" dirty="0"/>
          </a:p>
        </p:txBody>
      </p:sp>
      <p:pic>
        <p:nvPicPr>
          <p:cNvPr id="4" name="Content Placeholder 3" descr="pervasive-developmental-disorders-8-638.jpg"/>
          <p:cNvPicPr>
            <a:picLocks noGrp="1" noChangeAspect="1"/>
          </p:cNvPicPr>
          <p:nvPr>
            <p:ph idx="1"/>
          </p:nvPr>
        </p:nvPicPr>
        <p:blipFill>
          <a:blip r:embed="rId2"/>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xfrm>
            <a:off x="0" y="0"/>
            <a:ext cx="8933688" cy="6858000"/>
          </a:xfrm>
        </p:spPr>
        <p:txBody>
          <a:bodyPr>
            <a:normAutofit/>
          </a:bodyPr>
          <a:lstStyle/>
          <a:p>
            <a:r>
              <a:rPr lang="en-IN" dirty="0" err="1" smtClean="0"/>
              <a:t>Kanner</a:t>
            </a:r>
            <a:r>
              <a:rPr lang="en-IN" dirty="0" smtClean="0"/>
              <a:t> described children who exhibited extreme "autistic aloneness</a:t>
            </a:r>
            <a:r>
              <a:rPr lang="en-IN" i="1" dirty="0" smtClean="0"/>
              <a:t>"; </a:t>
            </a:r>
          </a:p>
          <a:p>
            <a:r>
              <a:rPr lang="en-IN" i="1" dirty="0" smtClean="0"/>
              <a:t>failure to assume an anticipatory posture; </a:t>
            </a:r>
          </a:p>
          <a:p>
            <a:r>
              <a:rPr lang="en-IN" i="1" dirty="0" smtClean="0"/>
              <a:t>delayed or deviant language development with echolalia</a:t>
            </a:r>
            <a:r>
              <a:rPr lang="en-IN" dirty="0" smtClean="0"/>
              <a:t> and often with </a:t>
            </a:r>
            <a:r>
              <a:rPr lang="en-IN" i="1" dirty="0" smtClean="0"/>
              <a:t>pronominal reversal (using you for I</a:t>
            </a:r>
            <a:r>
              <a:rPr lang="en-IN" dirty="0" smtClean="0"/>
              <a:t>); </a:t>
            </a:r>
          </a:p>
          <a:p>
            <a:r>
              <a:rPr lang="en-IN" i="1" dirty="0" smtClean="0"/>
              <a:t>monotonous repetitions of noises or verbal utterances; </a:t>
            </a:r>
          </a:p>
          <a:p>
            <a:r>
              <a:rPr lang="en-IN" i="1" dirty="0" smtClean="0"/>
              <a:t>excellent rote memory; </a:t>
            </a:r>
          </a:p>
          <a:p>
            <a:r>
              <a:rPr lang="en-IN" i="1" dirty="0" smtClean="0"/>
              <a:t>limited range of spontaneous activities, stereotypies, and mannerisms; and </a:t>
            </a:r>
          </a:p>
          <a:p>
            <a:r>
              <a:rPr lang="en-IN" i="1" dirty="0" smtClean="0"/>
              <a:t>anxiously obsessive desire for the maintenance of sameness and dread of change. </a:t>
            </a:r>
            <a:endParaRPr lang="en-IN"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xfrm>
            <a:off x="214282" y="214290"/>
            <a:ext cx="8719406" cy="6429420"/>
          </a:xfrm>
        </p:spPr>
        <p:txBody>
          <a:bodyPr>
            <a:noAutofit/>
          </a:bodyPr>
          <a:lstStyle/>
          <a:p>
            <a:pPr>
              <a:buNone/>
            </a:pPr>
            <a:r>
              <a:rPr lang="en-IN" sz="3600" dirty="0" smtClean="0"/>
              <a:t>Socially, </a:t>
            </a:r>
            <a:r>
              <a:rPr lang="en-IN" sz="3600" dirty="0" err="1" smtClean="0"/>
              <a:t>Kanner's</a:t>
            </a:r>
            <a:r>
              <a:rPr lang="en-IN" sz="3600" dirty="0" smtClean="0"/>
              <a:t> sample was described as </a:t>
            </a:r>
            <a:r>
              <a:rPr lang="en-IN" sz="3600" i="1" dirty="0" smtClean="0"/>
              <a:t>having </a:t>
            </a:r>
          </a:p>
          <a:p>
            <a:r>
              <a:rPr lang="en-IN" sz="3600" i="1" dirty="0" smtClean="0"/>
              <a:t>poor eye contact; </a:t>
            </a:r>
          </a:p>
          <a:p>
            <a:r>
              <a:rPr lang="en-IN" sz="3600" i="1" dirty="0" smtClean="0"/>
              <a:t>awkward relationships</a:t>
            </a:r>
            <a:r>
              <a:rPr lang="en-IN" sz="3600" dirty="0" smtClean="0"/>
              <a:t>; and </a:t>
            </a:r>
          </a:p>
          <a:p>
            <a:r>
              <a:rPr lang="en-IN" sz="3600" i="1" dirty="0" smtClean="0"/>
              <a:t>a preference for pictures and inanimate objects</a:t>
            </a:r>
            <a:r>
              <a:rPr lang="en-IN" sz="3600" dirty="0" smtClean="0"/>
              <a:t>. </a:t>
            </a:r>
          </a:p>
          <a:p>
            <a:endParaRPr lang="en-IN" sz="3600" dirty="0" smtClean="0"/>
          </a:p>
          <a:p>
            <a:r>
              <a:rPr lang="en-IN" sz="3600" dirty="0" err="1" smtClean="0"/>
              <a:t>Kanner</a:t>
            </a:r>
            <a:r>
              <a:rPr lang="en-IN" sz="3600" dirty="0" smtClean="0"/>
              <a:t> suggested that some children with infantile autism may have been misclassified as "mentally retarded" or schizophrenic, over time, it became evident that these were two distinct psychiatric entities.</a:t>
            </a:r>
            <a:endParaRPr lang="en-IN" sz="3600"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6718</TotalTime>
  <Words>2933</Words>
  <Application>Microsoft Office PowerPoint</Application>
  <PresentationFormat>On-screen Show (4:3)</PresentationFormat>
  <Paragraphs>161</Paragraphs>
  <Slides>66</Slides>
  <Notes>0</Notes>
  <HiddenSlides>0</HiddenSlides>
  <MMClips>0</MMClips>
  <ScaleCrop>false</ScaleCrop>
  <HeadingPairs>
    <vt:vector size="4" baseType="variant">
      <vt:variant>
        <vt:lpstr>Theme</vt:lpstr>
      </vt:variant>
      <vt:variant>
        <vt:i4>1</vt:i4>
      </vt:variant>
      <vt:variant>
        <vt:lpstr>Slide Titles</vt:lpstr>
      </vt:variant>
      <vt:variant>
        <vt:i4>66</vt:i4>
      </vt:variant>
    </vt:vector>
  </HeadingPairs>
  <TitlesOfParts>
    <vt:vector size="67" baseType="lpstr">
      <vt:lpstr>Solstice</vt:lpstr>
      <vt:lpstr>Slide 1</vt:lpstr>
      <vt:lpstr>Autism spectrum disorder, previously known as the pervasive developmental disorders, are a group of neurodevelopmental syndromes with heritability.</vt:lpstr>
      <vt:lpstr>     DSM-5</vt:lpstr>
      <vt:lpstr>Slide 4</vt:lpstr>
      <vt:lpstr>Slide 5</vt:lpstr>
      <vt:lpstr>Slide 6</vt:lpstr>
      <vt:lpstr> </vt:lpstr>
      <vt:lpstr>Slide 8</vt:lpstr>
      <vt:lpstr>Slide 9</vt:lpstr>
      <vt:lpstr>Slide 10</vt:lpstr>
      <vt:lpstr>  EPIDEMIOLOGY  </vt:lpstr>
      <vt:lpstr>ETIOLOGY AND PATHOGENESIS  </vt:lpstr>
      <vt:lpstr>Genetic Factors  </vt:lpstr>
      <vt:lpstr>Slide 14</vt:lpstr>
      <vt:lpstr>Slide 15</vt:lpstr>
      <vt:lpstr>Slide 16</vt:lpstr>
      <vt:lpstr>Slide 17</vt:lpstr>
      <vt:lpstr>   Risk factors 5 </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Associated Physical Characteristics. </vt:lpstr>
      <vt:lpstr>Disturbances In Language Development and Usage </vt:lpstr>
      <vt:lpstr>Slide 38</vt:lpstr>
      <vt:lpstr>Slide 39</vt:lpstr>
      <vt:lpstr>Slide 40</vt:lpstr>
      <vt:lpstr>Slide 41</vt:lpstr>
      <vt:lpstr>Slide 42</vt:lpstr>
      <vt:lpstr>Slide 43</vt:lpstr>
      <vt:lpstr>Irritability. </vt:lpstr>
      <vt:lpstr>Slide 45</vt:lpstr>
      <vt:lpstr>Slide 46</vt:lpstr>
      <vt:lpstr>Slide 47</vt:lpstr>
      <vt:lpstr>Slide 48</vt:lpstr>
      <vt:lpstr>Slide 49</vt:lpstr>
      <vt:lpstr>Slide 50</vt:lpstr>
      <vt:lpstr>Slide 51</vt:lpstr>
      <vt:lpstr>Slide 52</vt:lpstr>
      <vt:lpstr>Slide 53</vt:lpstr>
      <vt:lpstr>DIFFERENTIAL DIAGNOSIS </vt:lpstr>
      <vt:lpstr>COURSE AND PROGNOSIS </vt:lpstr>
      <vt:lpstr>Slide 56</vt:lpstr>
      <vt:lpstr>TREATMENT</vt:lpstr>
      <vt:lpstr>Slide 58</vt:lpstr>
      <vt:lpstr>Slide 59</vt:lpstr>
      <vt:lpstr>Slide 60</vt:lpstr>
      <vt:lpstr>Slide 61</vt:lpstr>
      <vt:lpstr>Slide 62</vt:lpstr>
      <vt:lpstr>Slide 63</vt:lpstr>
      <vt:lpstr>Slide 64</vt:lpstr>
      <vt:lpstr>Slide 65</vt:lpstr>
      <vt:lpstr>Slide 66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Shalini</dc:creator>
  <cp:lastModifiedBy>Shalini</cp:lastModifiedBy>
  <cp:revision>80</cp:revision>
  <dcterms:created xsi:type="dcterms:W3CDTF">2017-09-03T06:55:03Z</dcterms:created>
  <dcterms:modified xsi:type="dcterms:W3CDTF">2020-08-17T23:56:33Z</dcterms:modified>
</cp:coreProperties>
</file>