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3" r:id="rId6"/>
    <p:sldId id="264" r:id="rId7"/>
    <p:sldId id="256" r:id="rId8"/>
    <p:sldId id="257" r:id="rId9"/>
    <p:sldId id="258" r:id="rId10"/>
    <p:sldId id="266" r:id="rId11"/>
    <p:sldId id="267" r:id="rId12"/>
    <p:sldId id="268" r:id="rId13"/>
    <p:sldId id="269" r:id="rId14"/>
    <p:sldId id="270" r:id="rId15"/>
    <p:sldId id="265"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119BB-8ABF-4360-A236-C34431B9D8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82BFCCD8-4A83-4F57-AB45-8A7908EF76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6B5B909B-638F-4B72-9609-747AA248D0EF}"/>
              </a:ext>
            </a:extLst>
          </p:cNvPr>
          <p:cNvSpPr>
            <a:spLocks noGrp="1"/>
          </p:cNvSpPr>
          <p:nvPr>
            <p:ph type="dt" sz="half" idx="10"/>
          </p:nvPr>
        </p:nvSpPr>
        <p:spPr/>
        <p:txBody>
          <a:bodyPr/>
          <a:lstStyle/>
          <a:p>
            <a:fld id="{8D6416BF-D1EF-4406-A567-08BEF915979D}" type="datetimeFigureOut">
              <a:rPr lang="en-IN" smtClean="0"/>
              <a:t>19-11-2019</a:t>
            </a:fld>
            <a:endParaRPr lang="en-IN"/>
          </a:p>
        </p:txBody>
      </p:sp>
      <p:sp>
        <p:nvSpPr>
          <p:cNvPr id="5" name="Footer Placeholder 4">
            <a:extLst>
              <a:ext uri="{FF2B5EF4-FFF2-40B4-BE49-F238E27FC236}">
                <a16:creationId xmlns:a16="http://schemas.microsoft.com/office/drawing/2014/main" id="{68B7D20D-70F8-462A-A3D8-71743814D78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E878954-EFD0-4D60-8AF7-C2BBDB2B80EA}"/>
              </a:ext>
            </a:extLst>
          </p:cNvPr>
          <p:cNvSpPr>
            <a:spLocks noGrp="1"/>
          </p:cNvSpPr>
          <p:nvPr>
            <p:ph type="sldNum" sz="quarter" idx="12"/>
          </p:nvPr>
        </p:nvSpPr>
        <p:spPr/>
        <p:txBody>
          <a:bodyPr/>
          <a:lstStyle/>
          <a:p>
            <a:fld id="{85F51761-C8D7-4BD7-BA2B-B5604329794F}" type="slidenum">
              <a:rPr lang="en-IN" smtClean="0"/>
              <a:t>‹#›</a:t>
            </a:fld>
            <a:endParaRPr lang="en-IN"/>
          </a:p>
        </p:txBody>
      </p:sp>
    </p:spTree>
    <p:extLst>
      <p:ext uri="{BB962C8B-B14F-4D97-AF65-F5344CB8AC3E}">
        <p14:creationId xmlns:p14="http://schemas.microsoft.com/office/powerpoint/2010/main" val="2132712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4108-1412-46B8-B755-B7092AFB7041}"/>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3AFE9B2-5C2C-406D-B602-B2EE1C12F4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9102CE0-1DEB-4ABC-9F36-79232BF181E4}"/>
              </a:ext>
            </a:extLst>
          </p:cNvPr>
          <p:cNvSpPr>
            <a:spLocks noGrp="1"/>
          </p:cNvSpPr>
          <p:nvPr>
            <p:ph type="dt" sz="half" idx="10"/>
          </p:nvPr>
        </p:nvSpPr>
        <p:spPr/>
        <p:txBody>
          <a:bodyPr/>
          <a:lstStyle/>
          <a:p>
            <a:fld id="{8D6416BF-D1EF-4406-A567-08BEF915979D}" type="datetimeFigureOut">
              <a:rPr lang="en-IN" smtClean="0"/>
              <a:t>19-11-2019</a:t>
            </a:fld>
            <a:endParaRPr lang="en-IN"/>
          </a:p>
        </p:txBody>
      </p:sp>
      <p:sp>
        <p:nvSpPr>
          <p:cNvPr id="5" name="Footer Placeholder 4">
            <a:extLst>
              <a:ext uri="{FF2B5EF4-FFF2-40B4-BE49-F238E27FC236}">
                <a16:creationId xmlns:a16="http://schemas.microsoft.com/office/drawing/2014/main" id="{20900B8F-C058-402A-8FF1-3A2232E92D7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13B3DAD-9670-44D0-8066-D01AD5BD4F82}"/>
              </a:ext>
            </a:extLst>
          </p:cNvPr>
          <p:cNvSpPr>
            <a:spLocks noGrp="1"/>
          </p:cNvSpPr>
          <p:nvPr>
            <p:ph type="sldNum" sz="quarter" idx="12"/>
          </p:nvPr>
        </p:nvSpPr>
        <p:spPr/>
        <p:txBody>
          <a:bodyPr/>
          <a:lstStyle/>
          <a:p>
            <a:fld id="{85F51761-C8D7-4BD7-BA2B-B5604329794F}" type="slidenum">
              <a:rPr lang="en-IN" smtClean="0"/>
              <a:t>‹#›</a:t>
            </a:fld>
            <a:endParaRPr lang="en-IN"/>
          </a:p>
        </p:txBody>
      </p:sp>
    </p:spTree>
    <p:extLst>
      <p:ext uri="{BB962C8B-B14F-4D97-AF65-F5344CB8AC3E}">
        <p14:creationId xmlns:p14="http://schemas.microsoft.com/office/powerpoint/2010/main" val="2449725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54FD01-6A0C-41F3-A312-346410544B1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01B5066-A101-415B-8560-93977A2EFA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AD14112-5A45-463A-88BF-C126F366E98E}"/>
              </a:ext>
            </a:extLst>
          </p:cNvPr>
          <p:cNvSpPr>
            <a:spLocks noGrp="1"/>
          </p:cNvSpPr>
          <p:nvPr>
            <p:ph type="dt" sz="half" idx="10"/>
          </p:nvPr>
        </p:nvSpPr>
        <p:spPr/>
        <p:txBody>
          <a:bodyPr/>
          <a:lstStyle/>
          <a:p>
            <a:fld id="{8D6416BF-D1EF-4406-A567-08BEF915979D}" type="datetimeFigureOut">
              <a:rPr lang="en-IN" smtClean="0"/>
              <a:t>19-11-2019</a:t>
            </a:fld>
            <a:endParaRPr lang="en-IN"/>
          </a:p>
        </p:txBody>
      </p:sp>
      <p:sp>
        <p:nvSpPr>
          <p:cNvPr id="5" name="Footer Placeholder 4">
            <a:extLst>
              <a:ext uri="{FF2B5EF4-FFF2-40B4-BE49-F238E27FC236}">
                <a16:creationId xmlns:a16="http://schemas.microsoft.com/office/drawing/2014/main" id="{BE35CDBB-D9FF-47FC-8A0C-6465DF29E83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9ACEC5E-AF25-445C-B9E7-97FEC2F6A081}"/>
              </a:ext>
            </a:extLst>
          </p:cNvPr>
          <p:cNvSpPr>
            <a:spLocks noGrp="1"/>
          </p:cNvSpPr>
          <p:nvPr>
            <p:ph type="sldNum" sz="quarter" idx="12"/>
          </p:nvPr>
        </p:nvSpPr>
        <p:spPr/>
        <p:txBody>
          <a:bodyPr/>
          <a:lstStyle/>
          <a:p>
            <a:fld id="{85F51761-C8D7-4BD7-BA2B-B5604329794F}" type="slidenum">
              <a:rPr lang="en-IN" smtClean="0"/>
              <a:t>‹#›</a:t>
            </a:fld>
            <a:endParaRPr lang="en-IN"/>
          </a:p>
        </p:txBody>
      </p:sp>
    </p:spTree>
    <p:extLst>
      <p:ext uri="{BB962C8B-B14F-4D97-AF65-F5344CB8AC3E}">
        <p14:creationId xmlns:p14="http://schemas.microsoft.com/office/powerpoint/2010/main" val="2161410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1E21C-B913-4E36-B957-27A9626789D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D4C326B-A771-474C-A6A5-1B02773030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06629AA-202D-4DF4-BE7C-3CD1E30AB607}"/>
              </a:ext>
            </a:extLst>
          </p:cNvPr>
          <p:cNvSpPr>
            <a:spLocks noGrp="1"/>
          </p:cNvSpPr>
          <p:nvPr>
            <p:ph type="dt" sz="half" idx="10"/>
          </p:nvPr>
        </p:nvSpPr>
        <p:spPr/>
        <p:txBody>
          <a:bodyPr/>
          <a:lstStyle/>
          <a:p>
            <a:fld id="{8D6416BF-D1EF-4406-A567-08BEF915979D}" type="datetimeFigureOut">
              <a:rPr lang="en-IN" smtClean="0"/>
              <a:t>19-11-2019</a:t>
            </a:fld>
            <a:endParaRPr lang="en-IN"/>
          </a:p>
        </p:txBody>
      </p:sp>
      <p:sp>
        <p:nvSpPr>
          <p:cNvPr id="5" name="Footer Placeholder 4">
            <a:extLst>
              <a:ext uri="{FF2B5EF4-FFF2-40B4-BE49-F238E27FC236}">
                <a16:creationId xmlns:a16="http://schemas.microsoft.com/office/drawing/2014/main" id="{EA1C8D30-2C25-49F2-A52C-8D40B3C147F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E4B90FB-7828-484C-97B9-1BB17B0C5C5C}"/>
              </a:ext>
            </a:extLst>
          </p:cNvPr>
          <p:cNvSpPr>
            <a:spLocks noGrp="1"/>
          </p:cNvSpPr>
          <p:nvPr>
            <p:ph type="sldNum" sz="quarter" idx="12"/>
          </p:nvPr>
        </p:nvSpPr>
        <p:spPr/>
        <p:txBody>
          <a:bodyPr/>
          <a:lstStyle/>
          <a:p>
            <a:fld id="{85F51761-C8D7-4BD7-BA2B-B5604329794F}" type="slidenum">
              <a:rPr lang="en-IN" smtClean="0"/>
              <a:t>‹#›</a:t>
            </a:fld>
            <a:endParaRPr lang="en-IN"/>
          </a:p>
        </p:txBody>
      </p:sp>
    </p:spTree>
    <p:extLst>
      <p:ext uri="{BB962C8B-B14F-4D97-AF65-F5344CB8AC3E}">
        <p14:creationId xmlns:p14="http://schemas.microsoft.com/office/powerpoint/2010/main" val="871351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D5976-A9CC-4B6B-A86A-BA958B523C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5C8921F-D499-44B3-AEE8-C5F1B7AB80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947F60-1276-48AF-8659-9F4ADC955E82}"/>
              </a:ext>
            </a:extLst>
          </p:cNvPr>
          <p:cNvSpPr>
            <a:spLocks noGrp="1"/>
          </p:cNvSpPr>
          <p:nvPr>
            <p:ph type="dt" sz="half" idx="10"/>
          </p:nvPr>
        </p:nvSpPr>
        <p:spPr/>
        <p:txBody>
          <a:bodyPr/>
          <a:lstStyle/>
          <a:p>
            <a:fld id="{8D6416BF-D1EF-4406-A567-08BEF915979D}" type="datetimeFigureOut">
              <a:rPr lang="en-IN" smtClean="0"/>
              <a:t>19-11-2019</a:t>
            </a:fld>
            <a:endParaRPr lang="en-IN"/>
          </a:p>
        </p:txBody>
      </p:sp>
      <p:sp>
        <p:nvSpPr>
          <p:cNvPr id="5" name="Footer Placeholder 4">
            <a:extLst>
              <a:ext uri="{FF2B5EF4-FFF2-40B4-BE49-F238E27FC236}">
                <a16:creationId xmlns:a16="http://schemas.microsoft.com/office/drawing/2014/main" id="{DFFE9440-1A3A-430C-8CE1-84391CE49D0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9D4653F-688D-4083-ADEA-47360AA51C6B}"/>
              </a:ext>
            </a:extLst>
          </p:cNvPr>
          <p:cNvSpPr>
            <a:spLocks noGrp="1"/>
          </p:cNvSpPr>
          <p:nvPr>
            <p:ph type="sldNum" sz="quarter" idx="12"/>
          </p:nvPr>
        </p:nvSpPr>
        <p:spPr/>
        <p:txBody>
          <a:bodyPr/>
          <a:lstStyle/>
          <a:p>
            <a:fld id="{85F51761-C8D7-4BD7-BA2B-B5604329794F}" type="slidenum">
              <a:rPr lang="en-IN" smtClean="0"/>
              <a:t>‹#›</a:t>
            </a:fld>
            <a:endParaRPr lang="en-IN"/>
          </a:p>
        </p:txBody>
      </p:sp>
    </p:spTree>
    <p:extLst>
      <p:ext uri="{BB962C8B-B14F-4D97-AF65-F5344CB8AC3E}">
        <p14:creationId xmlns:p14="http://schemas.microsoft.com/office/powerpoint/2010/main" val="2566342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F922D-84DD-4598-BC82-963DB87197B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D6D4259-D94D-4706-926E-47F74BCD8A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69C4E708-F4E2-4923-8EAC-FBC046B7D0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028E967-B716-4A7E-A4A9-4E2CB5902425}"/>
              </a:ext>
            </a:extLst>
          </p:cNvPr>
          <p:cNvSpPr>
            <a:spLocks noGrp="1"/>
          </p:cNvSpPr>
          <p:nvPr>
            <p:ph type="dt" sz="half" idx="10"/>
          </p:nvPr>
        </p:nvSpPr>
        <p:spPr/>
        <p:txBody>
          <a:bodyPr/>
          <a:lstStyle/>
          <a:p>
            <a:fld id="{8D6416BF-D1EF-4406-A567-08BEF915979D}" type="datetimeFigureOut">
              <a:rPr lang="en-IN" smtClean="0"/>
              <a:t>19-11-2019</a:t>
            </a:fld>
            <a:endParaRPr lang="en-IN"/>
          </a:p>
        </p:txBody>
      </p:sp>
      <p:sp>
        <p:nvSpPr>
          <p:cNvPr id="6" name="Footer Placeholder 5">
            <a:extLst>
              <a:ext uri="{FF2B5EF4-FFF2-40B4-BE49-F238E27FC236}">
                <a16:creationId xmlns:a16="http://schemas.microsoft.com/office/drawing/2014/main" id="{056FE4D4-66F8-4A3F-9931-ACC0B125640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52490D7-28A0-430B-BF27-825A9A648628}"/>
              </a:ext>
            </a:extLst>
          </p:cNvPr>
          <p:cNvSpPr>
            <a:spLocks noGrp="1"/>
          </p:cNvSpPr>
          <p:nvPr>
            <p:ph type="sldNum" sz="quarter" idx="12"/>
          </p:nvPr>
        </p:nvSpPr>
        <p:spPr/>
        <p:txBody>
          <a:bodyPr/>
          <a:lstStyle/>
          <a:p>
            <a:fld id="{85F51761-C8D7-4BD7-BA2B-B5604329794F}" type="slidenum">
              <a:rPr lang="en-IN" smtClean="0"/>
              <a:t>‹#›</a:t>
            </a:fld>
            <a:endParaRPr lang="en-IN"/>
          </a:p>
        </p:txBody>
      </p:sp>
    </p:spTree>
    <p:extLst>
      <p:ext uri="{BB962C8B-B14F-4D97-AF65-F5344CB8AC3E}">
        <p14:creationId xmlns:p14="http://schemas.microsoft.com/office/powerpoint/2010/main" val="1752233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8459C-B68E-4D62-9117-01DF841D4BAC}"/>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63E60C1-A9DA-4FDA-B4F7-1D58C7143B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C143D9-E322-4B4A-98D5-8B9E16524D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74616F2-D7E0-4D6D-8400-7A4766458A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2DAA78-E980-4862-B842-92EFAAB1C61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43E7E962-4E55-4680-BC29-1DF9DC90D112}"/>
              </a:ext>
            </a:extLst>
          </p:cNvPr>
          <p:cNvSpPr>
            <a:spLocks noGrp="1"/>
          </p:cNvSpPr>
          <p:nvPr>
            <p:ph type="dt" sz="half" idx="10"/>
          </p:nvPr>
        </p:nvSpPr>
        <p:spPr/>
        <p:txBody>
          <a:bodyPr/>
          <a:lstStyle/>
          <a:p>
            <a:fld id="{8D6416BF-D1EF-4406-A567-08BEF915979D}" type="datetimeFigureOut">
              <a:rPr lang="en-IN" smtClean="0"/>
              <a:t>19-11-2019</a:t>
            </a:fld>
            <a:endParaRPr lang="en-IN"/>
          </a:p>
        </p:txBody>
      </p:sp>
      <p:sp>
        <p:nvSpPr>
          <p:cNvPr id="8" name="Footer Placeholder 7">
            <a:extLst>
              <a:ext uri="{FF2B5EF4-FFF2-40B4-BE49-F238E27FC236}">
                <a16:creationId xmlns:a16="http://schemas.microsoft.com/office/drawing/2014/main" id="{1CCBA0DA-3494-45DA-A2F9-72B9D6E5F71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BDA4567-25F8-4F0F-A123-BB5E9AD0E7A5}"/>
              </a:ext>
            </a:extLst>
          </p:cNvPr>
          <p:cNvSpPr>
            <a:spLocks noGrp="1"/>
          </p:cNvSpPr>
          <p:nvPr>
            <p:ph type="sldNum" sz="quarter" idx="12"/>
          </p:nvPr>
        </p:nvSpPr>
        <p:spPr/>
        <p:txBody>
          <a:bodyPr/>
          <a:lstStyle/>
          <a:p>
            <a:fld id="{85F51761-C8D7-4BD7-BA2B-B5604329794F}" type="slidenum">
              <a:rPr lang="en-IN" smtClean="0"/>
              <a:t>‹#›</a:t>
            </a:fld>
            <a:endParaRPr lang="en-IN"/>
          </a:p>
        </p:txBody>
      </p:sp>
    </p:spTree>
    <p:extLst>
      <p:ext uri="{BB962C8B-B14F-4D97-AF65-F5344CB8AC3E}">
        <p14:creationId xmlns:p14="http://schemas.microsoft.com/office/powerpoint/2010/main" val="2040077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C6214-345A-409E-BB6B-15679FA1EE5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729F6F51-E9D9-49F2-BF74-27DB1CD940DB}"/>
              </a:ext>
            </a:extLst>
          </p:cNvPr>
          <p:cNvSpPr>
            <a:spLocks noGrp="1"/>
          </p:cNvSpPr>
          <p:nvPr>
            <p:ph type="dt" sz="half" idx="10"/>
          </p:nvPr>
        </p:nvSpPr>
        <p:spPr/>
        <p:txBody>
          <a:bodyPr/>
          <a:lstStyle/>
          <a:p>
            <a:fld id="{8D6416BF-D1EF-4406-A567-08BEF915979D}" type="datetimeFigureOut">
              <a:rPr lang="en-IN" smtClean="0"/>
              <a:t>19-11-2019</a:t>
            </a:fld>
            <a:endParaRPr lang="en-IN"/>
          </a:p>
        </p:txBody>
      </p:sp>
      <p:sp>
        <p:nvSpPr>
          <p:cNvPr id="4" name="Footer Placeholder 3">
            <a:extLst>
              <a:ext uri="{FF2B5EF4-FFF2-40B4-BE49-F238E27FC236}">
                <a16:creationId xmlns:a16="http://schemas.microsoft.com/office/drawing/2014/main" id="{B8AF8424-1633-42AA-9F6D-9B4CB6C0FE47}"/>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C62EAB80-3CA6-4D33-A176-97639E6ABC05}"/>
              </a:ext>
            </a:extLst>
          </p:cNvPr>
          <p:cNvSpPr>
            <a:spLocks noGrp="1"/>
          </p:cNvSpPr>
          <p:nvPr>
            <p:ph type="sldNum" sz="quarter" idx="12"/>
          </p:nvPr>
        </p:nvSpPr>
        <p:spPr/>
        <p:txBody>
          <a:bodyPr/>
          <a:lstStyle/>
          <a:p>
            <a:fld id="{85F51761-C8D7-4BD7-BA2B-B5604329794F}" type="slidenum">
              <a:rPr lang="en-IN" smtClean="0"/>
              <a:t>‹#›</a:t>
            </a:fld>
            <a:endParaRPr lang="en-IN"/>
          </a:p>
        </p:txBody>
      </p:sp>
    </p:spTree>
    <p:extLst>
      <p:ext uri="{BB962C8B-B14F-4D97-AF65-F5344CB8AC3E}">
        <p14:creationId xmlns:p14="http://schemas.microsoft.com/office/powerpoint/2010/main" val="524735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75EE28-A5DD-4041-902C-4FABC4EA1650}"/>
              </a:ext>
            </a:extLst>
          </p:cNvPr>
          <p:cNvSpPr>
            <a:spLocks noGrp="1"/>
          </p:cNvSpPr>
          <p:nvPr>
            <p:ph type="dt" sz="half" idx="10"/>
          </p:nvPr>
        </p:nvSpPr>
        <p:spPr/>
        <p:txBody>
          <a:bodyPr/>
          <a:lstStyle/>
          <a:p>
            <a:fld id="{8D6416BF-D1EF-4406-A567-08BEF915979D}" type="datetimeFigureOut">
              <a:rPr lang="en-IN" smtClean="0"/>
              <a:t>19-11-2019</a:t>
            </a:fld>
            <a:endParaRPr lang="en-IN"/>
          </a:p>
        </p:txBody>
      </p:sp>
      <p:sp>
        <p:nvSpPr>
          <p:cNvPr id="3" name="Footer Placeholder 2">
            <a:extLst>
              <a:ext uri="{FF2B5EF4-FFF2-40B4-BE49-F238E27FC236}">
                <a16:creationId xmlns:a16="http://schemas.microsoft.com/office/drawing/2014/main" id="{76A3AB81-B2D6-4DE0-BA88-C546A2F36911}"/>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05777D49-43E1-47E2-A9DB-377CF929FE9E}"/>
              </a:ext>
            </a:extLst>
          </p:cNvPr>
          <p:cNvSpPr>
            <a:spLocks noGrp="1"/>
          </p:cNvSpPr>
          <p:nvPr>
            <p:ph type="sldNum" sz="quarter" idx="12"/>
          </p:nvPr>
        </p:nvSpPr>
        <p:spPr/>
        <p:txBody>
          <a:bodyPr/>
          <a:lstStyle/>
          <a:p>
            <a:fld id="{85F51761-C8D7-4BD7-BA2B-B5604329794F}" type="slidenum">
              <a:rPr lang="en-IN" smtClean="0"/>
              <a:t>‹#›</a:t>
            </a:fld>
            <a:endParaRPr lang="en-IN"/>
          </a:p>
        </p:txBody>
      </p:sp>
    </p:spTree>
    <p:extLst>
      <p:ext uri="{BB962C8B-B14F-4D97-AF65-F5344CB8AC3E}">
        <p14:creationId xmlns:p14="http://schemas.microsoft.com/office/powerpoint/2010/main" val="2029104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51872-BBD1-4BEC-A145-8A31D2B6E1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EEFFAE2-0815-4C0E-BA22-27FC7F26A4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31A36C8-4620-4109-81C4-30A48F697D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611B41-F89B-4A1C-8168-D4A89E4908C0}"/>
              </a:ext>
            </a:extLst>
          </p:cNvPr>
          <p:cNvSpPr>
            <a:spLocks noGrp="1"/>
          </p:cNvSpPr>
          <p:nvPr>
            <p:ph type="dt" sz="half" idx="10"/>
          </p:nvPr>
        </p:nvSpPr>
        <p:spPr/>
        <p:txBody>
          <a:bodyPr/>
          <a:lstStyle/>
          <a:p>
            <a:fld id="{8D6416BF-D1EF-4406-A567-08BEF915979D}" type="datetimeFigureOut">
              <a:rPr lang="en-IN" smtClean="0"/>
              <a:t>19-11-2019</a:t>
            </a:fld>
            <a:endParaRPr lang="en-IN"/>
          </a:p>
        </p:txBody>
      </p:sp>
      <p:sp>
        <p:nvSpPr>
          <p:cNvPr id="6" name="Footer Placeholder 5">
            <a:extLst>
              <a:ext uri="{FF2B5EF4-FFF2-40B4-BE49-F238E27FC236}">
                <a16:creationId xmlns:a16="http://schemas.microsoft.com/office/drawing/2014/main" id="{335A0962-8BD0-495B-980F-E8FEC4335D0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76B2BA3-8DDB-425B-96CA-F326DC3B09D6}"/>
              </a:ext>
            </a:extLst>
          </p:cNvPr>
          <p:cNvSpPr>
            <a:spLocks noGrp="1"/>
          </p:cNvSpPr>
          <p:nvPr>
            <p:ph type="sldNum" sz="quarter" idx="12"/>
          </p:nvPr>
        </p:nvSpPr>
        <p:spPr/>
        <p:txBody>
          <a:bodyPr/>
          <a:lstStyle/>
          <a:p>
            <a:fld id="{85F51761-C8D7-4BD7-BA2B-B5604329794F}" type="slidenum">
              <a:rPr lang="en-IN" smtClean="0"/>
              <a:t>‹#›</a:t>
            </a:fld>
            <a:endParaRPr lang="en-IN"/>
          </a:p>
        </p:txBody>
      </p:sp>
    </p:spTree>
    <p:extLst>
      <p:ext uri="{BB962C8B-B14F-4D97-AF65-F5344CB8AC3E}">
        <p14:creationId xmlns:p14="http://schemas.microsoft.com/office/powerpoint/2010/main" val="4161699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B9AD8-76A4-4592-97FB-EB810E448E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DE0AD270-C8EF-4B86-B6D5-0043F5F55F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9095D536-B992-4EEA-BDC5-143DB14F9F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6E2C52-D95F-4EB1-ADEA-301FCF4CAF4B}"/>
              </a:ext>
            </a:extLst>
          </p:cNvPr>
          <p:cNvSpPr>
            <a:spLocks noGrp="1"/>
          </p:cNvSpPr>
          <p:nvPr>
            <p:ph type="dt" sz="half" idx="10"/>
          </p:nvPr>
        </p:nvSpPr>
        <p:spPr/>
        <p:txBody>
          <a:bodyPr/>
          <a:lstStyle/>
          <a:p>
            <a:fld id="{8D6416BF-D1EF-4406-A567-08BEF915979D}" type="datetimeFigureOut">
              <a:rPr lang="en-IN" smtClean="0"/>
              <a:t>19-11-2019</a:t>
            </a:fld>
            <a:endParaRPr lang="en-IN"/>
          </a:p>
        </p:txBody>
      </p:sp>
      <p:sp>
        <p:nvSpPr>
          <p:cNvPr id="6" name="Footer Placeholder 5">
            <a:extLst>
              <a:ext uri="{FF2B5EF4-FFF2-40B4-BE49-F238E27FC236}">
                <a16:creationId xmlns:a16="http://schemas.microsoft.com/office/drawing/2014/main" id="{0B8B394A-251C-4479-BC0A-CD7CECCC79C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1C04B88-7DD6-4C85-A122-899D5E6FA77A}"/>
              </a:ext>
            </a:extLst>
          </p:cNvPr>
          <p:cNvSpPr>
            <a:spLocks noGrp="1"/>
          </p:cNvSpPr>
          <p:nvPr>
            <p:ph type="sldNum" sz="quarter" idx="12"/>
          </p:nvPr>
        </p:nvSpPr>
        <p:spPr/>
        <p:txBody>
          <a:bodyPr/>
          <a:lstStyle/>
          <a:p>
            <a:fld id="{85F51761-C8D7-4BD7-BA2B-B5604329794F}" type="slidenum">
              <a:rPr lang="en-IN" smtClean="0"/>
              <a:t>‹#›</a:t>
            </a:fld>
            <a:endParaRPr lang="en-IN"/>
          </a:p>
        </p:txBody>
      </p:sp>
    </p:spTree>
    <p:extLst>
      <p:ext uri="{BB962C8B-B14F-4D97-AF65-F5344CB8AC3E}">
        <p14:creationId xmlns:p14="http://schemas.microsoft.com/office/powerpoint/2010/main" val="638590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6006BA-E821-47E6-AEC1-CA7BA248BC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7A522EF-E370-4590-BB81-B35140289B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008F5BE-A26D-44BE-9B7E-83DE51FD08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6416BF-D1EF-4406-A567-08BEF915979D}" type="datetimeFigureOut">
              <a:rPr lang="en-IN" smtClean="0"/>
              <a:t>19-11-2019</a:t>
            </a:fld>
            <a:endParaRPr lang="en-IN"/>
          </a:p>
        </p:txBody>
      </p:sp>
      <p:sp>
        <p:nvSpPr>
          <p:cNvPr id="5" name="Footer Placeholder 4">
            <a:extLst>
              <a:ext uri="{FF2B5EF4-FFF2-40B4-BE49-F238E27FC236}">
                <a16:creationId xmlns:a16="http://schemas.microsoft.com/office/drawing/2014/main" id="{0818188E-CFB1-4992-95AA-D149CFD6A9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91A6A8A2-7DD9-4A92-91F0-8B445FDC06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F51761-C8D7-4BD7-BA2B-B5604329794F}" type="slidenum">
              <a:rPr lang="en-IN" smtClean="0"/>
              <a:t>‹#›</a:t>
            </a:fld>
            <a:endParaRPr lang="en-IN"/>
          </a:p>
        </p:txBody>
      </p:sp>
    </p:spTree>
    <p:extLst>
      <p:ext uri="{BB962C8B-B14F-4D97-AF65-F5344CB8AC3E}">
        <p14:creationId xmlns:p14="http://schemas.microsoft.com/office/powerpoint/2010/main" val="1089191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7D0EE-D45E-48F3-A30C-E14CF3DA2FE6}"/>
              </a:ext>
            </a:extLst>
          </p:cNvPr>
          <p:cNvSpPr>
            <a:spLocks noGrp="1"/>
          </p:cNvSpPr>
          <p:nvPr>
            <p:ph type="ctrTitle"/>
          </p:nvPr>
        </p:nvSpPr>
        <p:spPr/>
        <p:txBody>
          <a:bodyPr/>
          <a:lstStyle/>
          <a:p>
            <a:r>
              <a:rPr lang="en-IN" b="1" dirty="0">
                <a:latin typeface="+mn-lt"/>
              </a:rPr>
              <a:t>CASE PRESENTATION</a:t>
            </a:r>
          </a:p>
        </p:txBody>
      </p:sp>
    </p:spTree>
    <p:extLst>
      <p:ext uri="{BB962C8B-B14F-4D97-AF65-F5344CB8AC3E}">
        <p14:creationId xmlns:p14="http://schemas.microsoft.com/office/powerpoint/2010/main" val="2624286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E99D5-E631-4536-A418-AA23E468D870}"/>
              </a:ext>
            </a:extLst>
          </p:cNvPr>
          <p:cNvSpPr>
            <a:spLocks noGrp="1"/>
          </p:cNvSpPr>
          <p:nvPr>
            <p:ph type="title"/>
          </p:nvPr>
        </p:nvSpPr>
        <p:spPr>
          <a:xfrm>
            <a:off x="506027" y="195310"/>
            <a:ext cx="11168109" cy="594804"/>
          </a:xfrm>
        </p:spPr>
        <p:txBody>
          <a:bodyPr>
            <a:normAutofit/>
          </a:bodyPr>
          <a:lstStyle/>
          <a:p>
            <a:pPr marL="342900" indent="-342900">
              <a:buFont typeface="Wingdings" panose="05000000000000000000" pitchFamily="2" charset="2"/>
              <a:buChar char="§"/>
            </a:pPr>
            <a:r>
              <a:rPr lang="en-IN" sz="2400" b="1" dirty="0">
                <a:latin typeface="Times New Roman" panose="02020603050405020304" pitchFamily="18" charset="0"/>
                <a:cs typeface="Times New Roman" panose="02020603050405020304" pitchFamily="18" charset="0"/>
              </a:rPr>
              <a:t>Lab Investigations:</a:t>
            </a:r>
          </a:p>
        </p:txBody>
      </p:sp>
      <p:pic>
        <p:nvPicPr>
          <p:cNvPr id="5" name="Content Placeholder 4">
            <a:extLst>
              <a:ext uri="{FF2B5EF4-FFF2-40B4-BE49-F238E27FC236}">
                <a16:creationId xmlns:a16="http://schemas.microsoft.com/office/drawing/2014/main" id="{5FF76CDE-CAEC-403D-86AB-8A129F783AA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16200000">
            <a:off x="3144918" y="-1094176"/>
            <a:ext cx="5872579" cy="9641152"/>
          </a:xfrm>
        </p:spPr>
      </p:pic>
    </p:spTree>
    <p:extLst>
      <p:ext uri="{BB962C8B-B14F-4D97-AF65-F5344CB8AC3E}">
        <p14:creationId xmlns:p14="http://schemas.microsoft.com/office/powerpoint/2010/main" val="16750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34A80D6-EB5E-4C24-8192-A25E2EFDD2D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82571" y="541540"/>
            <a:ext cx="8984202" cy="5750835"/>
          </a:xfrm>
        </p:spPr>
      </p:pic>
    </p:spTree>
    <p:extLst>
      <p:ext uri="{BB962C8B-B14F-4D97-AF65-F5344CB8AC3E}">
        <p14:creationId xmlns:p14="http://schemas.microsoft.com/office/powerpoint/2010/main" val="2886164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26E09CB-2E7D-4D1D-AC00-303B66E25ED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6253" y="585927"/>
            <a:ext cx="7838982" cy="5617670"/>
          </a:xfrm>
        </p:spPr>
      </p:pic>
    </p:spTree>
    <p:extLst>
      <p:ext uri="{BB962C8B-B14F-4D97-AF65-F5344CB8AC3E}">
        <p14:creationId xmlns:p14="http://schemas.microsoft.com/office/powerpoint/2010/main" val="3255740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64E4DA4-7C41-43FD-8128-CCA7DEC5AB5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24111" y="754602"/>
            <a:ext cx="7759082" cy="5422361"/>
          </a:xfrm>
        </p:spPr>
      </p:pic>
    </p:spTree>
    <p:extLst>
      <p:ext uri="{BB962C8B-B14F-4D97-AF65-F5344CB8AC3E}">
        <p14:creationId xmlns:p14="http://schemas.microsoft.com/office/powerpoint/2010/main" val="3534069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C1F64F9-9692-49F0-ACE9-BEFA4FD9B1F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9721" y="772357"/>
            <a:ext cx="8167456" cy="5404606"/>
          </a:xfrm>
        </p:spPr>
      </p:pic>
    </p:spTree>
    <p:extLst>
      <p:ext uri="{BB962C8B-B14F-4D97-AF65-F5344CB8AC3E}">
        <p14:creationId xmlns:p14="http://schemas.microsoft.com/office/powerpoint/2010/main" val="227527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41795F-7B70-4E79-A2C3-888606CC7646}"/>
              </a:ext>
            </a:extLst>
          </p:cNvPr>
          <p:cNvSpPr>
            <a:spLocks noGrp="1"/>
          </p:cNvSpPr>
          <p:nvPr>
            <p:ph idx="1"/>
          </p:nvPr>
        </p:nvSpPr>
        <p:spPr>
          <a:xfrm>
            <a:off x="559293" y="417250"/>
            <a:ext cx="11088210" cy="6169981"/>
          </a:xfrm>
        </p:spPr>
        <p:txBody>
          <a:bodyPr>
            <a:normAutofit/>
          </a:bodyPr>
          <a:lstStyle/>
          <a:p>
            <a:pPr>
              <a:buFont typeface="Wingdings" panose="05000000000000000000" pitchFamily="2" charset="2"/>
              <a:buChar char="§"/>
            </a:pPr>
            <a:r>
              <a:rPr lang="en-IN" sz="2400" b="1" dirty="0">
                <a:latin typeface="Times New Roman" panose="02020603050405020304" pitchFamily="18" charset="0"/>
                <a:cs typeface="Times New Roman" panose="02020603050405020304" pitchFamily="18" charset="0"/>
              </a:rPr>
              <a:t>Analysis of symptoms:</a:t>
            </a:r>
          </a:p>
          <a:p>
            <a:r>
              <a:rPr lang="en-IN" sz="2000" dirty="0">
                <a:latin typeface="Times New Roman" panose="02020603050405020304" pitchFamily="18" charset="0"/>
                <a:cs typeface="Times New Roman" panose="02020603050405020304" pitchFamily="18" charset="0"/>
              </a:rPr>
              <a:t>Pain in knee joint, rt. sided (PPCS)</a:t>
            </a:r>
          </a:p>
          <a:p>
            <a:r>
              <a:rPr lang="en-IN" sz="2000" dirty="0">
                <a:latin typeface="Times New Roman" panose="02020603050405020304" pitchFamily="18" charset="0"/>
                <a:cs typeface="Times New Roman" panose="02020603050405020304" pitchFamily="18" charset="0"/>
              </a:rPr>
              <a:t>Stitching type of pain (PPUS)</a:t>
            </a:r>
          </a:p>
          <a:p>
            <a:r>
              <a:rPr lang="en-IN" sz="2000" dirty="0">
                <a:latin typeface="Times New Roman" panose="02020603050405020304" pitchFamily="18" charset="0"/>
                <a:cs typeface="Times New Roman" panose="02020603050405020304" pitchFamily="18" charset="0"/>
              </a:rPr>
              <a:t>&lt; morning, walking, standing+++ (CM)</a:t>
            </a:r>
          </a:p>
          <a:p>
            <a:r>
              <a:rPr lang="en-IN" sz="2000" dirty="0">
                <a:latin typeface="Times New Roman" panose="02020603050405020304" pitchFamily="18" charset="0"/>
                <a:cs typeface="Times New Roman" panose="02020603050405020304" pitchFamily="18" charset="0"/>
              </a:rPr>
              <a:t>Sensation of heaviness, &lt; at night, giving attention to complaint (PPUS)</a:t>
            </a:r>
          </a:p>
          <a:p>
            <a:r>
              <a:rPr lang="en-IN" sz="2000" dirty="0">
                <a:latin typeface="Times New Roman" panose="02020603050405020304" pitchFamily="18" charset="0"/>
                <a:cs typeface="Times New Roman" panose="02020603050405020304" pitchFamily="18" charset="0"/>
              </a:rPr>
              <a:t>Constipation, has to remove hard stool mechanically (PGUS)</a:t>
            </a:r>
          </a:p>
          <a:p>
            <a:r>
              <a:rPr lang="en-IN" sz="2000" dirty="0">
                <a:latin typeface="Times New Roman" panose="02020603050405020304" pitchFamily="18" charset="0"/>
                <a:cs typeface="Times New Roman" panose="02020603050405020304" pitchFamily="18" charset="0"/>
              </a:rPr>
              <a:t>&lt; before menses, &gt; by drinking cold water (CM)</a:t>
            </a:r>
          </a:p>
          <a:p>
            <a:r>
              <a:rPr lang="en-IN" sz="2000" dirty="0">
                <a:latin typeface="Times New Roman" panose="02020603050405020304" pitchFamily="18" charset="0"/>
                <a:cs typeface="Times New Roman" panose="02020603050405020304" pitchFamily="18" charset="0"/>
              </a:rPr>
              <a:t>Desire for spicy food+++, smoked meat, chicken, south </a:t>
            </a:r>
            <a:r>
              <a:rPr lang="en-IN" sz="2000" dirty="0" err="1">
                <a:latin typeface="Times New Roman" panose="02020603050405020304" pitchFamily="18" charset="0"/>
                <a:cs typeface="Times New Roman" panose="02020603050405020304" pitchFamily="18" charset="0"/>
              </a:rPr>
              <a:t>indian</a:t>
            </a:r>
            <a:r>
              <a:rPr lang="en-IN" sz="2000" dirty="0">
                <a:latin typeface="Times New Roman" panose="02020603050405020304" pitchFamily="18" charset="0"/>
                <a:cs typeface="Times New Roman" panose="02020603050405020304" pitchFamily="18" charset="0"/>
              </a:rPr>
              <a:t> food (PGUS)</a:t>
            </a:r>
          </a:p>
          <a:p>
            <a:r>
              <a:rPr lang="en-IN" sz="2000" dirty="0">
                <a:latin typeface="Times New Roman" panose="02020603050405020304" pitchFamily="18" charset="0"/>
                <a:cs typeface="Times New Roman" panose="02020603050405020304" pitchFamily="18" charset="0"/>
              </a:rPr>
              <a:t>Thirst for large quantities of water at large intervals++ (PGUS)</a:t>
            </a:r>
          </a:p>
          <a:p>
            <a:r>
              <a:rPr lang="en-IN" sz="2000" dirty="0">
                <a:latin typeface="Times New Roman" panose="02020603050405020304" pitchFamily="18" charset="0"/>
                <a:cs typeface="Times New Roman" panose="02020603050405020304" pitchFamily="18" charset="0"/>
              </a:rPr>
              <a:t>Thermally hot patient (PGUS)</a:t>
            </a:r>
          </a:p>
          <a:p>
            <a:r>
              <a:rPr lang="en-IN" sz="2000" b="1" dirty="0">
                <a:latin typeface="Times New Roman" panose="02020603050405020304" pitchFamily="18" charset="0"/>
                <a:cs typeface="Times New Roman" panose="02020603050405020304" pitchFamily="18" charset="0"/>
              </a:rPr>
              <a:t>Mental generals:</a:t>
            </a:r>
          </a:p>
          <a:p>
            <a:r>
              <a:rPr lang="en-IN" sz="2000" dirty="0">
                <a:latin typeface="Times New Roman" panose="02020603050405020304" pitchFamily="18" charset="0"/>
                <a:cs typeface="Times New Roman" panose="02020603050405020304" pitchFamily="18" charset="0"/>
              </a:rPr>
              <a:t>Strong will power</a:t>
            </a:r>
          </a:p>
          <a:p>
            <a:r>
              <a:rPr lang="en-IN" sz="2000" dirty="0">
                <a:latin typeface="Times New Roman" panose="02020603050405020304" pitchFamily="18" charset="0"/>
                <a:cs typeface="Times New Roman" panose="02020603050405020304" pitchFamily="18" charset="0"/>
              </a:rPr>
              <a:t>Ailments from sexual abuse</a:t>
            </a:r>
          </a:p>
          <a:p>
            <a:r>
              <a:rPr lang="en-IN" sz="2000" dirty="0">
                <a:latin typeface="Times New Roman" panose="02020603050405020304" pitchFamily="18" charset="0"/>
                <a:cs typeface="Times New Roman" panose="02020603050405020304" pitchFamily="18" charset="0"/>
              </a:rPr>
              <a:t>Revengeful</a:t>
            </a:r>
          </a:p>
          <a:p>
            <a:r>
              <a:rPr lang="en-IN" sz="2000" dirty="0">
                <a:latin typeface="Times New Roman" panose="02020603050405020304" pitchFamily="18" charset="0"/>
                <a:cs typeface="Times New Roman" panose="02020603050405020304" pitchFamily="18" charset="0"/>
              </a:rPr>
              <a:t>Fear of coition </a:t>
            </a:r>
          </a:p>
        </p:txBody>
      </p:sp>
    </p:spTree>
    <p:extLst>
      <p:ext uri="{BB962C8B-B14F-4D97-AF65-F5344CB8AC3E}">
        <p14:creationId xmlns:p14="http://schemas.microsoft.com/office/powerpoint/2010/main" val="3024602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921A77-CE1D-457D-AB6E-37F735CA9252}"/>
              </a:ext>
            </a:extLst>
          </p:cNvPr>
          <p:cNvSpPr>
            <a:spLocks noGrp="1"/>
          </p:cNvSpPr>
          <p:nvPr>
            <p:ph idx="1"/>
          </p:nvPr>
        </p:nvSpPr>
        <p:spPr>
          <a:xfrm>
            <a:off x="648070" y="452761"/>
            <a:ext cx="11026066" cy="6036816"/>
          </a:xfrm>
        </p:spPr>
        <p:txBody>
          <a:bodyPr>
            <a:normAutofit lnSpcReduction="10000"/>
          </a:bodyPr>
          <a:lstStyle/>
          <a:p>
            <a:r>
              <a:rPr lang="en-IN" sz="2000" dirty="0">
                <a:latin typeface="Times New Roman" panose="02020603050405020304" pitchFamily="18" charset="0"/>
                <a:cs typeface="Times New Roman" panose="02020603050405020304" pitchFamily="18" charset="0"/>
              </a:rPr>
              <a:t>Love for animals</a:t>
            </a:r>
          </a:p>
          <a:p>
            <a:r>
              <a:rPr lang="en-IN" sz="2000" dirty="0">
                <a:latin typeface="Times New Roman" panose="02020603050405020304" pitchFamily="18" charset="0"/>
                <a:cs typeface="Times New Roman" panose="02020603050405020304" pitchFamily="18" charset="0"/>
              </a:rPr>
              <a:t>Anger violent, can’t tolerate interruption</a:t>
            </a:r>
          </a:p>
          <a:p>
            <a:r>
              <a:rPr lang="en-IN" sz="2000" dirty="0">
                <a:latin typeface="Times New Roman" panose="02020603050405020304" pitchFamily="18" charset="0"/>
                <a:cs typeface="Times New Roman" panose="02020603050405020304" pitchFamily="18" charset="0"/>
              </a:rPr>
              <a:t>Obstinate</a:t>
            </a:r>
          </a:p>
          <a:p>
            <a:r>
              <a:rPr lang="en-IN" sz="2000" dirty="0">
                <a:latin typeface="Times New Roman" panose="02020603050405020304" pitchFamily="18" charset="0"/>
                <a:cs typeface="Times New Roman" panose="02020603050405020304" pitchFamily="18" charset="0"/>
              </a:rPr>
              <a:t>Clairvoyance</a:t>
            </a:r>
          </a:p>
          <a:p>
            <a:r>
              <a:rPr lang="en-IN" sz="2000" dirty="0">
                <a:latin typeface="Times New Roman" panose="02020603050405020304" pitchFamily="18" charset="0"/>
                <a:cs typeface="Times New Roman" panose="02020603050405020304" pitchFamily="18" charset="0"/>
              </a:rPr>
              <a:t>Courageous and ambitious personality</a:t>
            </a:r>
          </a:p>
          <a:p>
            <a:r>
              <a:rPr lang="en-IN" sz="2000" dirty="0">
                <a:latin typeface="Times New Roman" panose="02020603050405020304" pitchFamily="18" charset="0"/>
                <a:cs typeface="Times New Roman" panose="02020603050405020304" pitchFamily="18" charset="0"/>
              </a:rPr>
              <a:t>Perfectionist</a:t>
            </a:r>
          </a:p>
          <a:p>
            <a:endParaRPr lang="en-IN"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IN" sz="2400" b="1" dirty="0">
                <a:latin typeface="Times New Roman" panose="02020603050405020304" pitchFamily="18" charset="0"/>
                <a:cs typeface="Times New Roman" panose="02020603050405020304" pitchFamily="18" charset="0"/>
              </a:rPr>
              <a:t>Evaluation of symptoms:</a:t>
            </a:r>
          </a:p>
          <a:p>
            <a:endParaRPr lang="en-IN" sz="2000" dirty="0">
              <a:latin typeface="Times New Roman" panose="02020603050405020304" pitchFamily="18" charset="0"/>
              <a:cs typeface="Times New Roman" panose="02020603050405020304" pitchFamily="18" charset="0"/>
            </a:endParaRPr>
          </a:p>
          <a:p>
            <a:r>
              <a:rPr lang="en-IN" sz="2000" dirty="0">
                <a:latin typeface="Times New Roman" panose="02020603050405020304" pitchFamily="18" charset="0"/>
                <a:cs typeface="Times New Roman" panose="02020603050405020304" pitchFamily="18" charset="0"/>
              </a:rPr>
              <a:t>Strong will power</a:t>
            </a:r>
          </a:p>
          <a:p>
            <a:r>
              <a:rPr lang="en-IN" sz="2000" dirty="0">
                <a:latin typeface="Times New Roman" panose="02020603050405020304" pitchFamily="18" charset="0"/>
                <a:cs typeface="Times New Roman" panose="02020603050405020304" pitchFamily="18" charset="0"/>
              </a:rPr>
              <a:t>Ailments from sexual abuse</a:t>
            </a:r>
          </a:p>
          <a:p>
            <a:r>
              <a:rPr lang="en-IN" sz="2000" dirty="0">
                <a:latin typeface="Times New Roman" panose="02020603050405020304" pitchFamily="18" charset="0"/>
                <a:cs typeface="Times New Roman" panose="02020603050405020304" pitchFamily="18" charset="0"/>
              </a:rPr>
              <a:t>Revengeful</a:t>
            </a:r>
          </a:p>
          <a:p>
            <a:r>
              <a:rPr lang="en-IN" sz="2000" dirty="0">
                <a:latin typeface="Times New Roman" panose="02020603050405020304" pitchFamily="18" charset="0"/>
                <a:cs typeface="Times New Roman" panose="02020603050405020304" pitchFamily="18" charset="0"/>
              </a:rPr>
              <a:t>Fear of coition </a:t>
            </a:r>
          </a:p>
          <a:p>
            <a:r>
              <a:rPr lang="en-IN" sz="2000" dirty="0">
                <a:latin typeface="Times New Roman" panose="02020603050405020304" pitchFamily="18" charset="0"/>
                <a:cs typeface="Times New Roman" panose="02020603050405020304" pitchFamily="18" charset="0"/>
              </a:rPr>
              <a:t>Love for animals</a:t>
            </a:r>
          </a:p>
          <a:p>
            <a:r>
              <a:rPr lang="en-IN" sz="2000" dirty="0">
                <a:latin typeface="Times New Roman" panose="02020603050405020304" pitchFamily="18" charset="0"/>
                <a:cs typeface="Times New Roman" panose="02020603050405020304" pitchFamily="18" charset="0"/>
              </a:rPr>
              <a:t>Anger violent, can’t tolerate interruption</a:t>
            </a:r>
          </a:p>
          <a:p>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8956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5397DD-D008-4746-8079-59893EE3CC6F}"/>
              </a:ext>
            </a:extLst>
          </p:cNvPr>
          <p:cNvSpPr>
            <a:spLocks noGrp="1"/>
          </p:cNvSpPr>
          <p:nvPr>
            <p:ph idx="1"/>
          </p:nvPr>
        </p:nvSpPr>
        <p:spPr>
          <a:xfrm>
            <a:off x="603682" y="461640"/>
            <a:ext cx="10955044" cy="5990532"/>
          </a:xfrm>
        </p:spPr>
        <p:txBody>
          <a:bodyPr>
            <a:normAutofit/>
          </a:bodyPr>
          <a:lstStyle/>
          <a:p>
            <a:r>
              <a:rPr lang="en-IN" sz="2000" dirty="0">
                <a:latin typeface="Times New Roman" panose="02020603050405020304" pitchFamily="18" charset="0"/>
                <a:cs typeface="Times New Roman" panose="02020603050405020304" pitchFamily="18" charset="0"/>
              </a:rPr>
              <a:t>Obstinate</a:t>
            </a:r>
          </a:p>
          <a:p>
            <a:r>
              <a:rPr lang="en-IN" sz="2000" dirty="0">
                <a:latin typeface="Times New Roman" panose="02020603050405020304" pitchFamily="18" charset="0"/>
                <a:cs typeface="Times New Roman" panose="02020603050405020304" pitchFamily="18" charset="0"/>
              </a:rPr>
              <a:t>Clairvoyance</a:t>
            </a:r>
          </a:p>
          <a:p>
            <a:r>
              <a:rPr lang="en-IN" sz="2000" dirty="0">
                <a:latin typeface="Times New Roman" panose="02020603050405020304" pitchFamily="18" charset="0"/>
                <a:cs typeface="Times New Roman" panose="02020603050405020304" pitchFamily="18" charset="0"/>
              </a:rPr>
              <a:t>Courageous and ambitious personality</a:t>
            </a:r>
          </a:p>
          <a:p>
            <a:r>
              <a:rPr lang="en-IN" sz="2000" dirty="0">
                <a:latin typeface="Times New Roman" panose="02020603050405020304" pitchFamily="18" charset="0"/>
                <a:cs typeface="Times New Roman" panose="02020603050405020304" pitchFamily="18" charset="0"/>
              </a:rPr>
              <a:t>Perfectionist</a:t>
            </a:r>
          </a:p>
          <a:p>
            <a:r>
              <a:rPr lang="en-IN" sz="2000" dirty="0">
                <a:latin typeface="Times New Roman" panose="02020603050405020304" pitchFamily="18" charset="0"/>
                <a:cs typeface="Times New Roman" panose="02020603050405020304" pitchFamily="18" charset="0"/>
              </a:rPr>
              <a:t>Desire for spicy food+++, smoked meat, chicken, south </a:t>
            </a:r>
            <a:r>
              <a:rPr lang="en-IN" sz="2000" dirty="0" err="1">
                <a:latin typeface="Times New Roman" panose="02020603050405020304" pitchFamily="18" charset="0"/>
                <a:cs typeface="Times New Roman" panose="02020603050405020304" pitchFamily="18" charset="0"/>
              </a:rPr>
              <a:t>indian</a:t>
            </a:r>
            <a:r>
              <a:rPr lang="en-IN" sz="2000" dirty="0">
                <a:latin typeface="Times New Roman" panose="02020603050405020304" pitchFamily="18" charset="0"/>
                <a:cs typeface="Times New Roman" panose="02020603050405020304" pitchFamily="18" charset="0"/>
              </a:rPr>
              <a:t> food </a:t>
            </a:r>
          </a:p>
          <a:p>
            <a:r>
              <a:rPr lang="en-IN" sz="2000" dirty="0">
                <a:latin typeface="Times New Roman" panose="02020603050405020304" pitchFamily="18" charset="0"/>
                <a:cs typeface="Times New Roman" panose="02020603050405020304" pitchFamily="18" charset="0"/>
              </a:rPr>
              <a:t>Thirst for large quantities of water at large intervals++ </a:t>
            </a:r>
          </a:p>
          <a:p>
            <a:r>
              <a:rPr lang="en-IN" sz="2000" dirty="0">
                <a:latin typeface="Times New Roman" panose="02020603050405020304" pitchFamily="18" charset="0"/>
                <a:cs typeface="Times New Roman" panose="02020603050405020304" pitchFamily="18" charset="0"/>
              </a:rPr>
              <a:t>Thermally hot patient </a:t>
            </a:r>
          </a:p>
          <a:p>
            <a:r>
              <a:rPr lang="en-IN" sz="2000" dirty="0">
                <a:latin typeface="Times New Roman" panose="02020603050405020304" pitchFamily="18" charset="0"/>
                <a:cs typeface="Times New Roman" panose="02020603050405020304" pitchFamily="18" charset="0"/>
              </a:rPr>
              <a:t>Constipation, has to remove hard stool mechanically </a:t>
            </a:r>
          </a:p>
          <a:p>
            <a:r>
              <a:rPr lang="en-IN" sz="2000" dirty="0">
                <a:latin typeface="Times New Roman" panose="02020603050405020304" pitchFamily="18" charset="0"/>
                <a:cs typeface="Times New Roman" panose="02020603050405020304" pitchFamily="18" charset="0"/>
              </a:rPr>
              <a:t>&lt; before menses, &gt; by drinking cold water </a:t>
            </a:r>
          </a:p>
          <a:p>
            <a:r>
              <a:rPr lang="en-IN" sz="2000" dirty="0">
                <a:latin typeface="Times New Roman" panose="02020603050405020304" pitchFamily="18" charset="0"/>
                <a:cs typeface="Times New Roman" panose="02020603050405020304" pitchFamily="18" charset="0"/>
              </a:rPr>
              <a:t>Sensation of heaviness, &lt; at night, giving attention to complaint </a:t>
            </a:r>
          </a:p>
          <a:p>
            <a:r>
              <a:rPr lang="en-IN" sz="2000" dirty="0">
                <a:latin typeface="Times New Roman" panose="02020603050405020304" pitchFamily="18" charset="0"/>
                <a:cs typeface="Times New Roman" panose="02020603050405020304" pitchFamily="18" charset="0"/>
              </a:rPr>
              <a:t>Stitching type of pain </a:t>
            </a:r>
          </a:p>
          <a:p>
            <a:r>
              <a:rPr lang="en-IN" sz="2000" dirty="0">
                <a:latin typeface="Times New Roman" panose="02020603050405020304" pitchFamily="18" charset="0"/>
                <a:cs typeface="Times New Roman" panose="02020603050405020304" pitchFamily="18" charset="0"/>
              </a:rPr>
              <a:t>&lt; morning, walking, standing+++ </a:t>
            </a:r>
          </a:p>
          <a:p>
            <a:r>
              <a:rPr lang="en-IN" sz="2000" dirty="0">
                <a:latin typeface="Times New Roman" panose="02020603050405020304" pitchFamily="18" charset="0"/>
                <a:cs typeface="Times New Roman" panose="02020603050405020304" pitchFamily="18" charset="0"/>
              </a:rPr>
              <a:t>Pain in knee joint, rt. sided </a:t>
            </a:r>
          </a:p>
          <a:p>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4071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BEE3AB-821A-46ED-8877-63C4E2A450D4}"/>
              </a:ext>
            </a:extLst>
          </p:cNvPr>
          <p:cNvSpPr>
            <a:spLocks noGrp="1"/>
          </p:cNvSpPr>
          <p:nvPr>
            <p:ph idx="1"/>
          </p:nvPr>
        </p:nvSpPr>
        <p:spPr>
          <a:xfrm>
            <a:off x="665825" y="488272"/>
            <a:ext cx="10946167" cy="5877017"/>
          </a:xfrm>
        </p:spPr>
        <p:txBody>
          <a:bodyPr>
            <a:normAutofit/>
          </a:bodyPr>
          <a:lstStyle/>
          <a:p>
            <a:pPr>
              <a:buFont typeface="Wingdings" panose="05000000000000000000" pitchFamily="2" charset="2"/>
              <a:buChar char="§"/>
            </a:pPr>
            <a:r>
              <a:rPr lang="en-IN" sz="2400" b="1" dirty="0">
                <a:latin typeface="Times New Roman" panose="02020603050405020304" pitchFamily="18" charset="0"/>
                <a:cs typeface="Times New Roman" panose="02020603050405020304" pitchFamily="18" charset="0"/>
              </a:rPr>
              <a:t>Totality of symptoms:</a:t>
            </a:r>
          </a:p>
          <a:p>
            <a:endParaRPr lang="en-IN" sz="2000" dirty="0">
              <a:latin typeface="Times New Roman" panose="02020603050405020304" pitchFamily="18" charset="0"/>
              <a:cs typeface="Times New Roman" panose="02020603050405020304" pitchFamily="18" charset="0"/>
            </a:endParaRPr>
          </a:p>
          <a:p>
            <a:r>
              <a:rPr lang="en-IN" sz="2000" dirty="0">
                <a:latin typeface="Times New Roman" panose="02020603050405020304" pitchFamily="18" charset="0"/>
                <a:cs typeface="Times New Roman" panose="02020603050405020304" pitchFamily="18" charset="0"/>
              </a:rPr>
              <a:t>Strong will power</a:t>
            </a:r>
          </a:p>
          <a:p>
            <a:r>
              <a:rPr lang="en-IN" sz="2000" dirty="0">
                <a:latin typeface="Times New Roman" panose="02020603050405020304" pitchFamily="18" charset="0"/>
                <a:cs typeface="Times New Roman" panose="02020603050405020304" pitchFamily="18" charset="0"/>
              </a:rPr>
              <a:t>Ailments from sexual abuse</a:t>
            </a:r>
          </a:p>
          <a:p>
            <a:r>
              <a:rPr lang="en-IN" sz="2000" dirty="0">
                <a:latin typeface="Times New Roman" panose="02020603050405020304" pitchFamily="18" charset="0"/>
                <a:cs typeface="Times New Roman" panose="02020603050405020304" pitchFamily="18" charset="0"/>
              </a:rPr>
              <a:t>Revengeful</a:t>
            </a:r>
          </a:p>
          <a:p>
            <a:r>
              <a:rPr lang="en-IN" sz="2000" dirty="0">
                <a:latin typeface="Times New Roman" panose="02020603050405020304" pitchFamily="18" charset="0"/>
                <a:cs typeface="Times New Roman" panose="02020603050405020304" pitchFamily="18" charset="0"/>
              </a:rPr>
              <a:t>Fear of coition </a:t>
            </a:r>
          </a:p>
          <a:p>
            <a:r>
              <a:rPr lang="en-IN" sz="2000" dirty="0">
                <a:latin typeface="Times New Roman" panose="02020603050405020304" pitchFamily="18" charset="0"/>
                <a:cs typeface="Times New Roman" panose="02020603050405020304" pitchFamily="18" charset="0"/>
              </a:rPr>
              <a:t>Love for animals</a:t>
            </a:r>
          </a:p>
          <a:p>
            <a:r>
              <a:rPr lang="en-IN" sz="2000" dirty="0">
                <a:latin typeface="Times New Roman" panose="02020603050405020304" pitchFamily="18" charset="0"/>
                <a:cs typeface="Times New Roman" panose="02020603050405020304" pitchFamily="18" charset="0"/>
              </a:rPr>
              <a:t>Anger violent, can’t tolerate interruption</a:t>
            </a:r>
          </a:p>
          <a:p>
            <a:r>
              <a:rPr lang="en-IN" sz="2000" dirty="0">
                <a:latin typeface="Times New Roman" panose="02020603050405020304" pitchFamily="18" charset="0"/>
                <a:cs typeface="Times New Roman" panose="02020603050405020304" pitchFamily="18" charset="0"/>
              </a:rPr>
              <a:t>Obstinate</a:t>
            </a:r>
          </a:p>
          <a:p>
            <a:r>
              <a:rPr lang="en-IN" sz="2000" dirty="0">
                <a:latin typeface="Times New Roman" panose="02020603050405020304" pitchFamily="18" charset="0"/>
                <a:cs typeface="Times New Roman" panose="02020603050405020304" pitchFamily="18" charset="0"/>
              </a:rPr>
              <a:t>Clairvoyance</a:t>
            </a:r>
          </a:p>
          <a:p>
            <a:r>
              <a:rPr lang="en-IN" sz="2000" dirty="0">
                <a:latin typeface="Times New Roman" panose="02020603050405020304" pitchFamily="18" charset="0"/>
                <a:cs typeface="Times New Roman" panose="02020603050405020304" pitchFamily="18" charset="0"/>
              </a:rPr>
              <a:t>Courageous and ambitious personality</a:t>
            </a:r>
          </a:p>
          <a:p>
            <a:r>
              <a:rPr lang="en-IN" sz="2000" dirty="0">
                <a:latin typeface="Times New Roman" panose="02020603050405020304" pitchFamily="18" charset="0"/>
                <a:cs typeface="Times New Roman" panose="02020603050405020304" pitchFamily="18" charset="0"/>
              </a:rPr>
              <a:t>Perfectionist</a:t>
            </a:r>
          </a:p>
          <a:p>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29192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761D17-DDF4-4B79-A597-397ACAAACB45}"/>
              </a:ext>
            </a:extLst>
          </p:cNvPr>
          <p:cNvSpPr>
            <a:spLocks noGrp="1"/>
          </p:cNvSpPr>
          <p:nvPr>
            <p:ph idx="1"/>
          </p:nvPr>
        </p:nvSpPr>
        <p:spPr>
          <a:xfrm>
            <a:off x="665825" y="506026"/>
            <a:ext cx="10901779" cy="5885895"/>
          </a:xfrm>
        </p:spPr>
        <p:txBody>
          <a:bodyPr/>
          <a:lstStyle/>
          <a:p>
            <a:pPr>
              <a:buFont typeface="Wingdings" panose="05000000000000000000" pitchFamily="2" charset="2"/>
              <a:buChar char="§"/>
            </a:pPr>
            <a:r>
              <a:rPr lang="en-IN" sz="2400" b="1" dirty="0">
                <a:latin typeface="Times New Roman" panose="02020603050405020304" pitchFamily="18" charset="0"/>
                <a:cs typeface="Times New Roman" panose="02020603050405020304" pitchFamily="18" charset="0"/>
              </a:rPr>
              <a:t>Rubrics for </a:t>
            </a:r>
            <a:r>
              <a:rPr lang="en-IN" sz="2400" b="1" dirty="0" err="1">
                <a:latin typeface="Times New Roman" panose="02020603050405020304" pitchFamily="18" charset="0"/>
                <a:cs typeface="Times New Roman" panose="02020603050405020304" pitchFamily="18" charset="0"/>
              </a:rPr>
              <a:t>repertorisation</a:t>
            </a:r>
            <a:r>
              <a:rPr lang="en-IN" sz="2400" b="1" dirty="0">
                <a:latin typeface="Times New Roman" panose="02020603050405020304" pitchFamily="18" charset="0"/>
                <a:cs typeface="Times New Roman" panose="02020603050405020304" pitchFamily="18" charset="0"/>
              </a:rPr>
              <a:t>: (Synthesis Repertory)</a:t>
            </a:r>
          </a:p>
          <a:p>
            <a:pPr>
              <a:buFont typeface="Wingdings" panose="05000000000000000000" pitchFamily="2" charset="2"/>
              <a:buChar char="§"/>
            </a:pPr>
            <a:endParaRPr lang="en-IN" sz="2400" b="1" dirty="0">
              <a:latin typeface="Times New Roman" panose="02020603050405020304" pitchFamily="18" charset="0"/>
              <a:cs typeface="Times New Roman" panose="02020603050405020304" pitchFamily="18" charset="0"/>
            </a:endParaRPr>
          </a:p>
          <a:p>
            <a:r>
              <a:rPr lang="en-IN" sz="2000" dirty="0">
                <a:latin typeface="Times New Roman" panose="02020603050405020304" pitchFamily="18" charset="0"/>
                <a:cs typeface="Times New Roman" panose="02020603050405020304" pitchFamily="18" charset="0"/>
              </a:rPr>
              <a:t>Mind, ailments from, abused sexually</a:t>
            </a:r>
          </a:p>
          <a:p>
            <a:r>
              <a:rPr lang="en-IN" sz="2000" dirty="0">
                <a:latin typeface="Times New Roman" panose="02020603050405020304" pitchFamily="18" charset="0"/>
                <a:cs typeface="Times New Roman" panose="02020603050405020304" pitchFamily="18" charset="0"/>
              </a:rPr>
              <a:t>Mind, anger, contradiction from</a:t>
            </a:r>
          </a:p>
          <a:p>
            <a:r>
              <a:rPr lang="en-IN" sz="2000" dirty="0">
                <a:latin typeface="Times New Roman" panose="02020603050405020304" pitchFamily="18" charset="0"/>
                <a:cs typeface="Times New Roman" panose="02020603050405020304" pitchFamily="18" charset="0"/>
              </a:rPr>
              <a:t>Mind, anger, interruption from</a:t>
            </a:r>
          </a:p>
          <a:p>
            <a:r>
              <a:rPr lang="en-IN" sz="2000" dirty="0">
                <a:latin typeface="Times New Roman" panose="02020603050405020304" pitchFamily="18" charset="0"/>
                <a:cs typeface="Times New Roman" panose="02020603050405020304" pitchFamily="18" charset="0"/>
              </a:rPr>
              <a:t>Mind, anger, violent</a:t>
            </a:r>
          </a:p>
          <a:p>
            <a:r>
              <a:rPr lang="en-IN" sz="2000" dirty="0">
                <a:latin typeface="Times New Roman" panose="02020603050405020304" pitchFamily="18" charset="0"/>
                <a:cs typeface="Times New Roman" panose="02020603050405020304" pitchFamily="18" charset="0"/>
              </a:rPr>
              <a:t>Mind, animals, love for animals</a:t>
            </a:r>
          </a:p>
          <a:p>
            <a:r>
              <a:rPr lang="en-IN" sz="2000" dirty="0">
                <a:latin typeface="Times New Roman" panose="02020603050405020304" pitchFamily="18" charset="0"/>
                <a:cs typeface="Times New Roman" panose="02020603050405020304" pitchFamily="18" charset="0"/>
              </a:rPr>
              <a:t>Mind, clairvoyance</a:t>
            </a:r>
          </a:p>
          <a:p>
            <a:r>
              <a:rPr lang="en-IN" sz="2000" dirty="0">
                <a:latin typeface="Times New Roman" panose="02020603050405020304" pitchFamily="18" charset="0"/>
                <a:cs typeface="Times New Roman" panose="02020603050405020304" pitchFamily="18" charset="0"/>
              </a:rPr>
              <a:t>Mind, courageous</a:t>
            </a:r>
          </a:p>
          <a:p>
            <a:r>
              <a:rPr lang="en-IN" sz="2000" dirty="0">
                <a:latin typeface="Times New Roman" panose="02020603050405020304" pitchFamily="18" charset="0"/>
                <a:cs typeface="Times New Roman" panose="02020603050405020304" pitchFamily="18" charset="0"/>
              </a:rPr>
              <a:t>Mind, fear coition, rape</a:t>
            </a:r>
          </a:p>
          <a:p>
            <a:r>
              <a:rPr lang="en-IN" sz="2000" dirty="0">
                <a:latin typeface="Times New Roman" panose="02020603050405020304" pitchFamily="18" charset="0"/>
                <a:cs typeface="Times New Roman" panose="02020603050405020304" pitchFamily="18" charset="0"/>
              </a:rPr>
              <a:t>Mind, hatred</a:t>
            </a:r>
          </a:p>
          <a:p>
            <a:r>
              <a:rPr lang="en-IN" sz="2000" dirty="0">
                <a:latin typeface="Times New Roman" panose="02020603050405020304" pitchFamily="18" charset="0"/>
                <a:cs typeface="Times New Roman" panose="02020603050405020304" pitchFamily="18" charset="0"/>
              </a:rPr>
              <a:t>Mind, ailments from, abused, after being</a:t>
            </a:r>
          </a:p>
          <a:p>
            <a:r>
              <a:rPr lang="en-IN" sz="2000" dirty="0">
                <a:latin typeface="Times New Roman" panose="02020603050405020304" pitchFamily="18" charset="0"/>
                <a:cs typeface="Times New Roman" panose="02020603050405020304" pitchFamily="18" charset="0"/>
              </a:rPr>
              <a:t>Mind, obstinate</a:t>
            </a:r>
          </a:p>
          <a:p>
            <a:r>
              <a:rPr lang="en-IN" sz="2000" dirty="0">
                <a:latin typeface="Times New Roman" panose="02020603050405020304" pitchFamily="18" charset="0"/>
                <a:cs typeface="Times New Roman" panose="02020603050405020304" pitchFamily="18" charset="0"/>
              </a:rPr>
              <a:t>Mind, perfectionist</a:t>
            </a:r>
          </a:p>
          <a:p>
            <a:endParaRPr lang="en-IN" sz="2000"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3002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6B920B-B268-4A24-8432-E63935019208}"/>
              </a:ext>
            </a:extLst>
          </p:cNvPr>
          <p:cNvSpPr>
            <a:spLocks noGrp="1"/>
          </p:cNvSpPr>
          <p:nvPr>
            <p:ph idx="1"/>
          </p:nvPr>
        </p:nvSpPr>
        <p:spPr>
          <a:xfrm>
            <a:off x="577049" y="363984"/>
            <a:ext cx="11114842" cy="6227686"/>
          </a:xfrm>
        </p:spPr>
        <p:txBody>
          <a:bodyPr>
            <a:normAutofit/>
          </a:bodyPr>
          <a:lstStyle/>
          <a:p>
            <a:pPr>
              <a:buFont typeface="Wingdings" panose="05000000000000000000" pitchFamily="2" charset="2"/>
              <a:buChar char="§"/>
            </a:pPr>
            <a:r>
              <a:rPr lang="en-IN" sz="2400" b="1" dirty="0">
                <a:latin typeface="Times New Roman" panose="02020603050405020304" pitchFamily="18" charset="0"/>
                <a:cs typeface="Times New Roman" panose="02020603050405020304" pitchFamily="18" charset="0"/>
              </a:rPr>
              <a:t>Personal Data:</a:t>
            </a:r>
          </a:p>
          <a:p>
            <a:r>
              <a:rPr lang="en-IN" sz="2000" dirty="0">
                <a:latin typeface="Times New Roman" panose="02020603050405020304" pitchFamily="18" charset="0"/>
                <a:cs typeface="Times New Roman" panose="02020603050405020304" pitchFamily="18" charset="0"/>
              </a:rPr>
              <a:t>Name of patient: XYZ</a:t>
            </a:r>
          </a:p>
          <a:p>
            <a:r>
              <a:rPr lang="en-IN" sz="2000" dirty="0">
                <a:latin typeface="Times New Roman" panose="02020603050405020304" pitchFamily="18" charset="0"/>
                <a:cs typeface="Times New Roman" panose="02020603050405020304" pitchFamily="18" charset="0"/>
              </a:rPr>
              <a:t>Age/Sex: 32/Female</a:t>
            </a:r>
          </a:p>
          <a:p>
            <a:r>
              <a:rPr lang="en-IN" sz="2000" dirty="0">
                <a:latin typeface="Times New Roman" panose="02020603050405020304" pitchFamily="18" charset="0"/>
                <a:cs typeface="Times New Roman" panose="02020603050405020304" pitchFamily="18" charset="0"/>
              </a:rPr>
              <a:t>Religion/Nationality: Hindu/Indian</a:t>
            </a:r>
          </a:p>
          <a:p>
            <a:r>
              <a:rPr lang="en-IN" sz="2000" dirty="0">
                <a:latin typeface="Times New Roman" panose="02020603050405020304" pitchFamily="18" charset="0"/>
                <a:cs typeface="Times New Roman" panose="02020603050405020304" pitchFamily="18" charset="0"/>
              </a:rPr>
              <a:t>Name of Husband: ABC</a:t>
            </a:r>
          </a:p>
          <a:p>
            <a:r>
              <a:rPr lang="en-IN" sz="2000" dirty="0">
                <a:latin typeface="Times New Roman" panose="02020603050405020304" pitchFamily="18" charset="0"/>
                <a:cs typeface="Times New Roman" panose="02020603050405020304" pitchFamily="18" charset="0"/>
              </a:rPr>
              <a:t>Occupation: Businesswoman</a:t>
            </a:r>
          </a:p>
          <a:p>
            <a:r>
              <a:rPr lang="en-IN" sz="2000" dirty="0">
                <a:latin typeface="Times New Roman" panose="02020603050405020304" pitchFamily="18" charset="0"/>
                <a:cs typeface="Times New Roman" panose="02020603050405020304" pitchFamily="18" charset="0"/>
              </a:rPr>
              <a:t>Family Size: 3</a:t>
            </a:r>
          </a:p>
          <a:p>
            <a:r>
              <a:rPr lang="en-IN" sz="2000" dirty="0">
                <a:latin typeface="Times New Roman" panose="02020603050405020304" pitchFamily="18" charset="0"/>
                <a:cs typeface="Times New Roman" panose="02020603050405020304" pitchFamily="18" charset="0"/>
              </a:rPr>
              <a:t>Diet: Mixed</a:t>
            </a:r>
          </a:p>
          <a:p>
            <a:r>
              <a:rPr lang="en-IN" sz="2000" dirty="0">
                <a:latin typeface="Times New Roman" panose="02020603050405020304" pitchFamily="18" charset="0"/>
                <a:cs typeface="Times New Roman" panose="02020603050405020304" pitchFamily="18" charset="0"/>
              </a:rPr>
              <a:t>Address: </a:t>
            </a:r>
          </a:p>
          <a:p>
            <a:endParaRPr lang="en-IN"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IN" sz="2400" b="1" dirty="0">
                <a:latin typeface="Times New Roman" panose="02020603050405020304" pitchFamily="18" charset="0"/>
                <a:cs typeface="Times New Roman" panose="02020603050405020304" pitchFamily="18" charset="0"/>
              </a:rPr>
              <a:t>Chief Complaint:</a:t>
            </a:r>
          </a:p>
          <a:p>
            <a:r>
              <a:rPr lang="en-IN" sz="2000" dirty="0">
                <a:latin typeface="Times New Roman" panose="02020603050405020304" pitchFamily="18" charset="0"/>
                <a:cs typeface="Times New Roman" panose="02020603050405020304" pitchFamily="18" charset="0"/>
              </a:rPr>
              <a:t>Patient presents with pain in the knee, only rt. sided, &lt; in morning</a:t>
            </a:r>
          </a:p>
          <a:p>
            <a:r>
              <a:rPr lang="en-IN" sz="2000" dirty="0">
                <a:latin typeface="Times New Roman" panose="02020603050405020304" pitchFamily="18" charset="0"/>
                <a:cs typeface="Times New Roman" panose="02020603050405020304" pitchFamily="18" charset="0"/>
              </a:rPr>
              <a:t>Pain is stitching type, &lt; walking, standing+++</a:t>
            </a:r>
          </a:p>
          <a:p>
            <a:r>
              <a:rPr lang="en-IN" sz="2000" dirty="0">
                <a:latin typeface="Times New Roman" panose="02020603050405020304" pitchFamily="18" charset="0"/>
                <a:cs typeface="Times New Roman" panose="02020603050405020304" pitchFamily="18" charset="0"/>
              </a:rPr>
              <a:t>‘whenever I walk, I feel like something is present over my knees’, Heaviness while walking.</a:t>
            </a:r>
          </a:p>
          <a:p>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26448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4C93BA-5559-4676-A352-A945C2204E50}"/>
              </a:ext>
            </a:extLst>
          </p:cNvPr>
          <p:cNvSpPr>
            <a:spLocks noGrp="1"/>
          </p:cNvSpPr>
          <p:nvPr>
            <p:ph idx="1"/>
          </p:nvPr>
        </p:nvSpPr>
        <p:spPr>
          <a:xfrm>
            <a:off x="656947" y="488272"/>
            <a:ext cx="10884023" cy="5921406"/>
          </a:xfrm>
        </p:spPr>
        <p:txBody>
          <a:bodyPr>
            <a:normAutofit/>
          </a:bodyPr>
          <a:lstStyle/>
          <a:p>
            <a:r>
              <a:rPr lang="en-IN" sz="2000" dirty="0">
                <a:latin typeface="Times New Roman" panose="02020603050405020304" pitchFamily="18" charset="0"/>
                <a:cs typeface="Times New Roman" panose="02020603050405020304" pitchFamily="18" charset="0"/>
              </a:rPr>
              <a:t>Mind, will, strong will power</a:t>
            </a:r>
          </a:p>
          <a:p>
            <a:r>
              <a:rPr lang="en-IN" sz="2000" dirty="0">
                <a:latin typeface="Times New Roman" panose="02020603050405020304" pitchFamily="18" charset="0"/>
                <a:cs typeface="Times New Roman" panose="02020603050405020304" pitchFamily="18" charset="0"/>
              </a:rPr>
              <a:t>rectum., constipation, mechanically must remove stool</a:t>
            </a:r>
          </a:p>
          <a:p>
            <a:r>
              <a:rPr lang="en-IN" sz="2000" dirty="0">
                <a:latin typeface="Times New Roman" panose="02020603050405020304" pitchFamily="18" charset="0"/>
                <a:cs typeface="Times New Roman" panose="02020603050405020304" pitchFamily="18" charset="0"/>
              </a:rPr>
              <a:t>Rectum, constipation, menses </a:t>
            </a:r>
            <a:r>
              <a:rPr lang="en-IN" sz="2000" dirty="0" err="1">
                <a:latin typeface="Times New Roman" panose="02020603050405020304" pitchFamily="18" charset="0"/>
                <a:cs typeface="Times New Roman" panose="02020603050405020304" pitchFamily="18" charset="0"/>
              </a:rPr>
              <a:t>agg</a:t>
            </a:r>
            <a:r>
              <a:rPr lang="en-IN" sz="2000" dirty="0">
                <a:latin typeface="Times New Roman" panose="02020603050405020304" pitchFamily="18" charset="0"/>
                <a:cs typeface="Times New Roman" panose="02020603050405020304" pitchFamily="18" charset="0"/>
              </a:rPr>
              <a:t>.</a:t>
            </a:r>
          </a:p>
          <a:p>
            <a:endParaRPr lang="en-IN" sz="2000" dirty="0">
              <a:latin typeface="Times New Roman" panose="02020603050405020304" pitchFamily="18" charset="0"/>
              <a:cs typeface="Times New Roman" panose="02020603050405020304" pitchFamily="18" charset="0"/>
            </a:endParaRPr>
          </a:p>
          <a:p>
            <a:endParaRPr lang="en-IN" sz="2000" dirty="0">
              <a:latin typeface="Times New Roman" panose="02020603050405020304" pitchFamily="18" charset="0"/>
              <a:cs typeface="Times New Roman" panose="02020603050405020304" pitchFamily="18" charset="0"/>
            </a:endParaRPr>
          </a:p>
          <a:p>
            <a:r>
              <a:rPr lang="en-IN" sz="2000" b="1" dirty="0">
                <a:latin typeface="Times New Roman" panose="02020603050405020304" pitchFamily="18" charset="0"/>
                <a:cs typeface="Times New Roman" panose="02020603050405020304" pitchFamily="18" charset="0"/>
              </a:rPr>
              <a:t>Susceptibility: HIGH</a:t>
            </a:r>
          </a:p>
          <a:p>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0381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B444375-8109-4D00-AE10-2C55D842B1F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85425" y="506026"/>
            <a:ext cx="4589755" cy="5901755"/>
          </a:xfrm>
        </p:spPr>
      </p:pic>
      <p:pic>
        <p:nvPicPr>
          <p:cNvPr id="7" name="Picture 6">
            <a:extLst>
              <a:ext uri="{FF2B5EF4-FFF2-40B4-BE49-F238E27FC236}">
                <a16:creationId xmlns:a16="http://schemas.microsoft.com/office/drawing/2014/main" id="{EEDE9892-45A5-4363-A484-14A5B25484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51950" y="506027"/>
            <a:ext cx="4369930" cy="5901754"/>
          </a:xfrm>
          <a:prstGeom prst="rect">
            <a:avLst/>
          </a:prstGeom>
        </p:spPr>
      </p:pic>
    </p:spTree>
    <p:extLst>
      <p:ext uri="{BB962C8B-B14F-4D97-AF65-F5344CB8AC3E}">
        <p14:creationId xmlns:p14="http://schemas.microsoft.com/office/powerpoint/2010/main" val="41628551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63D617-0B83-4378-A134-C3A58B47F0A4}"/>
              </a:ext>
            </a:extLst>
          </p:cNvPr>
          <p:cNvSpPr>
            <a:spLocks noGrp="1"/>
          </p:cNvSpPr>
          <p:nvPr>
            <p:ph idx="1"/>
          </p:nvPr>
        </p:nvSpPr>
        <p:spPr>
          <a:xfrm>
            <a:off x="838200" y="514905"/>
            <a:ext cx="10515600" cy="6027938"/>
          </a:xfrm>
        </p:spPr>
        <p:txBody>
          <a:bodyPr/>
          <a:lstStyle/>
          <a:p>
            <a:pPr>
              <a:buFont typeface="Wingdings" panose="05000000000000000000" pitchFamily="2" charset="2"/>
              <a:buChar char="§"/>
            </a:pPr>
            <a:r>
              <a:rPr lang="en-IN" b="1" dirty="0">
                <a:latin typeface="Times New Roman" panose="02020603050405020304" pitchFamily="18" charset="0"/>
                <a:cs typeface="Times New Roman" panose="02020603050405020304" pitchFamily="18" charset="0"/>
              </a:rPr>
              <a:t>Prescription:</a:t>
            </a:r>
          </a:p>
          <a:p>
            <a:pPr marL="1828800" lvl="4" indent="0">
              <a:buNone/>
            </a:pPr>
            <a:endParaRPr lang="en-IN" dirty="0">
              <a:latin typeface="Times New Roman" panose="02020603050405020304" pitchFamily="18" charset="0"/>
              <a:cs typeface="Times New Roman" panose="02020603050405020304" pitchFamily="18" charset="0"/>
            </a:endParaRPr>
          </a:p>
          <a:p>
            <a:pPr marL="1828800" lvl="4" indent="0">
              <a:buNone/>
            </a:pPr>
            <a:r>
              <a:rPr lang="en-IN" sz="2400" b="1" i="1" dirty="0">
                <a:latin typeface="Times New Roman" panose="02020603050405020304" pitchFamily="18" charset="0"/>
                <a:cs typeface="Times New Roman" panose="02020603050405020304" pitchFamily="18" charset="0"/>
              </a:rPr>
              <a:t>Lachesis 200C</a:t>
            </a:r>
          </a:p>
        </p:txBody>
      </p:sp>
    </p:spTree>
    <p:extLst>
      <p:ext uri="{BB962C8B-B14F-4D97-AF65-F5344CB8AC3E}">
        <p14:creationId xmlns:p14="http://schemas.microsoft.com/office/powerpoint/2010/main" val="3257125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AF45AE-222B-48FF-92FD-7852B02DD129}"/>
              </a:ext>
            </a:extLst>
          </p:cNvPr>
          <p:cNvSpPr>
            <a:spLocks noGrp="1"/>
          </p:cNvSpPr>
          <p:nvPr>
            <p:ph idx="1"/>
          </p:nvPr>
        </p:nvSpPr>
        <p:spPr>
          <a:xfrm>
            <a:off x="603681" y="390616"/>
            <a:ext cx="11034943" cy="6063449"/>
          </a:xfrm>
        </p:spPr>
        <p:txBody>
          <a:bodyPr>
            <a:normAutofit/>
          </a:bodyPr>
          <a:lstStyle/>
          <a:p>
            <a:pPr>
              <a:buFont typeface="Wingdings" panose="05000000000000000000" pitchFamily="2" charset="2"/>
              <a:buChar char="§"/>
            </a:pPr>
            <a:r>
              <a:rPr lang="en-IN" sz="2400" b="1" dirty="0">
                <a:latin typeface="Times New Roman" panose="02020603050405020304" pitchFamily="18" charset="0"/>
                <a:cs typeface="Times New Roman" panose="02020603050405020304" pitchFamily="18" charset="0"/>
              </a:rPr>
              <a:t>History of present illness: </a:t>
            </a:r>
          </a:p>
          <a:p>
            <a:r>
              <a:rPr lang="en-IN" sz="2000" dirty="0">
                <a:latin typeface="Times New Roman" panose="02020603050405020304" pitchFamily="18" charset="0"/>
                <a:cs typeface="Times New Roman" panose="02020603050405020304" pitchFamily="18" charset="0"/>
              </a:rPr>
              <a:t>Pain in rt knee since last 7-8 months. She took medicines from many doctors like calcium tablet, D3 sachet, painkillers, etc. It got better for some days, then pain started again after the effect of medicines was over.</a:t>
            </a:r>
          </a:p>
          <a:p>
            <a:r>
              <a:rPr lang="en-IN" sz="2000" dirty="0">
                <a:latin typeface="Times New Roman" panose="02020603050405020304" pitchFamily="18" charset="0"/>
                <a:cs typeface="Times New Roman" panose="02020603050405020304" pitchFamily="18" charset="0"/>
              </a:rPr>
              <a:t>Whole day pain persists but she ignores it then pain becomes worse at night.</a:t>
            </a:r>
          </a:p>
          <a:p>
            <a:r>
              <a:rPr lang="en-IN" sz="2000" dirty="0">
                <a:latin typeface="Times New Roman" panose="02020603050405020304" pitchFamily="18" charset="0"/>
                <a:cs typeface="Times New Roman" panose="02020603050405020304" pitchFamily="18" charset="0"/>
              </a:rPr>
              <a:t>Pain &lt; at night and when alone, when giving it attention, &gt; by ignoring the pain</a:t>
            </a:r>
          </a:p>
          <a:p>
            <a:pPr marL="0" indent="0">
              <a:buNone/>
            </a:pPr>
            <a:endParaRPr lang="en-IN"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IN" sz="2400" b="1" dirty="0">
                <a:latin typeface="Times New Roman" panose="02020603050405020304" pitchFamily="18" charset="0"/>
                <a:cs typeface="Times New Roman" panose="02020603050405020304" pitchFamily="18" charset="0"/>
              </a:rPr>
              <a:t>Past History:</a:t>
            </a:r>
          </a:p>
          <a:p>
            <a:r>
              <a:rPr lang="en-IN" sz="2000" dirty="0">
                <a:latin typeface="Times New Roman" panose="02020603050405020304" pitchFamily="18" charset="0"/>
                <a:cs typeface="Times New Roman" panose="02020603050405020304" pitchFamily="18" charset="0"/>
              </a:rPr>
              <a:t>Typhoid at 9yrs of age</a:t>
            </a:r>
          </a:p>
          <a:p>
            <a:r>
              <a:rPr lang="en-IN" sz="2000" dirty="0">
                <a:latin typeface="Times New Roman" panose="02020603050405020304" pitchFamily="18" charset="0"/>
                <a:cs typeface="Times New Roman" panose="02020603050405020304" pitchFamily="18" charset="0"/>
              </a:rPr>
              <a:t>GI complaints like gastralgia or diarrhoea</a:t>
            </a:r>
          </a:p>
          <a:p>
            <a:pPr marL="0" indent="0">
              <a:buNone/>
            </a:pPr>
            <a:endParaRPr lang="en-IN"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IN" sz="2400" b="1" dirty="0">
                <a:latin typeface="Times New Roman" panose="02020603050405020304" pitchFamily="18" charset="0"/>
                <a:cs typeface="Times New Roman" panose="02020603050405020304" pitchFamily="18" charset="0"/>
              </a:rPr>
              <a:t>Family History:</a:t>
            </a:r>
          </a:p>
          <a:p>
            <a:r>
              <a:rPr lang="en-IN" sz="2000" dirty="0">
                <a:latin typeface="Times New Roman" panose="02020603050405020304" pitchFamily="18" charset="0"/>
                <a:cs typeface="Times New Roman" panose="02020603050405020304" pitchFamily="18" charset="0"/>
              </a:rPr>
              <a:t> Father: died from accident when patient was 14yrs old</a:t>
            </a:r>
          </a:p>
          <a:p>
            <a:r>
              <a:rPr lang="en-IN" sz="2000" dirty="0">
                <a:latin typeface="Times New Roman" panose="02020603050405020304" pitchFamily="18" charset="0"/>
                <a:cs typeface="Times New Roman" panose="02020603050405020304" pitchFamily="18" charset="0"/>
              </a:rPr>
              <a:t>Mother: died due to unknown cause, when pt. was 6yrs old</a:t>
            </a:r>
          </a:p>
          <a:p>
            <a:r>
              <a:rPr lang="en-IN" sz="2000" dirty="0">
                <a:latin typeface="Times New Roman" panose="02020603050405020304" pitchFamily="18" charset="0"/>
                <a:cs typeface="Times New Roman" panose="02020603050405020304" pitchFamily="18" charset="0"/>
              </a:rPr>
              <a:t>Sister: Alive, has allergic rhinitis</a:t>
            </a:r>
          </a:p>
          <a:p>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8845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B7BB9E-569E-49C8-9F94-B1DF1C7E3060}"/>
              </a:ext>
            </a:extLst>
          </p:cNvPr>
          <p:cNvSpPr>
            <a:spLocks noGrp="1"/>
          </p:cNvSpPr>
          <p:nvPr>
            <p:ph idx="1"/>
          </p:nvPr>
        </p:nvSpPr>
        <p:spPr>
          <a:xfrm>
            <a:off x="541538" y="452760"/>
            <a:ext cx="11141476" cy="5992427"/>
          </a:xfrm>
        </p:spPr>
        <p:txBody>
          <a:bodyPr>
            <a:normAutofit/>
          </a:bodyPr>
          <a:lstStyle/>
          <a:p>
            <a:pPr>
              <a:buFont typeface="Wingdings" panose="05000000000000000000" pitchFamily="2" charset="2"/>
              <a:buChar char="§"/>
            </a:pPr>
            <a:r>
              <a:rPr lang="en-IN" sz="2400" b="1" dirty="0">
                <a:latin typeface="Times New Roman" panose="02020603050405020304" pitchFamily="18" charset="0"/>
                <a:cs typeface="Times New Roman" panose="02020603050405020304" pitchFamily="18" charset="0"/>
              </a:rPr>
              <a:t>Associated Complaints:</a:t>
            </a:r>
          </a:p>
          <a:p>
            <a:r>
              <a:rPr lang="en-IN" sz="2000" dirty="0">
                <a:latin typeface="Times New Roman" panose="02020603050405020304" pitchFamily="18" charset="0"/>
                <a:cs typeface="Times New Roman" panose="02020603050405020304" pitchFamily="18" charset="0"/>
              </a:rPr>
              <a:t>Constipation, since 3-4yrs of age</a:t>
            </a:r>
          </a:p>
          <a:p>
            <a:r>
              <a:rPr lang="en-IN" sz="2000" dirty="0">
                <a:latin typeface="Times New Roman" panose="02020603050405020304" pitchFamily="18" charset="0"/>
                <a:cs typeface="Times New Roman" panose="02020603050405020304" pitchFamily="18" charset="0"/>
              </a:rPr>
              <a:t>Location: Rectum</a:t>
            </a:r>
          </a:p>
          <a:p>
            <a:r>
              <a:rPr lang="en-IN" sz="2000" dirty="0">
                <a:latin typeface="Times New Roman" panose="02020603050405020304" pitchFamily="18" charset="0"/>
                <a:cs typeface="Times New Roman" panose="02020603050405020304" pitchFamily="18" charset="0"/>
              </a:rPr>
              <a:t>Sensation: I feel my rectum is loaded but there is no urge for evacuation. Stony hard feeling. After 2-3 days, I had to take </a:t>
            </a:r>
            <a:r>
              <a:rPr lang="en-IN" sz="2000" dirty="0" err="1">
                <a:latin typeface="Times New Roman" panose="02020603050405020304" pitchFamily="18" charset="0"/>
                <a:cs typeface="Times New Roman" panose="02020603050405020304" pitchFamily="18" charset="0"/>
              </a:rPr>
              <a:t>isaphgul</a:t>
            </a:r>
            <a:r>
              <a:rPr lang="en-IN" sz="2000" dirty="0">
                <a:latin typeface="Times New Roman" panose="02020603050405020304" pitchFamily="18" charset="0"/>
                <a:cs typeface="Times New Roman" panose="02020603050405020304" pitchFamily="18" charset="0"/>
              </a:rPr>
              <a:t> or cold water in morning. </a:t>
            </a:r>
          </a:p>
          <a:p>
            <a:r>
              <a:rPr lang="en-IN" sz="2000" dirty="0">
                <a:latin typeface="Times New Roman" panose="02020603050405020304" pitchFamily="18" charset="0"/>
                <a:cs typeface="Times New Roman" panose="02020603050405020304" pitchFamily="18" charset="0"/>
              </a:rPr>
              <a:t>Modality: &gt; by cold water, &lt; before menses</a:t>
            </a:r>
          </a:p>
          <a:p>
            <a:pPr marL="0" indent="0">
              <a:buNone/>
            </a:pPr>
            <a:endParaRPr lang="en-IN"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IN" sz="2400" b="1" dirty="0">
                <a:latin typeface="Times New Roman" panose="02020603050405020304" pitchFamily="18" charset="0"/>
                <a:cs typeface="Times New Roman" panose="02020603050405020304" pitchFamily="18" charset="0"/>
              </a:rPr>
              <a:t>Personal History:</a:t>
            </a:r>
          </a:p>
          <a:p>
            <a:r>
              <a:rPr lang="en-IN" sz="2000" dirty="0">
                <a:latin typeface="Times New Roman" panose="02020603050405020304" pitchFamily="18" charset="0"/>
                <a:cs typeface="Times New Roman" panose="02020603050405020304" pitchFamily="18" charset="0"/>
              </a:rPr>
              <a:t>Accommodation/Economic Status: Good</a:t>
            </a:r>
          </a:p>
          <a:p>
            <a:r>
              <a:rPr lang="en-IN" sz="2000" dirty="0">
                <a:latin typeface="Times New Roman" panose="02020603050405020304" pitchFamily="18" charset="0"/>
                <a:cs typeface="Times New Roman" panose="02020603050405020304" pitchFamily="18" charset="0"/>
              </a:rPr>
              <a:t>Hobbies: reading books, spending time at home with my pets</a:t>
            </a:r>
          </a:p>
          <a:p>
            <a:r>
              <a:rPr lang="en-IN" sz="2000" dirty="0">
                <a:latin typeface="Times New Roman" panose="02020603050405020304" pitchFamily="18" charset="0"/>
                <a:cs typeface="Times New Roman" panose="02020603050405020304" pitchFamily="18" charset="0"/>
              </a:rPr>
              <a:t>Milestones: Normal</a:t>
            </a:r>
          </a:p>
          <a:p>
            <a:r>
              <a:rPr lang="en-IN" sz="2000" dirty="0">
                <a:latin typeface="Times New Roman" panose="02020603050405020304" pitchFamily="18" charset="0"/>
                <a:cs typeface="Times New Roman" panose="02020603050405020304" pitchFamily="18" charset="0"/>
              </a:rPr>
              <a:t>Occupational History: Running her father’s business</a:t>
            </a:r>
          </a:p>
          <a:p>
            <a:r>
              <a:rPr lang="en-IN" sz="2000" dirty="0">
                <a:latin typeface="Times New Roman" panose="02020603050405020304" pitchFamily="18" charset="0"/>
                <a:cs typeface="Times New Roman" panose="02020603050405020304" pitchFamily="18" charset="0"/>
              </a:rPr>
              <a:t>Marital History: Married at 30yrs of age</a:t>
            </a:r>
          </a:p>
          <a:p>
            <a:r>
              <a:rPr lang="en-IN" sz="2000" dirty="0">
                <a:latin typeface="Times New Roman" panose="02020603050405020304" pitchFamily="18" charset="0"/>
                <a:cs typeface="Times New Roman" panose="02020603050405020304" pitchFamily="18" charset="0"/>
              </a:rPr>
              <a:t>Gynaecological History: Cycle regular, menses profuse, bright red, fluid, constipation before menses.</a:t>
            </a:r>
          </a:p>
        </p:txBody>
      </p:sp>
    </p:spTree>
    <p:extLst>
      <p:ext uri="{BB962C8B-B14F-4D97-AF65-F5344CB8AC3E}">
        <p14:creationId xmlns:p14="http://schemas.microsoft.com/office/powerpoint/2010/main" val="3408837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BB3101-168D-4ED1-8529-33F4C351E47A}"/>
              </a:ext>
            </a:extLst>
          </p:cNvPr>
          <p:cNvSpPr>
            <a:spLocks noGrp="1"/>
          </p:cNvSpPr>
          <p:nvPr>
            <p:ph idx="1"/>
          </p:nvPr>
        </p:nvSpPr>
        <p:spPr>
          <a:xfrm>
            <a:off x="523783" y="435006"/>
            <a:ext cx="11061576" cy="5948039"/>
          </a:xfrm>
        </p:spPr>
        <p:txBody>
          <a:bodyPr>
            <a:normAutofit/>
          </a:bodyPr>
          <a:lstStyle/>
          <a:p>
            <a:r>
              <a:rPr lang="en-IN" sz="2000" dirty="0">
                <a:latin typeface="Times New Roman" panose="02020603050405020304" pitchFamily="18" charset="0"/>
                <a:cs typeface="Times New Roman" panose="02020603050405020304" pitchFamily="18" charset="0"/>
              </a:rPr>
              <a:t>No abnormal discharge/leucorrhoea per vagina</a:t>
            </a:r>
          </a:p>
          <a:p>
            <a:r>
              <a:rPr lang="en-IN" sz="2000" dirty="0">
                <a:latin typeface="Times New Roman" panose="02020603050405020304" pitchFamily="18" charset="0"/>
                <a:cs typeface="Times New Roman" panose="02020603050405020304" pitchFamily="18" charset="0"/>
              </a:rPr>
              <a:t>No h/o any gynaecological surgery.</a:t>
            </a:r>
          </a:p>
          <a:p>
            <a:endParaRPr lang="en-IN"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IN" sz="2400" b="1" dirty="0">
                <a:latin typeface="Times New Roman" panose="02020603050405020304" pitchFamily="18" charset="0"/>
                <a:cs typeface="Times New Roman" panose="02020603050405020304" pitchFamily="18" charset="0"/>
              </a:rPr>
              <a:t>Physical Generals:</a:t>
            </a:r>
          </a:p>
          <a:p>
            <a:r>
              <a:rPr lang="en-IN" sz="2000" dirty="0">
                <a:latin typeface="Times New Roman" panose="02020603050405020304" pitchFamily="18" charset="0"/>
                <a:cs typeface="Times New Roman" panose="02020603050405020304" pitchFamily="18" charset="0"/>
              </a:rPr>
              <a:t>Appearance: well-built, fair and beautiful</a:t>
            </a:r>
          </a:p>
          <a:p>
            <a:r>
              <a:rPr lang="en-IN" sz="2000" dirty="0">
                <a:latin typeface="Times New Roman" panose="02020603050405020304" pitchFamily="18" charset="0"/>
                <a:cs typeface="Times New Roman" panose="02020603050405020304" pitchFamily="18" charset="0"/>
              </a:rPr>
              <a:t>Appetite: 5-6 meals/day</a:t>
            </a:r>
          </a:p>
          <a:p>
            <a:r>
              <a:rPr lang="en-IN" sz="2000" dirty="0">
                <a:latin typeface="Times New Roman" panose="02020603050405020304" pitchFamily="18" charset="0"/>
                <a:cs typeface="Times New Roman" panose="02020603050405020304" pitchFamily="18" charset="0"/>
              </a:rPr>
              <a:t>Thirst: 18-20 glasses/day, depends on season, drinks large quantities at large intervals</a:t>
            </a:r>
          </a:p>
          <a:p>
            <a:r>
              <a:rPr lang="en-IN" sz="2000" dirty="0">
                <a:latin typeface="Times New Roman" panose="02020603050405020304" pitchFamily="18" charset="0"/>
                <a:cs typeface="Times New Roman" panose="02020603050405020304" pitchFamily="18" charset="0"/>
              </a:rPr>
              <a:t>Desire: for spicy food, smoked meat and chicken, south Indian food like </a:t>
            </a:r>
            <a:r>
              <a:rPr lang="en-IN" sz="2000" dirty="0" err="1">
                <a:latin typeface="Times New Roman" panose="02020603050405020304" pitchFamily="18" charset="0"/>
                <a:cs typeface="Times New Roman" panose="02020603050405020304" pitchFamily="18" charset="0"/>
              </a:rPr>
              <a:t>idli</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dosa</a:t>
            </a:r>
            <a:r>
              <a:rPr lang="en-IN" sz="2000" dirty="0">
                <a:latin typeface="Times New Roman" panose="02020603050405020304" pitchFamily="18" charset="0"/>
                <a:cs typeface="Times New Roman" panose="02020603050405020304" pitchFamily="18" charset="0"/>
              </a:rPr>
              <a:t>, etc</a:t>
            </a:r>
          </a:p>
          <a:p>
            <a:r>
              <a:rPr lang="en-IN" sz="2000" dirty="0">
                <a:latin typeface="Times New Roman" panose="02020603050405020304" pitchFamily="18" charset="0"/>
                <a:cs typeface="Times New Roman" panose="02020603050405020304" pitchFamily="18" charset="0"/>
              </a:rPr>
              <a:t>Aversion: Nothing specific</a:t>
            </a:r>
          </a:p>
          <a:p>
            <a:r>
              <a:rPr lang="en-IN" sz="2000" dirty="0">
                <a:latin typeface="Times New Roman" panose="02020603050405020304" pitchFamily="18" charset="0"/>
                <a:cs typeface="Times New Roman" panose="02020603050405020304" pitchFamily="18" charset="0"/>
              </a:rPr>
              <a:t>Stool: Constipation </a:t>
            </a:r>
          </a:p>
          <a:p>
            <a:r>
              <a:rPr lang="en-IN" sz="2000" dirty="0">
                <a:latin typeface="Times New Roman" panose="02020603050405020304" pitchFamily="18" charset="0"/>
                <a:cs typeface="Times New Roman" panose="02020603050405020304" pitchFamily="18" charset="0"/>
              </a:rPr>
              <a:t>Urine: 8-9/1(D/N)</a:t>
            </a:r>
          </a:p>
          <a:p>
            <a:r>
              <a:rPr lang="en-IN" sz="2000" dirty="0">
                <a:latin typeface="Times New Roman" panose="02020603050405020304" pitchFamily="18" charset="0"/>
                <a:cs typeface="Times New Roman" panose="02020603050405020304" pitchFamily="18" charset="0"/>
              </a:rPr>
              <a:t>Sweat: not specific</a:t>
            </a:r>
          </a:p>
          <a:p>
            <a:r>
              <a:rPr lang="en-IN" sz="2000" dirty="0">
                <a:latin typeface="Times New Roman" panose="02020603050405020304" pitchFamily="18" charset="0"/>
                <a:cs typeface="Times New Roman" panose="02020603050405020304" pitchFamily="18" charset="0"/>
              </a:rPr>
              <a:t>Sleep: 6-7 hrs of sleep, sound, patient puts both her hands in upward direction as if covering her ears.</a:t>
            </a:r>
          </a:p>
          <a:p>
            <a:r>
              <a:rPr lang="en-IN" sz="2000" dirty="0">
                <a:latin typeface="Times New Roman" panose="02020603050405020304" pitchFamily="18" charset="0"/>
                <a:cs typeface="Times New Roman" panose="02020603050405020304" pitchFamily="18" charset="0"/>
              </a:rPr>
              <a:t>Thermal State: Hot</a:t>
            </a:r>
          </a:p>
        </p:txBody>
      </p:sp>
    </p:spTree>
    <p:extLst>
      <p:ext uri="{BB962C8B-B14F-4D97-AF65-F5344CB8AC3E}">
        <p14:creationId xmlns:p14="http://schemas.microsoft.com/office/powerpoint/2010/main" val="1153030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BF8E4E-35BE-49B7-BAF8-9B959C350670}"/>
              </a:ext>
            </a:extLst>
          </p:cNvPr>
          <p:cNvSpPr>
            <a:spLocks noGrp="1"/>
          </p:cNvSpPr>
          <p:nvPr>
            <p:ph idx="1"/>
          </p:nvPr>
        </p:nvSpPr>
        <p:spPr>
          <a:xfrm>
            <a:off x="550415" y="417250"/>
            <a:ext cx="11043821" cy="6027938"/>
          </a:xfrm>
        </p:spPr>
        <p:txBody>
          <a:bodyPr>
            <a:normAutofit/>
          </a:bodyPr>
          <a:lstStyle/>
          <a:p>
            <a:r>
              <a:rPr lang="en-IN" sz="2000" dirty="0">
                <a:latin typeface="Times New Roman" panose="02020603050405020304" pitchFamily="18" charset="0"/>
                <a:cs typeface="Times New Roman" panose="02020603050405020304" pitchFamily="18" charset="0"/>
              </a:rPr>
              <a:t>(Summer/Winter: no covering, fanning in both seasons, likes to bath with cold water in summer and lukewarm water in late winter, no specific relation with weather)</a:t>
            </a:r>
          </a:p>
          <a:p>
            <a:r>
              <a:rPr lang="en-IN" sz="2000" dirty="0">
                <a:latin typeface="Times New Roman" panose="02020603050405020304" pitchFamily="18" charset="0"/>
                <a:cs typeface="Times New Roman" panose="02020603050405020304" pitchFamily="18" charset="0"/>
              </a:rPr>
              <a:t>Patient says that she doesn’t like to wear woollen clothes in winter, as she starts to perspire and feel internal heat.</a:t>
            </a:r>
          </a:p>
          <a:p>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686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2C296CE-A4B9-45D8-820B-A16218E2B590}"/>
              </a:ext>
            </a:extLst>
          </p:cNvPr>
          <p:cNvSpPr>
            <a:spLocks noGrp="1"/>
          </p:cNvSpPr>
          <p:nvPr>
            <p:ph idx="1"/>
          </p:nvPr>
        </p:nvSpPr>
        <p:spPr>
          <a:xfrm>
            <a:off x="284085" y="346229"/>
            <a:ext cx="11558727" cy="6298706"/>
          </a:xfrm>
        </p:spPr>
        <p:txBody>
          <a:bodyPr>
            <a:normAutofit/>
          </a:bodyPr>
          <a:lstStyle/>
          <a:p>
            <a:pPr>
              <a:buFont typeface="Wingdings" panose="05000000000000000000" pitchFamily="2" charset="2"/>
              <a:buChar char="§"/>
            </a:pPr>
            <a:r>
              <a:rPr lang="en-IN" sz="2400" b="1" dirty="0">
                <a:latin typeface="Times New Roman" panose="02020603050405020304" pitchFamily="18" charset="0"/>
                <a:cs typeface="Times New Roman" panose="02020603050405020304" pitchFamily="18" charset="0"/>
              </a:rPr>
              <a:t>Life space:</a:t>
            </a:r>
            <a:endParaRPr lang="en-IN" sz="2400" dirty="0">
              <a:latin typeface="Times New Roman" panose="02020603050405020304" pitchFamily="18" charset="0"/>
              <a:cs typeface="Times New Roman" panose="02020603050405020304" pitchFamily="18" charset="0"/>
            </a:endParaRPr>
          </a:p>
          <a:p>
            <a:r>
              <a:rPr lang="en-IN" sz="2000" dirty="0">
                <a:latin typeface="Times New Roman" panose="02020603050405020304" pitchFamily="18" charset="0"/>
                <a:cs typeface="Times New Roman" panose="02020603050405020304" pitchFamily="18" charset="0"/>
              </a:rPr>
              <a:t>Childhood history: Her mother died when she was 4yrs of age.</a:t>
            </a:r>
          </a:p>
          <a:p>
            <a:r>
              <a:rPr lang="en-IN" sz="2000" dirty="0">
                <a:latin typeface="Times New Roman" panose="02020603050405020304" pitchFamily="18" charset="0"/>
                <a:cs typeface="Times New Roman" panose="02020603050405020304" pitchFamily="18" charset="0"/>
              </a:rPr>
              <a:t>When asked about herself, she said that she takes care of her father’s business in a successful manner.</a:t>
            </a:r>
          </a:p>
          <a:p>
            <a:r>
              <a:rPr lang="en-IN" sz="2000" dirty="0">
                <a:latin typeface="Times New Roman" panose="02020603050405020304" pitchFamily="18" charset="0"/>
                <a:cs typeface="Times New Roman" panose="02020603050405020304" pitchFamily="18" charset="0"/>
              </a:rPr>
              <a:t>When asked about her relations, she says that I have a very good and friend-like relationship with her husband and her mother-in-law and I love spending time with them.</a:t>
            </a:r>
          </a:p>
          <a:p>
            <a:r>
              <a:rPr lang="en-IN" sz="2000" dirty="0">
                <a:latin typeface="Times New Roman" panose="02020603050405020304" pitchFamily="18" charset="0"/>
                <a:cs typeface="Times New Roman" panose="02020603050405020304" pitchFamily="18" charset="0"/>
              </a:rPr>
              <a:t>My mother-in-law is very caring, understanding and always stands with me.</a:t>
            </a:r>
          </a:p>
          <a:p>
            <a:r>
              <a:rPr lang="en-IN" sz="2000" dirty="0">
                <a:latin typeface="Times New Roman" panose="02020603050405020304" pitchFamily="18" charset="0"/>
                <a:cs typeface="Times New Roman" panose="02020603050405020304" pitchFamily="18" charset="0"/>
              </a:rPr>
              <a:t>I love when my mother-in-law caresses me. Even when she scolds me, I still know that she will never do anything bad to me.</a:t>
            </a:r>
          </a:p>
          <a:p>
            <a:r>
              <a:rPr lang="en-IN" sz="2000" dirty="0">
                <a:latin typeface="Times New Roman" panose="02020603050405020304" pitchFamily="18" charset="0"/>
                <a:cs typeface="Times New Roman" panose="02020603050405020304" pitchFamily="18" charset="0"/>
              </a:rPr>
              <a:t>What do you mean by bad/wrong?:</a:t>
            </a:r>
          </a:p>
          <a:p>
            <a:r>
              <a:rPr lang="en-IN" sz="2000" dirty="0">
                <a:latin typeface="Times New Roman" panose="02020603050405020304" pitchFamily="18" charset="0"/>
                <a:cs typeface="Times New Roman" panose="02020603050405020304" pitchFamily="18" charset="0"/>
              </a:rPr>
              <a:t>Her father had second marriage when she was around 10yrs of age. Initially everything was good. She has one stepbrother. The problem started after her father’s death. She was sexually abused by her stepbrother(she was 15yrs old).</a:t>
            </a:r>
          </a:p>
          <a:p>
            <a:r>
              <a:rPr lang="en-IN" sz="2000" dirty="0">
                <a:latin typeface="Times New Roman" panose="02020603050405020304" pitchFamily="18" charset="0"/>
                <a:cs typeface="Times New Roman" panose="02020603050405020304" pitchFamily="18" charset="0"/>
              </a:rPr>
              <a:t>She could not believe what actually happened with her – crying, doesn’t want to talk, she complained to her mother but she didn’t support her. Her mother’s behaviour totally changed after her father’s death. She behaved as if both sisters are servants of the house. She didn’t trust her even though she knew the truth.</a:t>
            </a:r>
          </a:p>
          <a:p>
            <a:r>
              <a:rPr lang="en-IN" sz="2000" dirty="0">
                <a:latin typeface="Times New Roman" panose="02020603050405020304" pitchFamily="18" charset="0"/>
                <a:cs typeface="Times New Roman" panose="02020603050405020304" pitchFamily="18" charset="0"/>
              </a:rPr>
              <a:t>Even being a woman, she didn’t support me because I was her stepdaughter – totally broken, cried, such thing would not happen if her father was there.</a:t>
            </a:r>
          </a:p>
        </p:txBody>
      </p:sp>
    </p:spTree>
    <p:extLst>
      <p:ext uri="{BB962C8B-B14F-4D97-AF65-F5344CB8AC3E}">
        <p14:creationId xmlns:p14="http://schemas.microsoft.com/office/powerpoint/2010/main" val="3068118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E930E2-08EE-4604-B8EC-F4D5371F3288}"/>
              </a:ext>
            </a:extLst>
          </p:cNvPr>
          <p:cNvSpPr>
            <a:spLocks noGrp="1"/>
          </p:cNvSpPr>
          <p:nvPr>
            <p:ph idx="1"/>
          </p:nvPr>
        </p:nvSpPr>
        <p:spPr>
          <a:xfrm>
            <a:off x="363984" y="346229"/>
            <a:ext cx="11407806" cy="6294268"/>
          </a:xfrm>
        </p:spPr>
        <p:txBody>
          <a:bodyPr>
            <a:normAutofit/>
          </a:bodyPr>
          <a:lstStyle/>
          <a:p>
            <a:r>
              <a:rPr lang="en-IN" sz="2000" dirty="0">
                <a:latin typeface="Times New Roman" panose="02020603050405020304" pitchFamily="18" charset="0"/>
                <a:cs typeface="Times New Roman" panose="02020603050405020304" pitchFamily="18" charset="0"/>
              </a:rPr>
              <a:t>Whole family was against me and I was helpless at that time as I couldn’t tell my problem to my younger sister due to my stepmother’s warning – if I expose my situation, then she will throw both of us out of the house and we will have no shelter to live.</a:t>
            </a:r>
          </a:p>
          <a:p>
            <a:r>
              <a:rPr lang="en-IN" sz="2000" dirty="0">
                <a:latin typeface="Times New Roman" panose="02020603050405020304" pitchFamily="18" charset="0"/>
                <a:cs typeface="Times New Roman" panose="02020603050405020304" pitchFamily="18" charset="0"/>
              </a:rPr>
              <a:t>When her dad was at hospital, he told me to always stay and care of your little sister. At my father’s funeral, I was totally blank – </a:t>
            </a:r>
            <a:r>
              <a:rPr lang="en-IN" sz="2000" dirty="0" err="1">
                <a:latin typeface="Times New Roman" panose="02020603050405020304" pitchFamily="18" charset="0"/>
                <a:cs typeface="Times New Roman" panose="02020603050405020304" pitchFamily="18" charset="0"/>
              </a:rPr>
              <a:t>kuch</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samajh</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nahi</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aaya</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ki</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kya</a:t>
            </a:r>
            <a:r>
              <a:rPr lang="en-IN" sz="2000" dirty="0">
                <a:latin typeface="Times New Roman" panose="02020603050405020304" pitchFamily="18" charset="0"/>
                <a:cs typeface="Times New Roman" panose="02020603050405020304" pitchFamily="18" charset="0"/>
              </a:rPr>
              <a:t> ho </a:t>
            </a:r>
            <a:r>
              <a:rPr lang="en-IN" sz="2000" dirty="0" err="1">
                <a:latin typeface="Times New Roman" panose="02020603050405020304" pitchFamily="18" charset="0"/>
                <a:cs typeface="Times New Roman" panose="02020603050405020304" pitchFamily="18" charset="0"/>
              </a:rPr>
              <a:t>gaya</a:t>
            </a:r>
            <a:r>
              <a:rPr lang="en-IN" sz="2000" dirty="0">
                <a:latin typeface="Times New Roman" panose="02020603050405020304" pitchFamily="18" charset="0"/>
                <a:cs typeface="Times New Roman" panose="02020603050405020304" pitchFamily="18" charset="0"/>
              </a:rPr>
              <a:t>? Main </a:t>
            </a:r>
            <a:r>
              <a:rPr lang="en-IN" sz="2000" dirty="0" err="1">
                <a:latin typeface="Times New Roman" panose="02020603050405020304" pitchFamily="18" charset="0"/>
                <a:cs typeface="Times New Roman" panose="02020603050405020304" pitchFamily="18" charset="0"/>
              </a:rPr>
              <a:t>rona</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chahti</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thi</a:t>
            </a:r>
            <a:r>
              <a:rPr lang="en-IN" sz="2000" dirty="0">
                <a:latin typeface="Times New Roman" panose="02020603050405020304" pitchFamily="18" charset="0"/>
                <a:cs typeface="Times New Roman" panose="02020603050405020304" pitchFamily="18" charset="0"/>
              </a:rPr>
              <a:t> par </a:t>
            </a:r>
            <a:r>
              <a:rPr lang="en-IN" sz="2000" dirty="0" err="1">
                <a:latin typeface="Times New Roman" panose="02020603050405020304" pitchFamily="18" charset="0"/>
                <a:cs typeface="Times New Roman" panose="02020603050405020304" pitchFamily="18" charset="0"/>
              </a:rPr>
              <a:t>nahi</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ro</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paayi</a:t>
            </a:r>
            <a:r>
              <a:rPr lang="en-IN" sz="2000" dirty="0">
                <a:latin typeface="Times New Roman" panose="02020603050405020304" pitchFamily="18" charset="0"/>
                <a:cs typeface="Times New Roman" panose="02020603050405020304" pitchFamily="18" charset="0"/>
              </a:rPr>
              <a:t>.</a:t>
            </a:r>
          </a:p>
          <a:p>
            <a:r>
              <a:rPr lang="en-IN" sz="2000" dirty="0">
                <a:latin typeface="Times New Roman" panose="02020603050405020304" pitchFamily="18" charset="0"/>
                <a:cs typeface="Times New Roman" panose="02020603050405020304" pitchFamily="18" charset="0"/>
              </a:rPr>
              <a:t>When asked about the abuse, she said, </a:t>
            </a:r>
            <a:r>
              <a:rPr lang="en-IN" sz="2000" dirty="0" err="1">
                <a:latin typeface="Times New Roman" panose="02020603050405020304" pitchFamily="18" charset="0"/>
                <a:cs typeface="Times New Roman" panose="02020603050405020304" pitchFamily="18" charset="0"/>
              </a:rPr>
              <a:t>Mera</a:t>
            </a:r>
            <a:r>
              <a:rPr lang="en-IN" sz="2000" dirty="0">
                <a:latin typeface="Times New Roman" panose="02020603050405020304" pitchFamily="18" charset="0"/>
                <a:cs typeface="Times New Roman" panose="02020603050405020304" pitchFamily="18" charset="0"/>
              </a:rPr>
              <a:t> man </a:t>
            </a:r>
            <a:r>
              <a:rPr lang="en-IN" sz="2000" dirty="0" err="1">
                <a:latin typeface="Times New Roman" panose="02020603050405020304" pitchFamily="18" charset="0"/>
                <a:cs typeface="Times New Roman" panose="02020603050405020304" pitchFamily="18" charset="0"/>
              </a:rPr>
              <a:t>kiya</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ki</a:t>
            </a:r>
            <a:r>
              <a:rPr lang="en-IN" sz="2000" dirty="0">
                <a:latin typeface="Times New Roman" panose="02020603050405020304" pitchFamily="18" charset="0"/>
                <a:cs typeface="Times New Roman" panose="02020603050405020304" pitchFamily="18" charset="0"/>
              </a:rPr>
              <a:t> main use maar </a:t>
            </a:r>
            <a:r>
              <a:rPr lang="en-IN" sz="2000" dirty="0" err="1">
                <a:latin typeface="Times New Roman" panose="02020603050405020304" pitchFamily="18" charset="0"/>
                <a:cs typeface="Times New Roman" panose="02020603050405020304" pitchFamily="18" charset="0"/>
              </a:rPr>
              <a:t>doon</a:t>
            </a:r>
            <a:r>
              <a:rPr lang="en-IN" sz="2000" dirty="0">
                <a:latin typeface="Times New Roman" panose="02020603050405020304" pitchFamily="18" charset="0"/>
                <a:cs typeface="Times New Roman" panose="02020603050405020304" pitchFamily="18" charset="0"/>
              </a:rPr>
              <a:t>.</a:t>
            </a:r>
          </a:p>
          <a:p>
            <a:r>
              <a:rPr lang="en-IN" sz="2000" dirty="0">
                <a:latin typeface="Times New Roman" panose="02020603050405020304" pitchFamily="18" charset="0"/>
                <a:cs typeface="Times New Roman" panose="02020603050405020304" pitchFamily="18" charset="0"/>
              </a:rPr>
              <a:t>She also tried to kill him with knife, but failed. She was locked in the room and beaten a lot for 3 days.</a:t>
            </a:r>
          </a:p>
          <a:p>
            <a:r>
              <a:rPr lang="en-IN" sz="2000" dirty="0">
                <a:latin typeface="Times New Roman" panose="02020603050405020304" pitchFamily="18" charset="0"/>
                <a:cs typeface="Times New Roman" panose="02020603050405020304" pitchFamily="18" charset="0"/>
              </a:rPr>
              <a:t>I wanted to leave the house, take revenge but I couldn’t because of my sister. I was 15 </a:t>
            </a:r>
            <a:r>
              <a:rPr lang="en-IN" sz="2000" dirty="0" err="1">
                <a:latin typeface="Times New Roman" panose="02020603050405020304" pitchFamily="18" charset="0"/>
                <a:cs typeface="Times New Roman" panose="02020603050405020304" pitchFamily="18" charset="0"/>
              </a:rPr>
              <a:t>yr</a:t>
            </a:r>
            <a:r>
              <a:rPr lang="en-IN" sz="2000" dirty="0">
                <a:latin typeface="Times New Roman" panose="02020603050405020304" pitchFamily="18" charset="0"/>
                <a:cs typeface="Times New Roman" panose="02020603050405020304" pitchFamily="18" charset="0"/>
              </a:rPr>
              <a:t> old and had no money so how would I take care of her, so I stayed in that house but at that time I realised that there is nothing without power.</a:t>
            </a:r>
          </a:p>
          <a:p>
            <a:r>
              <a:rPr lang="en-IN" sz="2000" dirty="0">
                <a:latin typeface="Times New Roman" panose="02020603050405020304" pitchFamily="18" charset="0"/>
                <a:cs typeface="Times New Roman" panose="02020603050405020304" pitchFamily="18" charset="0"/>
              </a:rPr>
              <a:t>I started focussing on my studies, but I was repeatedly abused.</a:t>
            </a:r>
          </a:p>
          <a:p>
            <a:r>
              <a:rPr lang="en-IN" sz="2000" dirty="0">
                <a:latin typeface="Times New Roman" panose="02020603050405020304" pitchFamily="18" charset="0"/>
                <a:cs typeface="Times New Roman" panose="02020603050405020304" pitchFamily="18" charset="0"/>
              </a:rPr>
              <a:t>I did PhD and till then the abuse reduced because I became physically strong and aggressive.</a:t>
            </a:r>
          </a:p>
          <a:p>
            <a:r>
              <a:rPr lang="en-IN" sz="2000" dirty="0">
                <a:latin typeface="Times New Roman" panose="02020603050405020304" pitchFamily="18" charset="0"/>
                <a:cs typeface="Times New Roman" panose="02020603050405020304" pitchFamily="18" charset="0"/>
              </a:rPr>
              <a:t>I never let anyone come close to me. I don’t trust anyone.</a:t>
            </a:r>
          </a:p>
          <a:p>
            <a:r>
              <a:rPr lang="en-IN" sz="2000" dirty="0">
                <a:latin typeface="Times New Roman" panose="02020603050405020304" pitchFamily="18" charset="0"/>
                <a:cs typeface="Times New Roman" panose="02020603050405020304" pitchFamily="18" charset="0"/>
              </a:rPr>
              <a:t>I always get a feeling whenever something bad is going to happen to me.</a:t>
            </a:r>
          </a:p>
          <a:p>
            <a:r>
              <a:rPr lang="en-IN" sz="2000" dirty="0">
                <a:latin typeface="Times New Roman" panose="02020603050405020304" pitchFamily="18" charset="0"/>
                <a:cs typeface="Times New Roman" panose="02020603050405020304" pitchFamily="18" charset="0"/>
              </a:rPr>
              <a:t>About her work – I like to do everything perfectly, don’t like anyone interfering with me. I have a very bad anger.</a:t>
            </a:r>
          </a:p>
          <a:p>
            <a:r>
              <a:rPr lang="en-IN" sz="2000" dirty="0">
                <a:latin typeface="Times New Roman" panose="02020603050405020304" pitchFamily="18" charset="0"/>
                <a:cs typeface="Times New Roman" panose="02020603050405020304" pitchFamily="18" charset="0"/>
              </a:rPr>
              <a:t>Jab </a:t>
            </a:r>
            <a:r>
              <a:rPr lang="en-IN" sz="2000" dirty="0" err="1">
                <a:latin typeface="Times New Roman" panose="02020603050405020304" pitchFamily="18" charset="0"/>
                <a:cs typeface="Times New Roman" panose="02020603050405020304" pitchFamily="18" charset="0"/>
              </a:rPr>
              <a:t>zyada</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gussa</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aata</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hai</a:t>
            </a:r>
            <a:r>
              <a:rPr lang="en-IN" sz="2000" dirty="0">
                <a:latin typeface="Times New Roman" panose="02020603050405020304" pitchFamily="18" charset="0"/>
                <a:cs typeface="Times New Roman" panose="02020603050405020304" pitchFamily="18" charset="0"/>
              </a:rPr>
              <a:t>, us </a:t>
            </a:r>
            <a:r>
              <a:rPr lang="en-IN" sz="2000" dirty="0" err="1">
                <a:latin typeface="Times New Roman" panose="02020603050405020304" pitchFamily="18" charset="0"/>
                <a:cs typeface="Times New Roman" panose="02020603050405020304" pitchFamily="18" charset="0"/>
              </a:rPr>
              <a:t>waqt</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kisine</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kuch</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kaha</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toh</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phir</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vo</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gaya</a:t>
            </a:r>
            <a:r>
              <a:rPr lang="en-IN" sz="2000" dirty="0">
                <a:latin typeface="Times New Roman" panose="02020603050405020304" pitchFamily="18" charset="0"/>
                <a:cs typeface="Times New Roman" panose="02020603050405020304" pitchFamily="18" charset="0"/>
              </a:rPr>
              <a:t>.</a:t>
            </a:r>
          </a:p>
          <a:p>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903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C5F3BB-EAA6-4085-B734-98DCD70B8D65}"/>
              </a:ext>
            </a:extLst>
          </p:cNvPr>
          <p:cNvSpPr>
            <a:spLocks noGrp="1"/>
          </p:cNvSpPr>
          <p:nvPr>
            <p:ph idx="1"/>
          </p:nvPr>
        </p:nvSpPr>
        <p:spPr>
          <a:xfrm>
            <a:off x="310718" y="328474"/>
            <a:ext cx="11372296" cy="6294268"/>
          </a:xfrm>
        </p:spPr>
        <p:txBody>
          <a:bodyPr>
            <a:normAutofit/>
          </a:bodyPr>
          <a:lstStyle/>
          <a:p>
            <a:r>
              <a:rPr lang="en-IN" sz="2000" dirty="0">
                <a:latin typeface="Times New Roman" panose="02020603050405020304" pitchFamily="18" charset="0"/>
                <a:cs typeface="Times New Roman" panose="02020603050405020304" pitchFamily="18" charset="0"/>
              </a:rPr>
              <a:t>Us </a:t>
            </a:r>
            <a:r>
              <a:rPr lang="en-IN" sz="2000" dirty="0" err="1">
                <a:latin typeface="Times New Roman" panose="02020603050405020304" pitchFamily="18" charset="0"/>
                <a:cs typeface="Times New Roman" panose="02020603050405020304" pitchFamily="18" charset="0"/>
              </a:rPr>
              <a:t>waqt</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sirf</a:t>
            </a:r>
            <a:r>
              <a:rPr lang="en-IN" sz="2000" dirty="0">
                <a:latin typeface="Times New Roman" panose="02020603050405020304" pitchFamily="18" charset="0"/>
                <a:cs typeface="Times New Roman" panose="02020603050405020304" pitchFamily="18" charset="0"/>
              </a:rPr>
              <a:t> mere husband </a:t>
            </a:r>
            <a:r>
              <a:rPr lang="en-IN" sz="2000" dirty="0" err="1">
                <a:latin typeface="Times New Roman" panose="02020603050405020304" pitchFamily="18" charset="0"/>
                <a:cs typeface="Times New Roman" panose="02020603050405020304" pitchFamily="18" charset="0"/>
              </a:rPr>
              <a:t>mujhe</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kaabu</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kar</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sakte</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hai</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aur</a:t>
            </a:r>
            <a:r>
              <a:rPr lang="en-IN" sz="2000" dirty="0">
                <a:latin typeface="Times New Roman" panose="02020603050405020304" pitchFamily="18" charset="0"/>
                <a:cs typeface="Times New Roman" panose="02020603050405020304" pitchFamily="18" charset="0"/>
              </a:rPr>
              <a:t> koi </a:t>
            </a:r>
            <a:r>
              <a:rPr lang="en-IN" sz="2000" dirty="0" err="1">
                <a:latin typeface="Times New Roman" panose="02020603050405020304" pitchFamily="18" charset="0"/>
                <a:cs typeface="Times New Roman" panose="02020603050405020304" pitchFamily="18" charset="0"/>
              </a:rPr>
              <a:t>nahi</a:t>
            </a:r>
            <a:r>
              <a:rPr lang="en-IN" sz="2000" dirty="0">
                <a:latin typeface="Times New Roman" panose="02020603050405020304" pitchFamily="18" charset="0"/>
                <a:cs typeface="Times New Roman" panose="02020603050405020304" pitchFamily="18" charset="0"/>
              </a:rPr>
              <a:t>.</a:t>
            </a:r>
          </a:p>
          <a:p>
            <a:r>
              <a:rPr lang="en-IN" sz="2000" dirty="0">
                <a:latin typeface="Times New Roman" panose="02020603050405020304" pitchFamily="18" charset="0"/>
                <a:cs typeface="Times New Roman" panose="02020603050405020304" pitchFamily="18" charset="0"/>
              </a:rPr>
              <a:t>Before marriage, I told everything to my husband and MIL. They accepted me and liked my loyalty.</a:t>
            </a:r>
          </a:p>
          <a:p>
            <a:r>
              <a:rPr lang="en-IN" sz="2000" dirty="0">
                <a:latin typeface="Times New Roman" panose="02020603050405020304" pitchFamily="18" charset="0"/>
                <a:cs typeface="Times New Roman" panose="02020603050405020304" pitchFamily="18" charset="0"/>
              </a:rPr>
              <a:t>After marriage, I did a court case and got my father’s properties back.</a:t>
            </a:r>
          </a:p>
          <a:p>
            <a:r>
              <a:rPr lang="en-IN" sz="2000" dirty="0">
                <a:latin typeface="Times New Roman" panose="02020603050405020304" pitchFamily="18" charset="0"/>
                <a:cs typeface="Times New Roman" panose="02020603050405020304" pitchFamily="18" charset="0"/>
              </a:rPr>
              <a:t>Jo un logo ne mere </a:t>
            </a:r>
            <a:r>
              <a:rPr lang="en-IN" sz="2000" dirty="0" err="1">
                <a:latin typeface="Times New Roman" panose="02020603050405020304" pitchFamily="18" charset="0"/>
                <a:cs typeface="Times New Roman" panose="02020603050405020304" pitchFamily="18" charset="0"/>
              </a:rPr>
              <a:t>saath</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kiya</a:t>
            </a:r>
            <a:r>
              <a:rPr lang="en-IN" sz="2000" dirty="0">
                <a:latin typeface="Times New Roman" panose="02020603050405020304" pitchFamily="18" charset="0"/>
                <a:cs typeface="Times New Roman" panose="02020603050405020304" pitchFamily="18" charset="0"/>
              </a:rPr>
              <a:t>, main </a:t>
            </a:r>
            <a:r>
              <a:rPr lang="en-IN" sz="2000" dirty="0" err="1">
                <a:latin typeface="Times New Roman" panose="02020603050405020304" pitchFamily="18" charset="0"/>
                <a:cs typeface="Times New Roman" panose="02020603050405020304" pitchFamily="18" charset="0"/>
              </a:rPr>
              <a:t>uss</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jagah</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reh</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sakti</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thi</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na</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seh</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sakti</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thi</a:t>
            </a:r>
            <a:r>
              <a:rPr lang="en-IN" sz="2000" dirty="0">
                <a:latin typeface="Times New Roman" panose="02020603050405020304" pitchFamily="18" charset="0"/>
                <a:cs typeface="Times New Roman" panose="02020603050405020304" pitchFamily="18" charset="0"/>
              </a:rPr>
              <a:t>, main </a:t>
            </a:r>
            <a:r>
              <a:rPr lang="en-IN" sz="2000" dirty="0" err="1">
                <a:latin typeface="Times New Roman" panose="02020603050405020304" pitchFamily="18" charset="0"/>
                <a:cs typeface="Times New Roman" panose="02020603050405020304" pitchFamily="18" charset="0"/>
              </a:rPr>
              <a:t>bhi</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unhe</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aisa</a:t>
            </a:r>
            <a:r>
              <a:rPr lang="en-IN" sz="2000" dirty="0">
                <a:latin typeface="Times New Roman" panose="02020603050405020304" pitchFamily="18" charset="0"/>
                <a:cs typeface="Times New Roman" panose="02020603050405020304" pitchFamily="18" charset="0"/>
              </a:rPr>
              <a:t> hi </a:t>
            </a:r>
            <a:r>
              <a:rPr lang="en-IN" sz="2000" dirty="0" err="1">
                <a:latin typeface="Times New Roman" panose="02020603050405020304" pitchFamily="18" charset="0"/>
                <a:cs typeface="Times New Roman" panose="02020603050405020304" pitchFamily="18" charset="0"/>
              </a:rPr>
              <a:t>jakdungi</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na</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vo</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kisiko</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bata</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payenge</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na</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seh</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payenge</a:t>
            </a:r>
            <a:r>
              <a:rPr lang="en-IN" sz="2000" dirty="0">
                <a:latin typeface="Times New Roman" panose="02020603050405020304" pitchFamily="18" charset="0"/>
                <a:cs typeface="Times New Roman" panose="02020603050405020304" pitchFamily="18" charset="0"/>
              </a:rPr>
              <a:t>.</a:t>
            </a:r>
          </a:p>
          <a:p>
            <a:r>
              <a:rPr lang="en-IN" sz="2000" dirty="0">
                <a:latin typeface="Times New Roman" panose="02020603050405020304" pitchFamily="18" charset="0"/>
                <a:cs typeface="Times New Roman" panose="02020603050405020304" pitchFamily="18" charset="0"/>
              </a:rPr>
              <a:t> When I saw my stepmother in court, I felt relaxed and peaceful.</a:t>
            </a:r>
          </a:p>
          <a:p>
            <a:r>
              <a:rPr lang="en-IN" sz="2000" dirty="0">
                <a:latin typeface="Times New Roman" panose="02020603050405020304" pitchFamily="18" charset="0"/>
                <a:cs typeface="Times New Roman" panose="02020603050405020304" pitchFamily="18" charset="0"/>
              </a:rPr>
              <a:t>I did what I wanted.</a:t>
            </a:r>
          </a:p>
          <a:p>
            <a:r>
              <a:rPr lang="en-IN" sz="2000" dirty="0">
                <a:latin typeface="Times New Roman" panose="02020603050405020304" pitchFamily="18" charset="0"/>
                <a:cs typeface="Times New Roman" panose="02020603050405020304" pitchFamily="18" charset="0"/>
              </a:rPr>
              <a:t>Dreams of animals, loves crocodiles+++, loves their green eyes, their structure, behaviour, etc.</a:t>
            </a:r>
          </a:p>
          <a:p>
            <a:r>
              <a:rPr lang="en-IN" sz="2000" dirty="0">
                <a:latin typeface="Times New Roman" panose="02020603050405020304" pitchFamily="18" charset="0"/>
                <a:cs typeface="Times New Roman" panose="02020603050405020304" pitchFamily="18" charset="0"/>
              </a:rPr>
              <a:t>She likes to wear fashionable and colourful clothes.</a:t>
            </a:r>
          </a:p>
          <a:p>
            <a:r>
              <a:rPr lang="en-IN" sz="2000" dirty="0">
                <a:latin typeface="Times New Roman" panose="02020603050405020304" pitchFamily="18" charset="0"/>
                <a:cs typeface="Times New Roman" panose="02020603050405020304" pitchFamily="18" charset="0"/>
              </a:rPr>
              <a:t>She has no physical relation with husband, doesn’t talk anymore about it.</a:t>
            </a:r>
          </a:p>
          <a:p>
            <a:pPr marL="0" indent="0">
              <a:buNone/>
            </a:pPr>
            <a:endParaRPr lang="en-IN" sz="2000" dirty="0">
              <a:latin typeface="Times New Roman" panose="02020603050405020304" pitchFamily="18" charset="0"/>
              <a:cs typeface="Times New Roman" panose="02020603050405020304" pitchFamily="18" charset="0"/>
            </a:endParaRPr>
          </a:p>
          <a:p>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07726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1581</Words>
  <Application>Microsoft Office PowerPoint</Application>
  <PresentationFormat>Widescreen</PresentationFormat>
  <Paragraphs>166</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Times New Roman</vt:lpstr>
      <vt:lpstr>Wingdings</vt:lpstr>
      <vt:lpstr>Office Theme</vt:lpstr>
      <vt:lpstr>CASE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Lab Investigations: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Lifespace</dc:title>
  <dc:creator>Shaziya Ansari</dc:creator>
  <cp:lastModifiedBy>Shaziya Ansari</cp:lastModifiedBy>
  <cp:revision>23</cp:revision>
  <dcterms:created xsi:type="dcterms:W3CDTF">2019-11-17T11:46:30Z</dcterms:created>
  <dcterms:modified xsi:type="dcterms:W3CDTF">2019-11-19T16:21:37Z</dcterms:modified>
</cp:coreProperties>
</file>