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83" r:id="rId12"/>
    <p:sldId id="284" r:id="rId13"/>
    <p:sldId id="264" r:id="rId14"/>
    <p:sldId id="265" r:id="rId15"/>
    <p:sldId id="266" r:id="rId16"/>
    <p:sldId id="267" r:id="rId17"/>
    <p:sldId id="268" r:id="rId18"/>
    <p:sldId id="269" r:id="rId19"/>
    <p:sldId id="285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2" r:id="rId31"/>
    <p:sldId id="280" r:id="rId32"/>
    <p:sldId id="281" r:id="rId33"/>
    <p:sldId id="33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76C69-8222-3E4B-9BE0-9ED7BCC7D81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AE11B-9CAA-8E47-BF7D-80FD548A2F0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en-US" sz="8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ACUTE APPENDICITIS</a:t>
            </a:r>
            <a:endParaRPr lang="en-US" sz="88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RAJKOT HOMOEOPATHIC MEDICAL COLLEGE; PARUL UNIVERSITY.</a:t>
            </a:r>
            <a:endParaRPr lang="en-US"/>
          </a:p>
          <a:p>
            <a:pPr marL="0" indent="0">
              <a:buNone/>
            </a:pPr>
            <a:r>
              <a:rPr lang="en-US"/>
              <a:t>DR. FORAM RATANPARA ( 3rd year ).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Types 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/>
              <a:t>1. Acute non obstructive appendicitis (catarrhal):</a:t>
            </a:r>
            <a:endParaRPr lang="en-US" b="1"/>
          </a:p>
          <a:p>
            <a:pPr marL="0" indent="0">
              <a:buNone/>
            </a:pPr>
            <a:r>
              <a:rPr lang="en-US"/>
              <a:t>Inflammation of mucous membrane occurs with</a:t>
            </a:r>
            <a:r>
              <a:rPr lang="en-GB"/>
              <a:t> </a:t>
            </a:r>
            <a:r>
              <a:rPr lang="en-US"/>
              <a:t>redness, oedema and haemorrhages which may go for</a:t>
            </a:r>
            <a:r>
              <a:rPr lang="en-GB"/>
              <a:t> </a:t>
            </a:r>
            <a:r>
              <a:rPr lang="en-US"/>
              <a:t>following courses:</a:t>
            </a:r>
            <a:endParaRPr lang="en-US"/>
          </a:p>
          <a:p>
            <a:pPr marL="0" indent="0">
              <a:buNone/>
            </a:pPr>
            <a:r>
              <a:rPr lang="en-US"/>
              <a:t>• Resolution.</a:t>
            </a:r>
            <a:endParaRPr lang="en-US"/>
          </a:p>
          <a:p>
            <a:pPr marL="0" indent="0">
              <a:buNone/>
            </a:pPr>
            <a:r>
              <a:rPr lang="en-US"/>
              <a:t>• Ulceration.</a:t>
            </a:r>
            <a:endParaRPr lang="en-US"/>
          </a:p>
          <a:p>
            <a:pPr marL="0" indent="0">
              <a:buNone/>
            </a:pPr>
            <a:r>
              <a:rPr lang="en-US"/>
              <a:t>• Fibrosis.</a:t>
            </a:r>
            <a:endParaRPr lang="en-US"/>
          </a:p>
          <a:p>
            <a:pPr marL="0" indent="0">
              <a:buNone/>
            </a:pPr>
            <a:r>
              <a:rPr lang="en-US"/>
              <a:t>• Suppuration.</a:t>
            </a:r>
            <a:endParaRPr lang="en-US"/>
          </a:p>
          <a:p>
            <a:pPr marL="0" indent="0">
              <a:buNone/>
            </a:pPr>
            <a:r>
              <a:rPr lang="en-US"/>
              <a:t>• Recurrent appendicitis.</a:t>
            </a:r>
            <a:endParaRPr lang="en-US"/>
          </a:p>
          <a:p>
            <a:pPr marL="0" indent="0">
              <a:buNone/>
            </a:pPr>
            <a:r>
              <a:rPr lang="en-US"/>
              <a:t>• Gangrene—Rare initially in non obstructive type</a:t>
            </a:r>
            <a:endParaRPr lang="en-US"/>
          </a:p>
          <a:p>
            <a:pPr marL="0" indent="0">
              <a:buNone/>
            </a:pPr>
            <a:r>
              <a:rPr lang="en-US"/>
              <a:t>but later can occur.</a:t>
            </a:r>
            <a:endParaRPr lang="en-US"/>
          </a:p>
          <a:p>
            <a:pPr marL="0" indent="0">
              <a:buNone/>
            </a:pPr>
            <a:r>
              <a:rPr lang="en-US"/>
              <a:t>• Peritonitis.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935" y="1111250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b="1"/>
              <a:t>2. Acute obstructive appendicitis</a:t>
            </a:r>
            <a:r>
              <a:rPr lang="en-US" sz="3200"/>
              <a:t>: </a:t>
            </a:r>
            <a:endParaRPr lang="en-GB" sz="3200"/>
          </a:p>
          <a:p>
            <a:r>
              <a:rPr lang="en-US" sz="3200"/>
              <a:t>Here pus collects in</a:t>
            </a:r>
            <a:r>
              <a:rPr lang="en-GB" sz="3200"/>
              <a:t> </a:t>
            </a:r>
            <a:r>
              <a:rPr lang="en-US" sz="3200"/>
              <a:t>the blocked lumen of appendix which is blackish,</a:t>
            </a:r>
            <a:r>
              <a:rPr lang="en-GB" sz="3200"/>
              <a:t> </a:t>
            </a:r>
            <a:r>
              <a:rPr lang="en-US" sz="3200"/>
              <a:t>gangrenous, oedematous and rapidly progresses</a:t>
            </a:r>
            <a:r>
              <a:rPr lang="en-GB" sz="3200"/>
              <a:t> </a:t>
            </a:r>
            <a:r>
              <a:rPr lang="en-US" sz="3200"/>
              <a:t>leading to perforation either at the tip or at the base</a:t>
            </a:r>
            <a:r>
              <a:rPr lang="en-GB" sz="3200"/>
              <a:t> </a:t>
            </a:r>
            <a:r>
              <a:rPr lang="en-US" sz="3200"/>
              <a:t>of appendix. </a:t>
            </a:r>
            <a:endParaRPr lang="en-GB" sz="3200"/>
          </a:p>
          <a:p>
            <a:r>
              <a:rPr lang="en-US" sz="3200"/>
              <a:t>This leads to peritonitis, formation of</a:t>
            </a:r>
            <a:r>
              <a:rPr lang="en-GB" sz="3200"/>
              <a:t> </a:t>
            </a:r>
            <a:r>
              <a:rPr lang="en-US" sz="3200"/>
              <a:t>appendicular abscess or pelvic abscess. </a:t>
            </a:r>
            <a:endParaRPr lang="en-GB" sz="3200"/>
          </a:p>
          <a:p>
            <a:r>
              <a:rPr lang="en-US" sz="3200"/>
              <a:t>Most often,</a:t>
            </a:r>
            <a:r>
              <a:rPr lang="en-GB" sz="3200"/>
              <a:t> </a:t>
            </a:r>
            <a:r>
              <a:rPr lang="en-US" sz="3200"/>
              <a:t>there will be thrombosis of the appendicular artery.</a:t>
            </a:r>
            <a:endParaRPr lang="en-US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02441" cy="4351338"/>
          </a:xfrm>
        </p:spPr>
        <p:txBody>
          <a:bodyPr/>
          <a:lstStyle/>
          <a:p>
            <a:r>
              <a:rPr lang="en-US" b="1"/>
              <a:t>3. Recurrent appendicitis</a:t>
            </a:r>
            <a:r>
              <a:rPr lang="en-US"/>
              <a:t>: </a:t>
            </a:r>
            <a:endParaRPr lang="en-GB"/>
          </a:p>
          <a:p>
            <a:r>
              <a:rPr lang="en-US"/>
              <a:t>Repeated attacks of non</a:t>
            </a:r>
            <a:r>
              <a:rPr lang="en-GB"/>
              <a:t>-</a:t>
            </a:r>
            <a:r>
              <a:rPr lang="en-US"/>
              <a:t>obstructive appendicitis leads to fibrosis, adhesions</a:t>
            </a:r>
            <a:r>
              <a:rPr lang="en-GB"/>
              <a:t> </a:t>
            </a:r>
            <a:r>
              <a:rPr lang="en-US"/>
              <a:t>causing recurrent appendicitis.</a:t>
            </a:r>
            <a:endParaRPr lang="en-US"/>
          </a:p>
          <a:p>
            <a:r>
              <a:rPr lang="en-US" b="1"/>
              <a:t>4. Subacute appendicitis</a:t>
            </a:r>
            <a:r>
              <a:rPr lang="en-US"/>
              <a:t> is milder form of acute</a:t>
            </a:r>
            <a:r>
              <a:rPr lang="en-GB"/>
              <a:t> </a:t>
            </a:r>
            <a:r>
              <a:rPr lang="en-US"/>
              <a:t>appendicitis.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Clinical features 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• It is rare before the age of two, common in children</a:t>
            </a:r>
            <a:r>
              <a:rPr lang="en-GB"/>
              <a:t> </a:t>
            </a:r>
            <a:r>
              <a:rPr lang="en-US"/>
              <a:t>and other age groups.</a:t>
            </a:r>
            <a:endParaRPr lang="en-US"/>
          </a:p>
          <a:p>
            <a:pPr marL="0" indent="0">
              <a:buNone/>
            </a:pPr>
            <a:r>
              <a:rPr lang="en-US"/>
              <a:t>• Pain: It is the earliest symptom. Visceral pain starts</a:t>
            </a:r>
            <a:r>
              <a:rPr lang="en-GB"/>
              <a:t> </a:t>
            </a:r>
            <a:r>
              <a:rPr lang="en-US"/>
              <a:t>around the umbilicus due to distension of appendix,</a:t>
            </a:r>
            <a:r>
              <a:rPr lang="en-GB"/>
              <a:t> </a:t>
            </a:r>
            <a:r>
              <a:rPr lang="en-US"/>
              <a:t>later after few hours, somatic pain occurs in right iliac</a:t>
            </a:r>
            <a:r>
              <a:rPr lang="en-GB"/>
              <a:t> </a:t>
            </a:r>
            <a:r>
              <a:rPr lang="en-US"/>
              <a:t>fossa due to irritation of parietal peritoneum due to</a:t>
            </a:r>
            <a:r>
              <a:rPr lang="en-GB"/>
              <a:t> </a:t>
            </a:r>
            <a:r>
              <a:rPr lang="en-US"/>
              <a:t>inflamed appendix. Pain eventually becomes severe</a:t>
            </a:r>
            <a:r>
              <a:rPr lang="en-GB"/>
              <a:t> </a:t>
            </a:r>
            <a:r>
              <a:rPr lang="en-US"/>
              <a:t>and diffuse which signifies spread of infection into</a:t>
            </a:r>
            <a:r>
              <a:rPr lang="en-GB"/>
              <a:t> </a:t>
            </a:r>
            <a:r>
              <a:rPr lang="en-US"/>
              <a:t>the general peritoneal cavity.</a:t>
            </a:r>
            <a:endParaRPr lang="en-US"/>
          </a:p>
          <a:p>
            <a:pPr marL="0" indent="0">
              <a:buNone/>
            </a:pPr>
            <a:r>
              <a:rPr lang="en-US"/>
              <a:t>• Vomiting:due to reflex pylorospasm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3274" y="213062"/>
            <a:ext cx="10956725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/>
              <a:t>• Constipation is the usual feature but diarrhoea ca</a:t>
            </a:r>
            <a:r>
              <a:rPr lang="en-GB" sz="2800"/>
              <a:t>n </a:t>
            </a:r>
            <a:r>
              <a:rPr lang="en-US" sz="2800"/>
              <a:t>occur if appendix is in postileal or pelvic positions.</a:t>
            </a:r>
            <a:endParaRPr lang="en-US" sz="2800"/>
          </a:p>
          <a:p>
            <a:r>
              <a:rPr lang="en-US" sz="2800"/>
              <a:t>• Fever, tachycardia, foetor oris are other features.</a:t>
            </a:r>
            <a:endParaRPr lang="en-US" sz="2800"/>
          </a:p>
          <a:p>
            <a:r>
              <a:rPr lang="en-US" sz="2800"/>
              <a:t>• Urinary frequency: Inflamed appendix may come </a:t>
            </a:r>
            <a:r>
              <a:rPr lang="en-GB" sz="2800"/>
              <a:t>in </a:t>
            </a:r>
            <a:r>
              <a:rPr lang="en-US" sz="2800"/>
              <a:t>contact with bladder and can cause bladder irritation.</a:t>
            </a:r>
            <a:endParaRPr lang="en-US" sz="2800"/>
          </a:p>
          <a:p>
            <a:r>
              <a:rPr lang="en-US" sz="2800"/>
              <a:t>• Tenderness and rebound tenderness at McBurney’</a:t>
            </a:r>
            <a:r>
              <a:rPr lang="en-GB" sz="2800"/>
              <a:t>s </a:t>
            </a:r>
            <a:r>
              <a:rPr lang="en-US" sz="2800"/>
              <a:t>point in right iliac fossa (release sign—Blumberg’s sign)</a:t>
            </a:r>
            <a:r>
              <a:rPr lang="en-GB" sz="2800"/>
              <a:t> </a:t>
            </a:r>
            <a:r>
              <a:rPr lang="en-US" sz="2800"/>
              <a:t>are typical.</a:t>
            </a:r>
            <a:endParaRPr lang="en-US" sz="2800"/>
          </a:p>
          <a:p>
            <a:r>
              <a:rPr lang="en-US" sz="2800"/>
              <a:t>• Rovsing’s sign: On pressing left iliac fossa, pain occurs</a:t>
            </a:r>
            <a:r>
              <a:rPr lang="en-GB" sz="2800"/>
              <a:t> </a:t>
            </a:r>
            <a:r>
              <a:rPr lang="en-US" sz="2800"/>
              <a:t>in right iliac fossa which is due to shift of bowel loops</a:t>
            </a:r>
            <a:r>
              <a:rPr lang="en-GB" sz="2800"/>
              <a:t> </a:t>
            </a:r>
            <a:r>
              <a:rPr lang="en-US" sz="2800"/>
              <a:t>which irritates the parietal peritoneum.</a:t>
            </a:r>
            <a:endParaRPr lang="en-US" sz="2800"/>
          </a:p>
          <a:p>
            <a:r>
              <a:rPr lang="en-US" sz="2800"/>
              <a:t>• Hyperextension (in case of retrocaecal appendix —Cope’s psoas test) or internal rotation (in case of pelvic</a:t>
            </a:r>
            <a:r>
              <a:rPr lang="en-GB" sz="2800"/>
              <a:t> </a:t>
            </a:r>
            <a:r>
              <a:rPr lang="en-US" sz="2800"/>
              <a:t>appendix—obturator test) of right hip causes pain in</a:t>
            </a:r>
            <a:r>
              <a:rPr lang="en-GB" sz="2800"/>
              <a:t> </a:t>
            </a:r>
            <a:r>
              <a:rPr lang="en-US" sz="2800"/>
              <a:t>right iliac fossa due to irritation of psoas muscle and</a:t>
            </a:r>
            <a:r>
              <a:rPr lang="en-GB" sz="2800"/>
              <a:t> </a:t>
            </a:r>
            <a:r>
              <a:rPr lang="en-US" sz="2800"/>
              <a:t>obturator internus muscle respectively.</a:t>
            </a:r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422"/>
            <a:ext cx="10515600" cy="5087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• Baldwing’s test is positive in retrocaecal appendix—when legs are lifted off the bed with knee extended,</a:t>
            </a:r>
            <a:r>
              <a:rPr lang="en-GB"/>
              <a:t> </a:t>
            </a:r>
            <a:r>
              <a:rPr lang="en-US"/>
              <a:t>the patient complains of pain while pressing over the</a:t>
            </a:r>
            <a:r>
              <a:rPr lang="en-GB"/>
              <a:t> </a:t>
            </a:r>
            <a:r>
              <a:rPr lang="en-US"/>
              <a:t>flanks.</a:t>
            </a:r>
            <a:endParaRPr lang="en-US"/>
          </a:p>
          <a:p>
            <a:pPr marL="0" indent="0">
              <a:buNone/>
            </a:pPr>
            <a:r>
              <a:rPr lang="en-US"/>
              <a:t>• P/R examination shows tenderness in right side of</a:t>
            </a:r>
            <a:r>
              <a:rPr lang="en-GB"/>
              <a:t> </a:t>
            </a:r>
            <a:r>
              <a:rPr lang="en-US"/>
              <a:t>the rectum.</a:t>
            </a:r>
            <a:endParaRPr lang="en-US"/>
          </a:p>
          <a:p>
            <a:pPr marL="0" indent="0">
              <a:buNone/>
            </a:pPr>
            <a:r>
              <a:rPr lang="en-US"/>
              <a:t>• Hyperaesthesia in ‘Sherren’s triangle’. This triangle is</a:t>
            </a:r>
            <a:r>
              <a:rPr lang="en-GB"/>
              <a:t> </a:t>
            </a:r>
            <a:r>
              <a:rPr lang="en-US"/>
              <a:t>formed by anterior superior iliac spine, umbilicus,</a:t>
            </a:r>
            <a:r>
              <a:rPr lang="en-GB"/>
              <a:t> </a:t>
            </a:r>
            <a:r>
              <a:rPr lang="en-US"/>
              <a:t>pubic symphysis.</a:t>
            </a:r>
            <a:endParaRPr lang="en-GB"/>
          </a:p>
          <a:p>
            <a:pPr marL="0" indent="0">
              <a:buNone/>
            </a:pPr>
            <a:r>
              <a:rPr lang="en-US"/>
              <a:t>Often infection gets localised by omentum, dilated</a:t>
            </a:r>
            <a:r>
              <a:rPr lang="en-GB"/>
              <a:t> </a:t>
            </a:r>
            <a:r>
              <a:rPr lang="en-US"/>
              <a:t>ileum and parietal peritoneum leading to appendicular</a:t>
            </a:r>
            <a:r>
              <a:rPr lang="en-GB"/>
              <a:t> mass. Often suppuration occurs in the localised area resulting in appendicular abscess.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Acute appendicitis in infancy: </a:t>
            </a:r>
            <a:r>
              <a:rPr lang="en-US"/>
              <a:t>Eventhough it is rare,</a:t>
            </a:r>
            <a:r>
              <a:rPr lang="en-GB"/>
              <a:t> </a:t>
            </a:r>
            <a:r>
              <a:rPr lang="en-US"/>
              <a:t>when it occurs, it has got 80% chances of perforation with</a:t>
            </a:r>
            <a:r>
              <a:rPr lang="en-GB"/>
              <a:t> </a:t>
            </a:r>
            <a:r>
              <a:rPr lang="en-US"/>
              <a:t>high mortality (50%).</a:t>
            </a:r>
            <a:endParaRPr lang="en-US"/>
          </a:p>
          <a:p>
            <a:pPr marL="0" indent="0">
              <a:buNone/>
            </a:pPr>
            <a:r>
              <a:rPr lang="en-US" b="1"/>
              <a:t>Acute appendicitis in children: </a:t>
            </a:r>
            <a:r>
              <a:rPr lang="en-US"/>
              <a:t>Here localisation is not</a:t>
            </a:r>
            <a:r>
              <a:rPr lang="en-GB"/>
              <a:t> </a:t>
            </a:r>
            <a:r>
              <a:rPr lang="en-US"/>
              <a:t>present, and so peritonitis occurs early. It requires early</a:t>
            </a:r>
            <a:r>
              <a:rPr lang="en-GB"/>
              <a:t> </a:t>
            </a:r>
            <a:r>
              <a:rPr lang="en-US"/>
              <a:t>surgery. Dehydration, septicaemia are common.</a:t>
            </a:r>
            <a:endParaRPr lang="en-US"/>
          </a:p>
          <a:p>
            <a:pPr marL="0" indent="0">
              <a:buNone/>
            </a:pPr>
            <a:r>
              <a:rPr lang="en-US" b="1"/>
              <a:t>In elderly: </a:t>
            </a:r>
            <a:r>
              <a:rPr lang="en-US"/>
              <a:t>Gangrene and perforation are common.</a:t>
            </a:r>
            <a:endParaRPr lang="en-US"/>
          </a:p>
          <a:p>
            <a:pPr marL="0" indent="0">
              <a:buNone/>
            </a:pPr>
            <a:r>
              <a:rPr lang="en-US"/>
              <a:t>Because of lax abdominal wall, localisation is poor and</a:t>
            </a:r>
            <a:endParaRPr lang="en-US"/>
          </a:p>
          <a:p>
            <a:pPr marL="0" indent="0">
              <a:buNone/>
            </a:pPr>
            <a:r>
              <a:rPr lang="en-US"/>
              <a:t>so peritonitis sets in early.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8594"/>
            <a:ext cx="9144000" cy="735012"/>
          </a:xfrm>
        </p:spPr>
        <p:txBody>
          <a:bodyPr>
            <a:normAutofit fontScale="90000"/>
          </a:bodyPr>
          <a:lstStyle/>
          <a:p>
            <a:r>
              <a:rPr lang="en-GB" b="1" u="sng"/>
              <a:t>Acute Appendicitis </a:t>
            </a:r>
            <a:endParaRPr lang="en-US" b="1" u="sn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266" y="913606"/>
            <a:ext cx="9144000" cy="533004"/>
          </a:xfrm>
        </p:spPr>
        <p:txBody>
          <a:bodyPr>
            <a:normAutofit/>
          </a:bodyPr>
          <a:lstStyle/>
          <a:p>
            <a:r>
              <a:rPr lang="en-GB" sz="2800" u="sng"/>
              <a:t>Anatomy and blood supply of appendix </a:t>
            </a:r>
            <a:endParaRPr lang="en-US" sz="2800" u="sng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46610"/>
            <a:ext cx="6095999" cy="53220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6610"/>
            <a:ext cx="6096001" cy="53220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In pregnancy:</a:t>
            </a:r>
            <a:r>
              <a:rPr lang="en-US"/>
              <a:t> Appendix shifts to upper abdomen. So</a:t>
            </a:r>
            <a:r>
              <a:rPr lang="en-GB"/>
              <a:t> </a:t>
            </a:r>
            <a:r>
              <a:rPr lang="en-US"/>
              <a:t>pain is higher and more lateral. After 6 months, maternal</a:t>
            </a:r>
            <a:r>
              <a:rPr lang="en-GB"/>
              <a:t> </a:t>
            </a:r>
            <a:r>
              <a:rPr lang="en-US"/>
              <a:t>mortality increases by 10 times than usual and also leads</a:t>
            </a:r>
            <a:r>
              <a:rPr lang="en-GB"/>
              <a:t> </a:t>
            </a:r>
            <a:r>
              <a:rPr lang="en-US"/>
              <a:t>to premature labour. Appendicitis is the most common</a:t>
            </a:r>
            <a:r>
              <a:rPr lang="en-GB"/>
              <a:t> </a:t>
            </a:r>
            <a:r>
              <a:rPr lang="en-US"/>
              <a:t>non-gynaecologic surgical emergency during pregnancy.</a:t>
            </a:r>
            <a:r>
              <a:rPr lang="en-GB"/>
              <a:t> </a:t>
            </a:r>
            <a:r>
              <a:rPr lang="en-US"/>
              <a:t>Incidence of perforation is highest in 3rd trimester.</a:t>
            </a:r>
            <a:r>
              <a:rPr lang="en-GB"/>
              <a:t> </a:t>
            </a:r>
            <a:r>
              <a:rPr lang="en-US"/>
              <a:t>Surgery is the treatment. Foetal death rate is 5%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Differential diagnosis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253331"/>
            <a:ext cx="55911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• Perforated peptic ulcer</a:t>
            </a:r>
            <a:endParaRPr lang="en-US"/>
          </a:p>
          <a:p>
            <a:pPr marL="0" indent="0">
              <a:buNone/>
            </a:pPr>
            <a:r>
              <a:rPr lang="en-US"/>
              <a:t> • Ruptured or twisted ovarian cyst</a:t>
            </a:r>
            <a:endParaRPr lang="en-US"/>
          </a:p>
          <a:p>
            <a:pPr marL="0" indent="0">
              <a:buNone/>
            </a:pPr>
            <a:r>
              <a:rPr lang="en-US"/>
              <a:t> • Acute cholecystitis</a:t>
            </a:r>
            <a:endParaRPr lang="en-US"/>
          </a:p>
          <a:p>
            <a:pPr marL="0" indent="0">
              <a:buNone/>
            </a:pPr>
            <a:r>
              <a:rPr lang="en-US"/>
              <a:t> • Right ureteric colic</a:t>
            </a:r>
            <a:endParaRPr lang="en-US"/>
          </a:p>
          <a:p>
            <a:pPr marL="0" indent="0">
              <a:buNone/>
            </a:pPr>
            <a:r>
              <a:rPr lang="en-US"/>
              <a:t> • Enterocolitis</a:t>
            </a:r>
            <a:endParaRPr lang="en-US"/>
          </a:p>
          <a:p>
            <a:pPr marL="0" indent="0">
              <a:buNone/>
            </a:pPr>
            <a:r>
              <a:rPr lang="en-US"/>
              <a:t> • Right acute pyelonephritis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53678" y="1709343"/>
            <a:ext cx="45898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 • Mesenteric lymphadenitis</a:t>
            </a:r>
            <a:endParaRPr lang="en-US" sz="2800"/>
          </a:p>
          <a:p>
            <a:r>
              <a:rPr lang="en-US" sz="2800"/>
              <a:t> • Lobar pneumonia</a:t>
            </a:r>
            <a:endParaRPr lang="en-US" sz="2800"/>
          </a:p>
          <a:p>
            <a:r>
              <a:rPr lang="en-US" sz="2800"/>
              <a:t> • Crohn’s disease</a:t>
            </a:r>
            <a:endParaRPr lang="en-US" sz="2800"/>
          </a:p>
          <a:p>
            <a:r>
              <a:rPr lang="en-US" sz="2800"/>
              <a:t> • Acute pancreatitis</a:t>
            </a:r>
            <a:endParaRPr lang="en-US" sz="2800"/>
          </a:p>
          <a:p>
            <a:r>
              <a:rPr lang="en-US" sz="2800"/>
              <a:t> • Meckel’s diverticulitis</a:t>
            </a:r>
            <a:endParaRPr lang="en-US" sz="2800"/>
          </a:p>
          <a:p>
            <a:r>
              <a:rPr lang="en-US" sz="2800"/>
              <a:t> • Acute crisis of porphyria</a:t>
            </a:r>
            <a:endParaRPr lang="en-US" sz="2800"/>
          </a:p>
          <a:p>
            <a:r>
              <a:rPr lang="en-US" sz="2800"/>
              <a:t> • Salpingitis</a:t>
            </a:r>
            <a:endParaRPr lang="en-US" sz="2800"/>
          </a:p>
          <a:p>
            <a:r>
              <a:rPr lang="en-US" sz="2800"/>
              <a:t> • Diabetic abdomen</a:t>
            </a:r>
            <a:endParaRPr lang="en-US" sz="2800"/>
          </a:p>
          <a:p>
            <a:r>
              <a:rPr lang="en-US" sz="2800"/>
              <a:t> • Ectopic gestation-ruptured</a:t>
            </a:r>
            <a:endParaRPr lang="en-US" sz="2800"/>
          </a:p>
          <a:p>
            <a:r>
              <a:rPr lang="en-US" sz="2800"/>
              <a:t> • Typhlitis</a:t>
            </a:r>
            <a:endParaRPr 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1516" y="1127184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Differential diagnosis in children</a:t>
            </a:r>
            <a:endParaRPr lang="en-US" b="1"/>
          </a:p>
          <a:p>
            <a:pPr marL="0" indent="0">
              <a:buNone/>
            </a:pPr>
            <a:r>
              <a:rPr lang="en-US"/>
              <a:t> • Meckel’s diverticulitis</a:t>
            </a:r>
            <a:endParaRPr lang="en-US"/>
          </a:p>
          <a:p>
            <a:pPr marL="0" indent="0">
              <a:buNone/>
            </a:pPr>
            <a:r>
              <a:rPr lang="en-US"/>
              <a:t> • Acute colitis</a:t>
            </a:r>
            <a:endParaRPr lang="en-US"/>
          </a:p>
          <a:p>
            <a:pPr marL="0" indent="0">
              <a:buNone/>
            </a:pPr>
            <a:r>
              <a:rPr lang="en-US"/>
              <a:t> • Acute iliac lymphadenitis</a:t>
            </a:r>
            <a:endParaRPr lang="en-US"/>
          </a:p>
          <a:p>
            <a:pPr marL="0" indent="0">
              <a:buNone/>
            </a:pPr>
            <a:r>
              <a:rPr lang="en-US"/>
              <a:t> • Intussusception</a:t>
            </a:r>
            <a:endParaRPr lang="en-US"/>
          </a:p>
          <a:p>
            <a:pPr marL="0" indent="0">
              <a:buNone/>
            </a:pPr>
            <a:r>
              <a:rPr lang="en-US"/>
              <a:t> • Roundworm colic</a:t>
            </a:r>
            <a:endParaRPr lang="en-US"/>
          </a:p>
          <a:p>
            <a:pPr marL="0" indent="0">
              <a:buNone/>
            </a:pPr>
            <a:r>
              <a:rPr lang="en-US"/>
              <a:t> • Lobar pneumonia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8859" y="455920"/>
            <a:ext cx="601265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/>
              <a:t>Differential diagnosis in females</a:t>
            </a:r>
            <a:endParaRPr lang="en-US" sz="2800" b="1"/>
          </a:p>
          <a:p>
            <a:pPr algn="l"/>
            <a:r>
              <a:rPr lang="en-US" sz="2800"/>
              <a:t> • Ruptured ectopic gestation</a:t>
            </a:r>
            <a:endParaRPr lang="en-US" sz="2800"/>
          </a:p>
          <a:p>
            <a:pPr algn="l"/>
            <a:r>
              <a:rPr lang="en-US" sz="2800"/>
              <a:t> • Mittelschmerz rupture of ovarian follicle during</a:t>
            </a:r>
            <a:r>
              <a:rPr lang="en-GB" sz="2800"/>
              <a:t> </a:t>
            </a:r>
            <a:r>
              <a:rPr lang="en-US" sz="2800"/>
              <a:t>mid menstrual period</a:t>
            </a:r>
            <a:endParaRPr lang="en-US" sz="2800"/>
          </a:p>
          <a:p>
            <a:pPr algn="l"/>
            <a:r>
              <a:rPr lang="en-US" sz="2800"/>
              <a:t> • Ovarian cyst torsion</a:t>
            </a:r>
            <a:endParaRPr lang="en-US" sz="2800"/>
          </a:p>
          <a:p>
            <a:pPr algn="l"/>
            <a:r>
              <a:rPr lang="en-US" sz="2800"/>
              <a:t> • Salpingo-oophoritis</a:t>
            </a:r>
            <a:endParaRPr lang="en-US" sz="2800"/>
          </a:p>
          <a:p>
            <a:pPr algn="l"/>
            <a:r>
              <a:rPr lang="en-US" sz="2800" b="1"/>
              <a:t>Differential diagnosis in elderly</a:t>
            </a:r>
            <a:endParaRPr lang="en-US" sz="2800" b="1"/>
          </a:p>
          <a:p>
            <a:pPr algn="l"/>
            <a:r>
              <a:rPr lang="en-US" sz="2800"/>
              <a:t> • Acute diverticulitis</a:t>
            </a:r>
            <a:endParaRPr lang="en-US" sz="2800"/>
          </a:p>
          <a:p>
            <a:pPr algn="l"/>
            <a:r>
              <a:rPr lang="en-US" sz="2800"/>
              <a:t>• Carcinoma caecum – acute features</a:t>
            </a:r>
            <a:endParaRPr lang="en-US" sz="2800"/>
          </a:p>
          <a:p>
            <a:pPr algn="l"/>
            <a:r>
              <a:rPr lang="en-US" sz="2800"/>
              <a:t> • Mesenteric ischaemia</a:t>
            </a:r>
            <a:endParaRPr lang="en-US" sz="2800"/>
          </a:p>
          <a:p>
            <a:pPr algn="l"/>
            <a:r>
              <a:rPr lang="en-US" sz="2800"/>
              <a:t> • Intestinal obstruction</a:t>
            </a:r>
            <a:endParaRPr lang="en-US" sz="2800"/>
          </a:p>
          <a:p>
            <a:pPr algn="l"/>
            <a:r>
              <a:rPr lang="en-US" sz="2800"/>
              <a:t> • Aortic aneurysm leak</a:t>
            </a:r>
            <a:endParaRPr lang="en-US" sz="2800"/>
          </a:p>
          <a:p>
            <a:pPr algn="l"/>
            <a:r>
              <a:rPr lang="en-US" sz="2800"/>
              <a:t> • Crohn‘s disease</a:t>
            </a:r>
            <a:endParaRPr 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Sequelae of acute appendicitis</a:t>
            </a:r>
            <a:endParaRPr lang="en-US" b="1"/>
          </a:p>
          <a:p>
            <a:pPr marL="0" indent="0">
              <a:buNone/>
            </a:pPr>
            <a:r>
              <a:rPr lang="en-US"/>
              <a:t>• Resorption</a:t>
            </a:r>
            <a:endParaRPr lang="en-US"/>
          </a:p>
          <a:p>
            <a:pPr marL="0" indent="0">
              <a:buNone/>
            </a:pPr>
            <a:r>
              <a:rPr lang="en-US"/>
              <a:t>• Relapse and recurrent appendicitis</a:t>
            </a:r>
            <a:endParaRPr lang="en-US"/>
          </a:p>
          <a:p>
            <a:pPr marL="0" indent="0">
              <a:buNone/>
            </a:pPr>
            <a:r>
              <a:rPr lang="en-US"/>
              <a:t>• Appendicular mass</a:t>
            </a:r>
            <a:endParaRPr lang="en-US"/>
          </a:p>
          <a:p>
            <a:pPr marL="0" indent="0">
              <a:buNone/>
            </a:pPr>
            <a:r>
              <a:rPr lang="en-US"/>
              <a:t>• Appendicular abscess</a:t>
            </a:r>
            <a:endParaRPr lang="en-US"/>
          </a:p>
          <a:p>
            <a:pPr marL="0" indent="0">
              <a:buNone/>
            </a:pPr>
            <a:r>
              <a:rPr lang="en-US"/>
              <a:t>• Perforation - has got 20% mortality</a:t>
            </a:r>
            <a:endParaRPr lang="en-US"/>
          </a:p>
          <a:p>
            <a:pPr marL="0" indent="0">
              <a:buNone/>
            </a:pPr>
            <a:r>
              <a:rPr lang="en-US"/>
              <a:t>• Peritonitis</a:t>
            </a:r>
            <a:endParaRPr lang="en-US"/>
          </a:p>
          <a:p>
            <a:pPr marL="0" indent="0">
              <a:buNone/>
            </a:pPr>
            <a:r>
              <a:rPr lang="en-US"/>
              <a:t>• Portal pyaemia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Investigation 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559" y="1242427"/>
            <a:ext cx="5406629" cy="48180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• Total leucocyte count is increased.</a:t>
            </a:r>
            <a:endParaRPr lang="en-US"/>
          </a:p>
          <a:p>
            <a:pPr marL="0" indent="0">
              <a:buNone/>
            </a:pPr>
            <a:r>
              <a:rPr lang="en-US"/>
              <a:t>• U/S is done to rule out other conditions like ureteric</a:t>
            </a:r>
            <a:endParaRPr lang="en-US"/>
          </a:p>
          <a:p>
            <a:pPr marL="0" indent="0">
              <a:buNone/>
            </a:pPr>
            <a:r>
              <a:rPr lang="en-US"/>
              <a:t>stone, pancreatitis, ovarian cyst, ectopic pregnancy</a:t>
            </a:r>
            <a:endParaRPr lang="en-US"/>
          </a:p>
          <a:p>
            <a:pPr marL="0" indent="0">
              <a:buNone/>
            </a:pPr>
            <a:r>
              <a:rPr lang="en-US"/>
              <a:t>and also to confirm appendicular mass or abscess.</a:t>
            </a:r>
            <a:endParaRPr lang="en-US"/>
          </a:p>
          <a:p>
            <a:pPr marL="0" indent="0">
              <a:buNone/>
            </a:pPr>
            <a:r>
              <a:rPr lang="en-US"/>
              <a:t>• Laparoscopy is the most useful method.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59079" y="1659285"/>
            <a:ext cx="53947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Sonographic Criterias for Appendicitis</a:t>
            </a:r>
            <a:endParaRPr lang="en-US" sz="2800" b="1"/>
          </a:p>
          <a:p>
            <a:r>
              <a:rPr lang="en-US" sz="2800" b="1"/>
              <a:t>(85% specificit</a:t>
            </a:r>
            <a:r>
              <a:rPr lang="en-US" sz="2800"/>
              <a:t>y)</a:t>
            </a:r>
            <a:endParaRPr lang="en-US" sz="2800"/>
          </a:p>
          <a:p>
            <a:r>
              <a:rPr lang="en-US" sz="2800"/>
              <a:t>• Noncompressible appendix of size &gt; 6 mm AP</a:t>
            </a:r>
            <a:endParaRPr lang="en-US" sz="2800"/>
          </a:p>
          <a:p>
            <a:r>
              <a:rPr lang="en-US" sz="2800"/>
              <a:t>diameter.</a:t>
            </a:r>
            <a:endParaRPr lang="en-US" sz="2800"/>
          </a:p>
          <a:p>
            <a:r>
              <a:rPr lang="en-US" sz="2800"/>
              <a:t>• Appendicolith.</a:t>
            </a:r>
            <a:endParaRPr lang="en-US" sz="2800"/>
          </a:p>
          <a:p>
            <a:r>
              <a:rPr lang="en-US" sz="2800"/>
              <a:t>• Interruption of submucosal continuity.</a:t>
            </a:r>
            <a:endParaRPr lang="en-US" sz="2800"/>
          </a:p>
          <a:p>
            <a:r>
              <a:rPr lang="en-US" sz="2800"/>
              <a:t>• Periappendicular fluid.</a:t>
            </a: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747" y="1253330"/>
            <a:ext cx="10823972" cy="5140325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• Contrast CT scan is very much useful when diagnosis</a:t>
            </a:r>
            <a:r>
              <a:rPr lang="en-GB"/>
              <a:t> </a:t>
            </a:r>
            <a:r>
              <a:rPr lang="en-US"/>
              <a:t>is difficult especially in old people. Dilated appendix;</a:t>
            </a:r>
            <a:r>
              <a:rPr lang="en-GB"/>
              <a:t> </a:t>
            </a:r>
            <a:r>
              <a:rPr lang="en-US"/>
              <a:t>dilated lumen; thickened wall; non filling of the lumen</a:t>
            </a:r>
            <a:r>
              <a:rPr lang="en-GB"/>
              <a:t> </a:t>
            </a:r>
            <a:r>
              <a:rPr lang="en-US"/>
              <a:t>by contrast or air; periappendicular fluid collection;</a:t>
            </a:r>
            <a:r>
              <a:rPr lang="en-GB"/>
              <a:t> </a:t>
            </a:r>
            <a:r>
              <a:rPr lang="en-US"/>
              <a:t>presence of mass/abscess/associated pathology like</a:t>
            </a:r>
            <a:r>
              <a:rPr lang="en-GB"/>
              <a:t> </a:t>
            </a:r>
            <a:r>
              <a:rPr lang="en-US"/>
              <a:t>carcinoma can be identified. It has 95% sensitivity</a:t>
            </a:r>
            <a:r>
              <a:rPr lang="en-GB"/>
              <a:t> </a:t>
            </a:r>
            <a:r>
              <a:rPr lang="en-US"/>
              <a:t>and specificity with 95% accuracy.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Treatment 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348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Surgery-Appendicectomy:</a:t>
            </a:r>
            <a:endParaRPr lang="en-US"/>
          </a:p>
          <a:p>
            <a:pPr marL="0" indent="0">
              <a:buNone/>
            </a:pPr>
            <a:r>
              <a:rPr lang="en-US"/>
              <a:t>Approaches:</a:t>
            </a:r>
            <a:endParaRPr lang="en-US"/>
          </a:p>
          <a:p>
            <a:pPr marL="0" indent="0">
              <a:buNone/>
            </a:pPr>
            <a:r>
              <a:rPr lang="en-US"/>
              <a:t>1. Gridiron’s incision (McBurney’s incision)</a:t>
            </a:r>
            <a:endParaRPr lang="en-GB"/>
          </a:p>
          <a:p>
            <a:pPr marL="0" indent="0">
              <a:buNone/>
            </a:pPr>
            <a:r>
              <a:rPr lang="en-US"/>
              <a:t>2. Rutherford Morison’s muscle cutting incision</a:t>
            </a:r>
            <a:r>
              <a:rPr lang="en-GB"/>
              <a:t> </a:t>
            </a:r>
            <a:r>
              <a:rPr lang="en-US"/>
              <a:t>(Muscles are cut upwards and laterally).</a:t>
            </a:r>
            <a:endParaRPr lang="en-GB"/>
          </a:p>
          <a:p>
            <a:pPr marL="0" indent="0">
              <a:buNone/>
            </a:pPr>
            <a:r>
              <a:rPr lang="en-US"/>
              <a:t>3. Lanz crease incision centering at McBurney’s point—</a:t>
            </a:r>
            <a:r>
              <a:rPr lang="en-GB"/>
              <a:t> </a:t>
            </a:r>
            <a:r>
              <a:rPr lang="en-US"/>
              <a:t>cosmetically better.</a:t>
            </a:r>
            <a:endParaRPr lang="en-US"/>
          </a:p>
          <a:p>
            <a:pPr marL="0" indent="0">
              <a:buNone/>
            </a:pPr>
            <a:r>
              <a:rPr lang="en-US"/>
              <a:t>4. Right lower paramedian incision/lower midline</a:t>
            </a:r>
            <a:r>
              <a:rPr lang="en-GB"/>
              <a:t> </a:t>
            </a:r>
            <a:r>
              <a:rPr lang="en-US"/>
              <a:t>incision—when in doubt or when there is diffuse</a:t>
            </a:r>
            <a:r>
              <a:rPr lang="en-GB"/>
              <a:t> </a:t>
            </a:r>
            <a:r>
              <a:rPr lang="en-US"/>
              <a:t>peritonitis.</a:t>
            </a:r>
            <a:endParaRPr lang="en-US"/>
          </a:p>
          <a:p>
            <a:pPr marL="0" indent="0">
              <a:buNone/>
            </a:pPr>
            <a:r>
              <a:rPr lang="en-US"/>
              <a:t>5. Laparoscopic approach: Becoming popular and better.</a:t>
            </a:r>
            <a:endParaRPr lang="en-US"/>
          </a:p>
          <a:p>
            <a:pPr marL="0" indent="0">
              <a:buNone/>
            </a:pPr>
            <a:r>
              <a:rPr lang="en-US"/>
              <a:t>6. Fowler-Weir approach by cutting muscle medially over</a:t>
            </a:r>
            <a:r>
              <a:rPr lang="en-GB"/>
              <a:t> </a:t>
            </a:r>
            <a:r>
              <a:rPr lang="en-US"/>
              <a:t>the rectus.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7421"/>
          <a:stretch>
            <a:fillRect/>
          </a:stretch>
        </p:blipFill>
        <p:spPr>
          <a:xfrm>
            <a:off x="0" y="0"/>
            <a:ext cx="6096000" cy="6858000"/>
          </a:xfr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6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+mn-lt"/>
              </a:rPr>
              <a:t>DEFINITION:- </a:t>
            </a:r>
            <a:endParaRPr lang="en-US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69456" cy="4175125"/>
          </a:xfrm>
        </p:spPr>
        <p:txBody>
          <a:bodyPr/>
          <a:lstStyle/>
          <a:p>
            <a:r>
              <a:rPr lang="en-IN" b="0" i="0">
                <a:solidFill>
                  <a:srgbClr val="3C4043"/>
                </a:solidFill>
                <a:effectLst/>
              </a:rPr>
              <a:t>A condition in which the appendix becomes inflamed and filled with pus, causing pain.</a:t>
            </a:r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048" y="0"/>
            <a:ext cx="8006951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Complications after appendicectomy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66" y="1027906"/>
            <a:ext cx="10515600" cy="4129088"/>
          </a:xfrm>
        </p:spPr>
        <p:txBody>
          <a:bodyPr>
            <a:noAutofit/>
          </a:bodyPr>
          <a:lstStyle/>
          <a:p>
            <a:endParaRPr lang="en-US"/>
          </a:p>
          <a:p>
            <a:pPr marL="0" indent="0">
              <a:buNone/>
            </a:pPr>
            <a:r>
              <a:rPr lang="en-US"/>
              <a:t>• Paralytic ileus</a:t>
            </a:r>
            <a:endParaRPr lang="en-US"/>
          </a:p>
          <a:p>
            <a:pPr marL="0" indent="0">
              <a:buNone/>
            </a:pPr>
            <a:r>
              <a:rPr lang="en-US"/>
              <a:t>• Reactionary haemorrhage due to slipping of ligature</a:t>
            </a:r>
            <a:r>
              <a:rPr lang="en-GB"/>
              <a:t> </a:t>
            </a:r>
            <a:r>
              <a:rPr lang="en-US"/>
              <a:t>of the appendicular artery</a:t>
            </a:r>
            <a:endParaRPr lang="en-GB"/>
          </a:p>
          <a:p>
            <a:pPr marL="0" indent="0">
              <a:buNone/>
            </a:pPr>
            <a:r>
              <a:rPr lang="en-US"/>
              <a:t>• Residual abscess (pelvic, paracolic, local, subdiaphragmatic)</a:t>
            </a:r>
            <a:endParaRPr lang="en-US"/>
          </a:p>
          <a:p>
            <a:pPr marL="0" indent="0">
              <a:buNone/>
            </a:pPr>
            <a:r>
              <a:rPr lang="en-US"/>
              <a:t> • Pylephlebitis (Portal pyaemia)</a:t>
            </a:r>
            <a:endParaRPr lang="en-US"/>
          </a:p>
          <a:p>
            <a:pPr marL="0" indent="0">
              <a:buNone/>
            </a:pPr>
            <a:r>
              <a:rPr lang="en-US"/>
              <a:t> • Adhesions, kinking and intestinal obstruction</a:t>
            </a:r>
            <a:endParaRPr lang="en-US"/>
          </a:p>
          <a:p>
            <a:pPr marL="0" indent="0">
              <a:buNone/>
            </a:pPr>
            <a:r>
              <a:rPr lang="en-US"/>
              <a:t> • Right inguinal hernia (direct)—due to injury to</a:t>
            </a:r>
            <a:r>
              <a:rPr lang="en-GB"/>
              <a:t> </a:t>
            </a:r>
            <a:r>
              <a:rPr lang="en-US"/>
              <a:t>ilioinguinal nerve</a:t>
            </a:r>
            <a:endParaRPr lang="en-US"/>
          </a:p>
          <a:p>
            <a:pPr marL="0" indent="0">
              <a:buNone/>
            </a:pPr>
            <a:r>
              <a:rPr lang="en-US"/>
              <a:t> • Wound sepsis 10%</a:t>
            </a:r>
            <a:endParaRPr lang="en-US"/>
          </a:p>
          <a:p>
            <a:pPr marL="0" indent="0">
              <a:buNone/>
            </a:pPr>
            <a:r>
              <a:rPr lang="en-US"/>
              <a:t> • Faecal fistula</a:t>
            </a:r>
            <a:endParaRPr lang="en-US"/>
          </a:p>
          <a:p>
            <a:pPr marL="0" indent="0">
              <a:buNone/>
            </a:pPr>
            <a:r>
              <a:rPr lang="en-US"/>
              <a:t> • Respiratory problems and DVT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SRB’ MANUAL OF SURGERY ; BY SRIRAM BHATT M. 3RD EDITION.</a:t>
            </a:r>
            <a:endParaRPr lang="en-US"/>
          </a:p>
          <a:p>
            <a:r>
              <a:rPr lang="en-US"/>
              <a:t>A CONCISE TEXTBOOK OF SURGERY BY SOMEN DAS ; 10TH EDITION.</a:t>
            </a:r>
            <a:endParaRPr lang="en-US"/>
          </a:p>
          <a:p>
            <a:r>
              <a:rPr lang="en-US"/>
              <a:t>BAILEY AND LOVE’S SHORT PRACTICE OF SURGERY EDITED BY R.C.G. RUSSELL , NORMAN S. WILLIAMS AND CHRISTOPHER J.K. BULSTRODE , 23RD EDITION.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+mn-lt"/>
              </a:rPr>
              <a:t>AETIOLOGY </a:t>
            </a:r>
            <a:endParaRPr lang="en-US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500"/>
            <a:ext cx="11127581" cy="5286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It is common in young males.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It is common in white races.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Fibre rich diet prevents appendicitis. Less fibre diet</a:t>
            </a:r>
            <a:r>
              <a:rPr lang="en-GB"/>
              <a:t> </a:t>
            </a:r>
            <a:r>
              <a:rPr lang="en-US"/>
              <a:t>increases chance of appendicitis.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It is common in May and August – seasonal variation often called as epidemic appendicitis.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Viral infection may cause mucosal oedema and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inflammation which later gets infected by bacteria</a:t>
            </a:r>
            <a:r>
              <a:rPr lang="en-GB"/>
              <a:t> </a:t>
            </a:r>
            <a:r>
              <a:rPr lang="en-US"/>
              <a:t>causing appendicitis.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Family history may be relevant in 30% of appendicitis</a:t>
            </a:r>
            <a:r>
              <a:rPr lang="en-GB"/>
              <a:t> </a:t>
            </a:r>
            <a:r>
              <a:rPr lang="en-US"/>
              <a:t>in children with appendicitis occurring in first degree</a:t>
            </a:r>
            <a:r>
              <a:rPr lang="en-GB"/>
              <a:t> </a:t>
            </a:r>
            <a:r>
              <a:rPr lang="en-US"/>
              <a:t>relatives.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+mn-lt"/>
              </a:rPr>
              <a:t>Cont....</a:t>
            </a:r>
            <a:endParaRPr lang="en-US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/>
              <a:t>8.</a:t>
            </a:r>
            <a:r>
              <a:rPr lang="en-US" sz="3200"/>
              <a:t>Obstruction of the lumen of appendix causing</a:t>
            </a:r>
            <a:r>
              <a:rPr lang="en-GB" sz="3200"/>
              <a:t> </a:t>
            </a:r>
            <a:r>
              <a:rPr lang="en-US" sz="3200"/>
              <a:t>obstructive appendicitis.</a:t>
            </a:r>
            <a:endParaRPr lang="en-US" sz="3200"/>
          </a:p>
          <a:p>
            <a:pPr marL="0" indent="0">
              <a:buNone/>
            </a:pPr>
            <a:r>
              <a:rPr lang="en-US" sz="3200"/>
              <a:t>– Blockage occurs due to</a:t>
            </a:r>
            <a:r>
              <a:rPr lang="en-GB" sz="3200"/>
              <a:t> -</a:t>
            </a:r>
            <a:r>
              <a:rPr lang="en-US" sz="3200"/>
              <a:t>Faecoliths, stricture,foreign body, round worm or threadworm.</a:t>
            </a:r>
            <a:endParaRPr lang="en-US" sz="3200"/>
          </a:p>
          <a:p>
            <a:pPr marL="0" indent="0">
              <a:buNone/>
            </a:pPr>
            <a:r>
              <a:rPr lang="en-US" sz="3200"/>
              <a:t>– Adhesions and kinking—Carcinoma caecum near</a:t>
            </a:r>
            <a:r>
              <a:rPr lang="en-GB" sz="3200"/>
              <a:t> </a:t>
            </a:r>
            <a:r>
              <a:rPr lang="en-US" sz="3200"/>
              <a:t>the base, ileocaecal Crohn’s disease.</a:t>
            </a:r>
            <a:endParaRPr lang="en-US" sz="3200"/>
          </a:p>
          <a:p>
            <a:pPr marL="0" indent="0">
              <a:buNone/>
            </a:pPr>
            <a:r>
              <a:rPr lang="en-GB" sz="3200"/>
              <a:t>9.</a:t>
            </a:r>
            <a:r>
              <a:rPr lang="en-US" sz="3200"/>
              <a:t>Distal colonic obstruction.</a:t>
            </a:r>
            <a:endParaRPr lang="en-US" sz="3200"/>
          </a:p>
          <a:p>
            <a:pPr marL="0" indent="0">
              <a:buNone/>
            </a:pPr>
            <a:r>
              <a:rPr lang="en-GB" sz="3200"/>
              <a:t>10.</a:t>
            </a:r>
            <a:r>
              <a:rPr lang="en-US" sz="3200"/>
              <a:t>Abuse of purgatives.</a:t>
            </a:r>
            <a:endParaRPr lang="en-US" sz="3200"/>
          </a:p>
          <a:p>
            <a:pPr marL="0" indent="0">
              <a:buNone/>
            </a:pPr>
            <a:r>
              <a:rPr lang="en-GB" sz="3200"/>
              <a:t>11.</a:t>
            </a:r>
            <a:r>
              <a:rPr lang="en-US" sz="3200"/>
              <a:t>Faecolith is the commonest cause.</a:t>
            </a:r>
            <a:endParaRPr 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6577" y="0"/>
            <a:ext cx="3375423" cy="6338888"/>
          </a:xfrm>
        </p:spPr>
        <p:txBody>
          <a:bodyPr/>
          <a:lstStyle/>
          <a:p>
            <a:r>
              <a:rPr lang="en-US" b="1" u="sng"/>
              <a:t>Organisms</a:t>
            </a:r>
            <a:r>
              <a:rPr lang="en-US"/>
              <a:t>:</a:t>
            </a:r>
            <a:endParaRPr lang="en-US"/>
          </a:p>
          <a:p>
            <a:r>
              <a:rPr lang="en-US"/>
              <a:t>E. coli (85%), enterococci, (30%), streptococci, Anaerobic</a:t>
            </a:r>
            <a:r>
              <a:rPr lang="en-GB"/>
              <a:t> </a:t>
            </a:r>
            <a:r>
              <a:rPr lang="en-US"/>
              <a:t>streptococci, Cl. welchii, bacteroides.</a:t>
            </a:r>
            <a:endParaRPr lang="en-US"/>
          </a:p>
          <a:p>
            <a:r>
              <a:rPr lang="en-US"/>
              <a:t>Pseudoappendicitis is appendicitis due to acute ileitis</a:t>
            </a:r>
            <a:r>
              <a:rPr lang="en-GB"/>
              <a:t> </a:t>
            </a:r>
            <a:r>
              <a:rPr lang="en-US"/>
              <a:t>following Yersinia infection. It is often due to Crohn’s</a:t>
            </a:r>
            <a:r>
              <a:rPr lang="en-GB"/>
              <a:t> </a:t>
            </a:r>
            <a:r>
              <a:rPr lang="en-US"/>
              <a:t>disease.</a:t>
            </a:r>
            <a:endParaRPr lang="en-US"/>
          </a:p>
        </p:txBody>
      </p:sp>
      <p:pic>
        <p:nvPicPr>
          <p:cNvPr id="2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1657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PATHOGENESIS 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184" y="1522014"/>
            <a:ext cx="3680222" cy="5335985"/>
          </a:xfrm>
        </p:spPr>
        <p:txBody>
          <a:bodyPr/>
          <a:lstStyle/>
          <a:p>
            <a:r>
              <a:rPr lang="en-US"/>
              <a:t>Acute inflammation of the mucus membrane withsecondary infection without obstruction causes acute</a:t>
            </a:r>
            <a:r>
              <a:rPr lang="en-GB"/>
              <a:t> </a:t>
            </a:r>
            <a:r>
              <a:rPr lang="en-US"/>
              <a:t>non obstructive appendicitis. It may lead into resolution,</a:t>
            </a:r>
            <a:r>
              <a:rPr lang="en-GB"/>
              <a:t> </a:t>
            </a:r>
            <a:r>
              <a:rPr lang="en-US"/>
              <a:t>fibrosis, recurrent appendicitis or eventual obstructive</a:t>
            </a:r>
            <a:r>
              <a:rPr lang="en-GB"/>
              <a:t> </a:t>
            </a:r>
            <a:r>
              <a:rPr lang="en-US"/>
              <a:t>appendicitis.</a:t>
            </a:r>
            <a:endParaRPr lang="en-GB"/>
          </a:p>
          <a:p>
            <a:endParaRPr lang="en-US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120" y="0"/>
            <a:ext cx="7431879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503" y="517923"/>
            <a:ext cx="10414993" cy="4750594"/>
          </a:xfrm>
        </p:spPr>
        <p:txBody>
          <a:bodyPr>
            <a:noAutofit/>
          </a:bodyPr>
          <a:lstStyle/>
          <a:p>
            <a:r>
              <a:rPr lang="en-US" sz="3200"/>
              <a:t>Luminal obstruction by faecolith, lymphoidhyperplasia, pinworm (oxyuris vermicularis), otherworms, foreign body, carcinoma/Crohn‘s disease →mucus and inflammatory fluid collects inside the</a:t>
            </a:r>
            <a:r>
              <a:rPr lang="en-GB" sz="3200"/>
              <a:t> </a:t>
            </a:r>
            <a:r>
              <a:rPr lang="en-US" sz="3200"/>
              <a:t>lumen → increases intraluminal pressure → leads to</a:t>
            </a:r>
            <a:r>
              <a:rPr lang="en-GB" sz="3200"/>
              <a:t> </a:t>
            </a:r>
            <a:r>
              <a:rPr lang="en-US" sz="3200"/>
              <a:t>blockage of lymphatic and venous drainage →resulting in increased oedema of mucosa and wall →</a:t>
            </a:r>
            <a:r>
              <a:rPr lang="en-GB" sz="3200"/>
              <a:t> </a:t>
            </a:r>
            <a:r>
              <a:rPr lang="en-US" sz="3200"/>
              <a:t>causes mucosal ulceration a</a:t>
            </a:r>
            <a:r>
              <a:rPr lang="en-GB" sz="3200"/>
              <a:t>nd </a:t>
            </a:r>
            <a:r>
              <a:rPr lang="en-US" sz="3200"/>
              <a:t>ischaemia → bacterial</a:t>
            </a:r>
            <a:r>
              <a:rPr lang="en-GB" sz="3200"/>
              <a:t> </a:t>
            </a:r>
            <a:r>
              <a:rPr lang="en-US" sz="3200"/>
              <a:t>translocation → bacterial spread through submucosa</a:t>
            </a:r>
            <a:r>
              <a:rPr lang="en-GB" sz="3200"/>
              <a:t> </a:t>
            </a:r>
            <a:r>
              <a:rPr lang="en-US" sz="3200"/>
              <a:t>and muscularis propria → acute obstructive appendicitis→ thrombosis of appendicular artery → ischaemic</a:t>
            </a:r>
            <a:r>
              <a:rPr lang="en-GB" sz="3200"/>
              <a:t> </a:t>
            </a:r>
            <a:r>
              <a:rPr lang="en-US" sz="3200"/>
              <a:t>necrosis of full thickness of the wall of the appendix</a:t>
            </a:r>
            <a:r>
              <a:rPr lang="en-GB" sz="3200"/>
              <a:t> </a:t>
            </a:r>
            <a:r>
              <a:rPr lang="en-US" sz="3200"/>
              <a:t>→ gangrene of the appendix → perforation at the tip</a:t>
            </a:r>
            <a:r>
              <a:rPr lang="en-GB" sz="3200"/>
              <a:t> </a:t>
            </a:r>
            <a:r>
              <a:rPr lang="en-US" sz="3200"/>
              <a:t>or at the base → peritonitis.</a:t>
            </a:r>
            <a:endParaRPr lang="en-US" sz="3200"/>
          </a:p>
          <a:p>
            <a:pPr marL="0" indent="0">
              <a:buNone/>
            </a:pPr>
            <a:r>
              <a:rPr lang="en-US" sz="3200"/>
              <a:t> </a:t>
            </a:r>
            <a:endParaRPr lang="en-US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/>
              <a:t>• After perforation → localisation by greater omentum</a:t>
            </a:r>
            <a:r>
              <a:rPr lang="en-GB" sz="2800"/>
              <a:t> </a:t>
            </a:r>
            <a:r>
              <a:rPr lang="en-US" sz="2800"/>
              <a:t>and dilated ileum occurs → with suppuration and</a:t>
            </a:r>
            <a:r>
              <a:rPr lang="en-GB" sz="2800"/>
              <a:t> </a:t>
            </a:r>
            <a:r>
              <a:rPr lang="en-US" sz="2800"/>
              <a:t>pus inside forming appendicular abscess.</a:t>
            </a:r>
            <a:endParaRPr lang="en-US" sz="2800"/>
          </a:p>
          <a:p>
            <a:pPr marL="0" indent="0">
              <a:buNone/>
            </a:pPr>
            <a:r>
              <a:rPr lang="en-US" sz="2800"/>
              <a:t>• In severe acute appendicitis → localisation can occur</a:t>
            </a:r>
            <a:r>
              <a:rPr lang="en-GB" sz="2800"/>
              <a:t> </a:t>
            </a:r>
            <a:r>
              <a:rPr lang="en-US" sz="2800"/>
              <a:t>by omentum and dilated ileum without pus inside →</a:t>
            </a:r>
            <a:r>
              <a:rPr lang="en-GB" sz="2800"/>
              <a:t> </a:t>
            </a:r>
            <a:r>
              <a:rPr lang="en-US" sz="2800"/>
              <a:t>forming appendicular mass.</a:t>
            </a:r>
            <a:endParaRPr lang="en-US" sz="2800"/>
          </a:p>
          <a:p>
            <a:pPr marL="0" indent="0">
              <a:buNone/>
            </a:pPr>
            <a:r>
              <a:rPr lang="en-US" sz="2800"/>
              <a:t>• Acute appendicitis with blockage at the opening of</a:t>
            </a:r>
            <a:r>
              <a:rPr lang="en-GB" sz="2800"/>
              <a:t> </a:t>
            </a:r>
            <a:r>
              <a:rPr lang="en-US" sz="2800"/>
              <a:t>the lumen → inflammation rarely subsides → mucus</a:t>
            </a:r>
            <a:r>
              <a:rPr lang="en-GB" sz="2800"/>
              <a:t> </a:t>
            </a:r>
            <a:r>
              <a:rPr lang="en-US" sz="2800"/>
              <a:t>collects inside the lumen of the appendix resulting</a:t>
            </a:r>
            <a:r>
              <a:rPr lang="en-GB" sz="2800"/>
              <a:t> </a:t>
            </a:r>
            <a:r>
              <a:rPr lang="en-US" sz="2800"/>
              <a:t>in its enlargement → Mucocele of the appendix.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9267</Words>
  <Application>WPS Presentation</Application>
  <PresentationFormat>Widescreen</PresentationFormat>
  <Paragraphs>201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0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ACUTE APPENDICITIS</vt:lpstr>
      <vt:lpstr>Acute Appendicitis </vt:lpstr>
      <vt:lpstr>DEFINITION:- </vt:lpstr>
      <vt:lpstr>AETIOLOGY </vt:lpstr>
      <vt:lpstr>Cont....</vt:lpstr>
      <vt:lpstr>PowerPoint 演示文稿</vt:lpstr>
      <vt:lpstr>PATHOGENESIS </vt:lpstr>
      <vt:lpstr>PowerPoint 演示文稿</vt:lpstr>
      <vt:lpstr>PowerPoint 演示文稿</vt:lpstr>
      <vt:lpstr>PowerPoint 演示文稿</vt:lpstr>
      <vt:lpstr>PowerPoint 演示文稿</vt:lpstr>
      <vt:lpstr>Types </vt:lpstr>
      <vt:lpstr>PowerPoint 演示文稿</vt:lpstr>
      <vt:lpstr>PowerPoint 演示文稿</vt:lpstr>
      <vt:lpstr>Clinical features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Differential diagnosis</vt:lpstr>
      <vt:lpstr>PowerPoint 演示文稿</vt:lpstr>
      <vt:lpstr>PowerPoint 演示文稿</vt:lpstr>
      <vt:lpstr>PowerPoint 演示文稿</vt:lpstr>
      <vt:lpstr>Investigation </vt:lpstr>
      <vt:lpstr>PowerPoint 演示文稿</vt:lpstr>
      <vt:lpstr>Treatment </vt:lpstr>
      <vt:lpstr>PowerPoint 演示文稿</vt:lpstr>
      <vt:lpstr>PowerPoint 演示文稿</vt:lpstr>
      <vt:lpstr>Complications after appendicectomy</vt:lpstr>
      <vt:lpstr>PowerPoint 演示文稿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Appendicitis </dc:title>
  <dc:creator>sandipvaghela245@gmail.com</dc:creator>
  <cp:lastModifiedBy>Akshar</cp:lastModifiedBy>
  <cp:revision>8</cp:revision>
  <dcterms:created xsi:type="dcterms:W3CDTF">2020-11-30T17:56:00Z</dcterms:created>
  <dcterms:modified xsi:type="dcterms:W3CDTF">2021-03-14T05:51:53Z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