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57" r:id="rId5"/>
    <p:sldId id="263" r:id="rId6"/>
    <p:sldId id="267" r:id="rId7"/>
    <p:sldId id="268" r:id="rId8"/>
    <p:sldId id="258" r:id="rId9"/>
    <p:sldId id="264" r:id="rId10"/>
    <p:sldId id="266" r:id="rId11"/>
    <p:sldId id="259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37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87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34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020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40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7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0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56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30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8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18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25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39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35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60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57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97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158D-313B-D447-85A2-7944432A3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383" y="1378482"/>
            <a:ext cx="8825658" cy="2677648"/>
          </a:xfrm>
        </p:spPr>
        <p:txBody>
          <a:bodyPr/>
          <a:lstStyle/>
          <a:p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My vision for </a:t>
            </a:r>
            <a:b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>
                <a:latin typeface="Times New Roman" panose="02020603050405020304" pitchFamily="18" charset="0"/>
                <a:cs typeface="Times New Roman" panose="02020603050405020304" pitchFamily="18" charset="0"/>
              </a:rPr>
              <a:t>Homoeopathy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5C18F-2732-334E-9F81-93EC908289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IN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Dr. Yogesh  Kadam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0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165C-DD7B-7B42-8C3C-254C3FD8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Research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00BA-1E5C-2342-92CF-AD5E6A97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u="sng">
                <a:solidFill>
                  <a:srgbClr val="FFFF00"/>
                </a:solidFill>
              </a:rPr>
              <a:t>Scientists involved in Homoeopathic Research</a:t>
            </a:r>
          </a:p>
          <a:p>
            <a:pPr marL="0" indent="0">
              <a:buNone/>
            </a:pPr>
            <a:endParaRPr lang="en-IN" sz="2400" u="sng">
              <a:solidFill>
                <a:srgbClr val="FFFF00"/>
              </a:solidFill>
            </a:endParaRPr>
          </a:p>
          <a:p>
            <a:r>
              <a:rPr lang="en-IN"/>
              <a:t>Physicians</a:t>
            </a:r>
          </a:p>
          <a:p>
            <a:r>
              <a:rPr lang="en-IN"/>
              <a:t>Pharmacologists</a:t>
            </a:r>
          </a:p>
          <a:p>
            <a:r>
              <a:rPr lang="en-IN"/>
              <a:t>Chemists</a:t>
            </a:r>
          </a:p>
          <a:p>
            <a:r>
              <a:rPr lang="en-IN"/>
              <a:t>Biochemists</a:t>
            </a:r>
          </a:p>
          <a:p>
            <a:r>
              <a:rPr lang="en-IN"/>
              <a:t>Molecular pathologist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46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5EA0-EB5D-A845-9E49-D516667A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improve the quality of Homoeopathic Medical Practice.</a:t>
            </a:r>
            <a:br>
              <a:rPr lang="en-IN" sz="4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D722-F9D0-1845-A152-1CFB2F0F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IN"/>
              <a:t>Evidence based Homoeopathy (EBH) </a:t>
            </a:r>
          </a:p>
          <a:p>
            <a:pPr marL="0" indent="0">
              <a:buNone/>
            </a:pPr>
            <a:r>
              <a:rPr lang="en-IN"/>
              <a:t>    (Scientific &amp; efficient way of treatment) </a:t>
            </a:r>
          </a:p>
          <a:p>
            <a:pPr marL="0" indent="0">
              <a:buNone/>
            </a:pPr>
            <a:endParaRPr lang="en-IN"/>
          </a:p>
          <a:p>
            <a:r>
              <a:rPr lang="en-IN"/>
              <a:t>Converging of medical systems (Modern Medicine &amp; Homoeopathy) </a:t>
            </a:r>
          </a:p>
          <a:p>
            <a:pPr marL="0" indent="0">
              <a:buNone/>
            </a:pPr>
            <a:r>
              <a:rPr lang="en-IN"/>
              <a:t>     - Modern diagnostic tools &amp; management facilities</a:t>
            </a:r>
          </a:p>
          <a:p>
            <a:pPr marL="0" indent="0">
              <a:buNone/>
            </a:pPr>
            <a:endParaRPr lang="en-IN"/>
          </a:p>
          <a:p>
            <a:r>
              <a:rPr lang="en-IN"/>
              <a:t>To develop standard treatment protocol (STP)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74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0CF0-F0EA-514A-9A12-EA9CE1A5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Treatment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F2612-FF5C-1249-B02F-C35EFF684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To develop the ‘3Cs’ of Physician- Care, Compassion, Commitment</a:t>
            </a:r>
          </a:p>
          <a:p>
            <a:endParaRPr lang="en-IN"/>
          </a:p>
          <a:p>
            <a:r>
              <a:rPr lang="en-IN"/>
              <a:t>To build well equipped Homoeopathic Hospitals</a:t>
            </a:r>
          </a:p>
          <a:p>
            <a:endParaRPr lang="en-IN"/>
          </a:p>
          <a:p>
            <a:r>
              <a:rPr lang="en-IN"/>
              <a:t>Use of telemedicine technologies</a:t>
            </a:r>
          </a:p>
          <a:p>
            <a:endParaRPr lang="en-IN"/>
          </a:p>
          <a:p>
            <a:r>
              <a:rPr lang="en-IN"/>
              <a:t>To provide cost effective treatment</a:t>
            </a:r>
          </a:p>
          <a:p>
            <a:endParaRPr lang="en-IN"/>
          </a:p>
          <a:p>
            <a:r>
              <a:rPr lang="en-IN"/>
              <a:t>Medical practice as a Mission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8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EDE05-4F73-6E4C-A9B6-21180673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4776" y="3030886"/>
            <a:ext cx="8946541" cy="3827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19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89902-A74B-1C4C-900F-289DC824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F59F8-68A9-4E49-808B-A8D7711EF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Homoeopathy is the science of therapeutics. </a:t>
            </a:r>
          </a:p>
          <a:p>
            <a:r>
              <a:rPr lang="en-IN"/>
              <a:t>It’s not an alternative medicine, it is an advanced branch of modern medicine. </a:t>
            </a:r>
          </a:p>
          <a:p>
            <a:r>
              <a:rPr lang="en-IN"/>
              <a:t>Science behind homoeopathy: </a:t>
            </a:r>
          </a:p>
          <a:p>
            <a:pPr marL="0" indent="0">
              <a:buNone/>
            </a:pPr>
            <a:r>
              <a:rPr lang="en-IN"/>
              <a:t>             1. Law of similia</a:t>
            </a:r>
          </a:p>
          <a:p>
            <a:pPr marL="0" indent="0">
              <a:buNone/>
            </a:pPr>
            <a:r>
              <a:rPr lang="en-IN"/>
              <a:t>             2. Potentization</a:t>
            </a:r>
          </a:p>
          <a:p>
            <a:r>
              <a:rPr lang="en-IN" i="0">
                <a:effectLst/>
              </a:rPr>
              <a:t>According to the World Health Organization (WHO), homoeopathy is the second largest system of medicine in the world.</a:t>
            </a:r>
          </a:p>
          <a:p>
            <a:r>
              <a:rPr lang="en-IN"/>
              <a:t>India- A Global center for homoeopathy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9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019B-4416-CD4B-9A01-8DDCB402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My vision for Homoeopathy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411B2-DED4-0A43-8247-3FEDB4E11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09801"/>
            <a:ext cx="8946541" cy="4195481"/>
          </a:xfrm>
        </p:spPr>
        <p:txBody>
          <a:bodyPr/>
          <a:lstStyle/>
          <a:p>
            <a:r>
              <a:rPr lang="en-IN"/>
              <a:t>To provide competence based medical education</a:t>
            </a:r>
          </a:p>
          <a:p>
            <a:pPr marL="0" indent="0">
              <a:buNone/>
            </a:pPr>
            <a:r>
              <a:rPr lang="en-IN"/>
              <a:t>     (CBME). </a:t>
            </a:r>
          </a:p>
          <a:p>
            <a:pPr marL="0" indent="0">
              <a:buNone/>
            </a:pPr>
            <a:endParaRPr lang="en-IN"/>
          </a:p>
          <a:p>
            <a: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Establish Homoeopathy </a:t>
            </a:r>
            <a:b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a scientific system of Medicine</a:t>
            </a:r>
          </a:p>
          <a:p>
            <a:endParaRPr lang="en-IN" sz="2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improve the quality of </a:t>
            </a:r>
          </a:p>
          <a:p>
            <a:pPr marL="0" indent="0">
              <a:buNone/>
            </a:pPr>
            <a:r>
              <a:rPr lang="en-IN"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Homoeopathic Medical Practice.</a:t>
            </a:r>
            <a:br>
              <a:rPr lang="en-IN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6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6625-0768-414B-86DC-42597A43C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IN"/>
              <a:t>To provide competence based medical education(CBME)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42054-D025-A14A-9F0F-1BD3D30C2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681" y="2729754"/>
            <a:ext cx="8946541" cy="4195481"/>
          </a:xfrm>
        </p:spPr>
        <p:txBody>
          <a:bodyPr/>
          <a:lstStyle/>
          <a:p>
            <a:r>
              <a:rPr lang="en-IN"/>
              <a:t>To design competency based curriculum</a:t>
            </a:r>
          </a:p>
          <a:p>
            <a:endParaRPr lang="en-IN"/>
          </a:p>
          <a:p>
            <a:r>
              <a:rPr lang="en-IN"/>
              <a:t>Inclusion of Pharmacology </a:t>
            </a:r>
          </a:p>
          <a:p>
            <a:endParaRPr lang="en-IN"/>
          </a:p>
          <a:p>
            <a:r>
              <a:rPr lang="en-IN"/>
              <a:t>Research methodology should be a part of BHMS curriculum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8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AA09-1A60-2C4D-A0F3-039C1776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Education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6B23-92E5-4E4E-A180-117FE219A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Classroom learning</a:t>
            </a:r>
          </a:p>
          <a:p>
            <a:endParaRPr lang="en-IN"/>
          </a:p>
          <a:p>
            <a:r>
              <a:rPr lang="en-IN"/>
              <a:t>Bedside learning</a:t>
            </a:r>
          </a:p>
          <a:p>
            <a:endParaRPr lang="en-IN"/>
          </a:p>
          <a:p>
            <a:r>
              <a:rPr lang="en-IN"/>
              <a:t>Examination Pattern</a:t>
            </a:r>
          </a:p>
          <a:p>
            <a:pPr marL="0" indent="0">
              <a:buNone/>
            </a:pPr>
            <a:r>
              <a:rPr lang="en-IN"/>
              <a:t>        - Annual pattern to Semester pattern</a:t>
            </a:r>
          </a:p>
          <a:p>
            <a:pPr marL="0" indent="0">
              <a:buNone/>
            </a:pPr>
            <a:endParaRPr lang="en-IN"/>
          </a:p>
          <a:p>
            <a:r>
              <a:rPr lang="en-IN"/>
              <a:t>Educational tour</a:t>
            </a:r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00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DDB5-F5AA-EE42-A853-12573693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Education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E2B36-0B62-5F49-9B5E-52D161A64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u="sng">
                <a:solidFill>
                  <a:srgbClr val="FFFF00"/>
                </a:solidFill>
              </a:rPr>
              <a:t>To Provide value based education</a:t>
            </a:r>
          </a:p>
          <a:p>
            <a:pPr marL="0" indent="0">
              <a:buNone/>
            </a:pPr>
            <a:endParaRPr lang="en-IN" u="sng">
              <a:solidFill>
                <a:srgbClr val="FFFF00"/>
              </a:solidFill>
            </a:endParaRPr>
          </a:p>
          <a:p>
            <a:r>
              <a:rPr lang="en-IN"/>
              <a:t>Medical Ethics</a:t>
            </a:r>
          </a:p>
          <a:p>
            <a:r>
              <a:rPr lang="en-IN"/>
              <a:t>Patient before money</a:t>
            </a:r>
          </a:p>
          <a:p>
            <a:r>
              <a:rPr lang="en-IN"/>
              <a:t>Care, Compassion, Commitment</a:t>
            </a:r>
          </a:p>
          <a:p>
            <a:r>
              <a:rPr lang="en-IN"/>
              <a:t>Scientific temperament</a:t>
            </a:r>
          </a:p>
          <a:p>
            <a:r>
              <a:rPr lang="en-IN"/>
              <a:t>Humanitariian approach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8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3DBC-8B10-0A4B-923A-4651F4AC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Education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DE38-CBB8-E04B-8496-A57D53C9B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Professional attitude</a:t>
            </a:r>
          </a:p>
          <a:p>
            <a:endParaRPr lang="en-IN"/>
          </a:p>
          <a:p>
            <a:r>
              <a:rPr lang="en-IN"/>
              <a:t>Good communication skills</a:t>
            </a:r>
          </a:p>
          <a:p>
            <a:endParaRPr lang="en-IN"/>
          </a:p>
          <a:p>
            <a:r>
              <a:rPr lang="en-IN"/>
              <a:t>Management skills</a:t>
            </a:r>
          </a:p>
          <a:p>
            <a:endParaRPr lang="en-IN"/>
          </a:p>
          <a:p>
            <a:r>
              <a:rPr lang="en-IN"/>
              <a:t>Leadership skills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BE6E-42A9-8040-A61E-D0157D7C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Establish Homoeopathy </a:t>
            </a:r>
            <a:br>
              <a:rPr lang="en-IN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a scientific system of Medicine</a:t>
            </a:r>
            <a:br>
              <a:rPr lang="en-IN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EC40B-2D42-8244-8BB5-4CA280FC4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431473"/>
            <a:ext cx="8946541" cy="3973809"/>
          </a:xfrm>
        </p:spPr>
        <p:txBody>
          <a:bodyPr/>
          <a:lstStyle/>
          <a:p>
            <a:r>
              <a:rPr lang="en-IN"/>
              <a:t>Need for scientific updating of Homoeopathy</a:t>
            </a:r>
          </a:p>
          <a:p>
            <a:r>
              <a:rPr lang="en-IN"/>
              <a:t>Role of Central Council for Research in Homoeopathy (CCRH)</a:t>
            </a:r>
          </a:p>
          <a:p>
            <a:r>
              <a:rPr lang="en-IN"/>
              <a:t>CCRH &amp; STSH</a:t>
            </a:r>
          </a:p>
          <a:p>
            <a:r>
              <a:rPr lang="en-IN"/>
              <a:t>Collaborative research:-</a:t>
            </a:r>
          </a:p>
          <a:p>
            <a:pPr marL="457200" indent="-457200">
              <a:buFont typeface="+mj-lt"/>
              <a:buAutoNum type="arabicPeriod"/>
            </a:pPr>
            <a:r>
              <a:rPr lang="en-IN"/>
              <a:t>Collaboration with ICMR</a:t>
            </a:r>
          </a:p>
          <a:p>
            <a:pPr marL="457200" indent="-457200">
              <a:buFont typeface="+mj-lt"/>
              <a:buAutoNum type="arabicPeriod"/>
            </a:pPr>
            <a:r>
              <a:rPr lang="en-IN"/>
              <a:t>Collaboration with  Homoeopathic colleges</a:t>
            </a:r>
          </a:p>
          <a:p>
            <a:pPr marL="457200" indent="-457200">
              <a:buFont typeface="+mj-lt"/>
              <a:buAutoNum type="arabicPeriod"/>
            </a:pPr>
            <a:r>
              <a:rPr lang="en-IN"/>
              <a:t>Collaboration with independent researchers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57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28087-A18A-A643-BC16-89D3804D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Research (Cont...)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CA04E-F49D-6A4A-AFAC-6D975977A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>
                <a:solidFill>
                  <a:srgbClr val="FFFF00"/>
                </a:solidFill>
              </a:rPr>
              <a:t>Research areas in Homoeopathy</a:t>
            </a:r>
          </a:p>
          <a:p>
            <a:pPr marL="0" indent="0">
              <a:buNone/>
            </a:pPr>
            <a:endParaRPr lang="en-IN" sz="2400" u="sng">
              <a:solidFill>
                <a:srgbClr val="FFFF00"/>
              </a:solidFill>
            </a:endParaRPr>
          </a:p>
          <a:p>
            <a:r>
              <a:rPr lang="en-IN"/>
              <a:t>Law of Similia</a:t>
            </a:r>
          </a:p>
          <a:p>
            <a:r>
              <a:rPr lang="en-IN"/>
              <a:t>Homoeopathic Potentization</a:t>
            </a:r>
          </a:p>
          <a:p>
            <a:r>
              <a:rPr lang="en-IN"/>
              <a:t>Homoeopathic Pharmacology</a:t>
            </a:r>
          </a:p>
          <a:p>
            <a:r>
              <a:rPr lang="en-IN"/>
              <a:t>Pharmacognosy</a:t>
            </a:r>
          </a:p>
          <a:p>
            <a:r>
              <a:rPr lang="en-IN"/>
              <a:t>Molecular Pathology</a:t>
            </a:r>
          </a:p>
          <a:p>
            <a:r>
              <a:rPr lang="en-IN"/>
              <a:t>Drug proving or homoeopathic pathogenetic trial (HPT) </a:t>
            </a:r>
          </a:p>
          <a:p>
            <a:r>
              <a:rPr lang="en-IN"/>
              <a:t>Construction of HMM &amp; Homoeopathic Repertory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8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My vision for  Homoeopathy</vt:lpstr>
      <vt:lpstr>INTRODUCTION</vt:lpstr>
      <vt:lpstr>My vision for Homoeopathy</vt:lpstr>
      <vt:lpstr>To provide competence based medical education(CBME) </vt:lpstr>
      <vt:lpstr>Education (Cont...) </vt:lpstr>
      <vt:lpstr>Education (Cont...) </vt:lpstr>
      <vt:lpstr>Education (Cont...) </vt:lpstr>
      <vt:lpstr>To Establish Homoeopathy  as a scientific system of Medicine </vt:lpstr>
      <vt:lpstr>Research (Cont...) </vt:lpstr>
      <vt:lpstr>Research (Cont...) </vt:lpstr>
      <vt:lpstr>To improve the quality of Homoeopathic Medical Practice. </vt:lpstr>
      <vt:lpstr>Treatment (Cont...)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Vision About Homoeopathy</dc:title>
  <dc:creator>kadamyogesh241@gmail.com</dc:creator>
  <cp:lastModifiedBy>kadamyogesh241@gmail.com</cp:lastModifiedBy>
  <cp:revision>7</cp:revision>
  <dcterms:created xsi:type="dcterms:W3CDTF">2022-04-07T15:22:23Z</dcterms:created>
  <dcterms:modified xsi:type="dcterms:W3CDTF">2022-04-09T19:05:36Z</dcterms:modified>
</cp:coreProperties>
</file>