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xml" PartName="/ppt/slides/slide38.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xml" PartName="/ppt/slides/slide36.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43.xml"/>
  <Override ContentType="application/vnd.openxmlformats-officedocument.theme+xml" PartName="/ppt/theme/theme1.xml"/>
  <Override ContentType="application/vnd.openxmlformats-officedocument.presentationml.slideLayout+xml" PartName="/ppt/slideLayouts/slideLayout2.xml"/>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notesMaster+xml" PartName="/ppt/notesMasters/notesMaster1.xml"/>
  <Default ContentType="application/x-fontdata" Extension="fntdata"/>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Default ContentType="image/png" Extension="png"/>
  <Override ContentType="application/vnd.openxmlformats-officedocument.presentationml.notesSlide+xml" PartName="/ppt/notesSlides/notesSlide1.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Layout+xml" PartName="/ppt/slideLayouts/slideLayout3.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6"/>
  </p:notesMasterIdLst>
  <p:sldIdLst>
    <p:sldId id="334" r:id="rId2"/>
    <p:sldId id="335" r:id="rId3"/>
    <p:sldId id="261"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40" r:id="rId19"/>
    <p:sldId id="309" r:id="rId20"/>
    <p:sldId id="310" r:id="rId21"/>
    <p:sldId id="311" r:id="rId22"/>
    <p:sldId id="312" r:id="rId23"/>
    <p:sldId id="313" r:id="rId24"/>
    <p:sldId id="314" r:id="rId25"/>
    <p:sldId id="315" r:id="rId26"/>
    <p:sldId id="318" r:id="rId27"/>
    <p:sldId id="336" r:id="rId28"/>
    <p:sldId id="319" r:id="rId29"/>
    <p:sldId id="320" r:id="rId30"/>
    <p:sldId id="321" r:id="rId31"/>
    <p:sldId id="322" r:id="rId32"/>
    <p:sldId id="337" r:id="rId33"/>
    <p:sldId id="323" r:id="rId34"/>
    <p:sldId id="338" r:id="rId35"/>
    <p:sldId id="324" r:id="rId36"/>
    <p:sldId id="325" r:id="rId37"/>
    <p:sldId id="327" r:id="rId38"/>
    <p:sldId id="328" r:id="rId39"/>
    <p:sldId id="329" r:id="rId40"/>
    <p:sldId id="330" r:id="rId41"/>
    <p:sldId id="331" r:id="rId42"/>
    <p:sldId id="332" r:id="rId43"/>
    <p:sldId id="341" r:id="rId44"/>
    <p:sldId id="278" r:id="rId45"/>
  </p:sldIdLst>
  <p:sldSz cx="9144000" cy="5143500" type="screen16x9"/>
  <p:notesSz cx="6858000" cy="9144000"/>
  <p:embeddedFontLst>
    <p:embeddedFont>
      <p:font typeface="Montserrat ExtraBold" charset="0"/>
      <p:bold r:id="rId47"/>
      <p:boldItalic r:id="rId48"/>
    </p:embeddedFont>
    <p:embeddedFont>
      <p:font typeface="Montserrat Light" charset="0"/>
      <p:regular r:id="rId49"/>
      <p:bold r:id="rId50"/>
      <p:italic r:id="rId51"/>
      <p:boldItalic r:id="rId52"/>
    </p:embeddedFont>
    <p:embeddedFont>
      <p:font typeface="Calibri" pitchFamily="34" charset="0"/>
      <p:regular r:id="rId53"/>
      <p:bold r:id="rId54"/>
      <p:italic r:id="rId55"/>
      <p:boldItalic r:id="rId56"/>
    </p:embeddedFont>
    <p:embeddedFont>
      <p:font typeface="Book Antiqua" pitchFamily="18" charset="0"/>
      <p:regular r:id="rId57"/>
      <p:bold r:id="rId58"/>
      <p:italic r:id="rId59"/>
      <p:boldItalic r:id="rId60"/>
    </p:embeddedFont>
    <p:embeddedFont>
      <p:font typeface="Cambria" pitchFamily="18"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D373EE1-90F3-4FE0-9EEE-656C0F00654E}">
  <a:tblStyle styleId="{1D373EE1-90F3-4FE0-9EEE-656C0F00654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0D5483-EFC2-4D69-8ADA-A6407E3F96A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993" autoAdjust="0"/>
  </p:normalViewPr>
  <p:slideViewPr>
    <p:cSldViewPr>
      <p:cViewPr>
        <p:scale>
          <a:sx n="75" d="100"/>
          <a:sy n="75" d="100"/>
        </p:scale>
        <p:origin x="-1236" y="-32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35397355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71742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20591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050E5"/>
            </a:gs>
            <a:gs pos="100000">
              <a:srgbClr val="C833FF"/>
            </a:gs>
          </a:gsLst>
          <a:lin ang="540070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a:spLocks noGrp="1"/>
          </p:cNvSpPr>
          <p:nvPr>
            <p:ph type="ctrTitle"/>
          </p:nvPr>
        </p:nvSpPr>
        <p:spPr>
          <a:xfrm>
            <a:off x="2438550" y="1811950"/>
            <a:ext cx="4266900" cy="1159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2438550" y="2840054"/>
            <a:ext cx="4266900" cy="784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1000"/>
              </a:spcBef>
              <a:spcAft>
                <a:spcPts val="0"/>
              </a:spcAft>
              <a:buClr>
                <a:schemeClr val="lt1"/>
              </a:buClr>
              <a:buSzPts val="1800"/>
              <a:buNone/>
              <a:defRPr sz="1800">
                <a:solidFill>
                  <a:schemeClr val="lt1"/>
                </a:solidFill>
              </a:defRPr>
            </a:lvl2pPr>
            <a:lvl3pPr lvl="2" algn="ctr" rtl="0">
              <a:spcBef>
                <a:spcPts val="1000"/>
              </a:spcBef>
              <a:spcAft>
                <a:spcPts val="0"/>
              </a:spcAft>
              <a:buClr>
                <a:schemeClr val="lt1"/>
              </a:buClr>
              <a:buSzPts val="1800"/>
              <a:buNone/>
              <a:defRPr sz="1800">
                <a:solidFill>
                  <a:schemeClr val="lt1"/>
                </a:solidFill>
              </a:defRPr>
            </a:lvl3pPr>
            <a:lvl4pPr lvl="3" algn="ctr" rtl="0">
              <a:spcBef>
                <a:spcPts val="1000"/>
              </a:spcBef>
              <a:spcAft>
                <a:spcPts val="0"/>
              </a:spcAft>
              <a:buClr>
                <a:schemeClr val="lt1"/>
              </a:buClr>
              <a:buSzPts val="1800"/>
              <a:buNone/>
              <a:defRPr sz="1800">
                <a:solidFill>
                  <a:schemeClr val="lt1"/>
                </a:solidFill>
              </a:defRPr>
            </a:lvl4pPr>
            <a:lvl5pPr lvl="4" algn="ctr" rtl="0">
              <a:spcBef>
                <a:spcPts val="1000"/>
              </a:spcBef>
              <a:spcAft>
                <a:spcPts val="0"/>
              </a:spcAft>
              <a:buClr>
                <a:schemeClr val="lt1"/>
              </a:buClr>
              <a:buSzPts val="1800"/>
              <a:buNone/>
              <a:defRPr sz="1800">
                <a:solidFill>
                  <a:schemeClr val="lt1"/>
                </a:solidFill>
              </a:defRPr>
            </a:lvl5pPr>
            <a:lvl6pPr lvl="5" algn="ctr" rtl="0">
              <a:spcBef>
                <a:spcPts val="1000"/>
              </a:spcBef>
              <a:spcAft>
                <a:spcPts val="0"/>
              </a:spcAft>
              <a:buClr>
                <a:schemeClr val="lt1"/>
              </a:buClr>
              <a:buSzPts val="1800"/>
              <a:buNone/>
              <a:defRPr sz="1800">
                <a:solidFill>
                  <a:schemeClr val="lt1"/>
                </a:solidFill>
              </a:defRPr>
            </a:lvl6pPr>
            <a:lvl7pPr lvl="6" algn="ctr" rtl="0">
              <a:spcBef>
                <a:spcPts val="1000"/>
              </a:spcBef>
              <a:spcAft>
                <a:spcPts val="0"/>
              </a:spcAft>
              <a:buClr>
                <a:schemeClr val="lt1"/>
              </a:buClr>
              <a:buSzPts val="1800"/>
              <a:buNone/>
              <a:defRPr sz="1800">
                <a:solidFill>
                  <a:schemeClr val="lt1"/>
                </a:solidFill>
              </a:defRPr>
            </a:lvl7pPr>
            <a:lvl8pPr lvl="7" algn="ctr" rtl="0">
              <a:spcBef>
                <a:spcPts val="1000"/>
              </a:spcBef>
              <a:spcAft>
                <a:spcPts val="0"/>
              </a:spcAft>
              <a:buClr>
                <a:schemeClr val="lt1"/>
              </a:buClr>
              <a:buSzPts val="1800"/>
              <a:buNone/>
              <a:defRPr sz="1800">
                <a:solidFill>
                  <a:schemeClr val="lt1"/>
                </a:solidFill>
              </a:defRPr>
            </a:lvl8pPr>
            <a:lvl9pPr lvl="8" algn="ctr" rtl="0">
              <a:spcBef>
                <a:spcPts val="1000"/>
              </a:spcBef>
              <a:spcAft>
                <a:spcPts val="10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rgbClr val="3C78D8"/>
            </a:gs>
            <a:gs pos="100000">
              <a:srgbClr val="00FFFF"/>
            </a:gs>
          </a:gsLst>
          <a:lin ang="5400700" scaled="0"/>
        </a:gradFill>
        <a:effectLst/>
      </p:bgPr>
    </p:bg>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8790B9"/>
            </a:gs>
            <a:gs pos="100000">
              <a:srgbClr val="D4ECFF"/>
            </a:gs>
          </a:gsLst>
          <a:lin ang="5400700" scaled="0"/>
        </a:gradFill>
        <a:effectLst/>
      </p:bgPr>
    </p:bg>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699000" y="790150"/>
            <a:ext cx="3494700" cy="8280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9" name="Google Shape;29;p6"/>
          <p:cNvSpPr txBox="1">
            <a:spLocks noGrp="1"/>
          </p:cNvSpPr>
          <p:nvPr>
            <p:ph type="body" idx="1"/>
          </p:nvPr>
        </p:nvSpPr>
        <p:spPr>
          <a:xfrm>
            <a:off x="699000" y="1770225"/>
            <a:ext cx="3494700" cy="25833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rgbClr val="8790B9"/>
            </a:gs>
            <a:gs pos="100000">
              <a:srgbClr val="D4ECFF"/>
            </a:gs>
          </a:gsLst>
          <a:lin ang="5400700" scaled="0"/>
        </a:gra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body" idx="1"/>
          </p:nvPr>
        </p:nvSpPr>
        <p:spPr>
          <a:xfrm>
            <a:off x="457200" y="534577"/>
            <a:ext cx="8229600" cy="393600"/>
          </a:xfrm>
          <a:prstGeom prst="rect">
            <a:avLst/>
          </a:prstGeom>
        </p:spPr>
        <p:txBody>
          <a:bodyPr spcFirstLastPara="1" wrap="square" lIns="0" tIns="0" rIns="0" bIns="0" anchor="ctr" anchorCtr="0">
            <a:noAutofit/>
          </a:bodyPr>
          <a:lstStyle>
            <a:lvl1pPr marL="457200" lvl="0" indent="-228600" algn="ctr">
              <a:spcBef>
                <a:spcPts val="360"/>
              </a:spcBef>
              <a:spcAft>
                <a:spcPts val="1000"/>
              </a:spcAft>
              <a:buClr>
                <a:schemeClr val="lt1"/>
              </a:buClr>
              <a:buSzPts val="1400"/>
              <a:buNone/>
              <a:defRPr sz="1400">
                <a:solidFill>
                  <a:schemeClr val="lt1"/>
                </a:solidFill>
              </a:defRPr>
            </a:lvl1pPr>
          </a:lstStyle>
          <a:p>
            <a:endParaRPr/>
          </a:p>
        </p:txBody>
      </p:sp>
      <p:sp>
        <p:nvSpPr>
          <p:cNvPr id="51" name="Google Shape;5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arget="../media/image9.jpeg" Type="http://schemas.openxmlformats.org/officeDocument/2006/relationships/imag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2" Target="../media/image10.jpeg" Type="http://schemas.openxmlformats.org/officeDocument/2006/relationships/image"/><Relationship Id="rId1" Target="../slideLayouts/slideLayout3.xml" Type="http://schemas.openxmlformats.org/officeDocument/2006/relationships/slideLayout"/></Relationships>
</file>

<file path=ppt/slides/_rels/slide12.xml.rels><?xml version="1.0" encoding="UTF-8" standalone="yes" ?><Relationships xmlns="http://schemas.openxmlformats.org/package/2006/relationships"><Relationship Id="rId2" Target="../media/image11.jpeg" Type="http://schemas.openxmlformats.org/officeDocument/2006/relationships/image"/><Relationship Id="rId1" Target="../slideLayouts/slideLayout3.xml" Type="http://schemas.openxmlformats.org/officeDocument/2006/relationships/slideLayout"/></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arget="../media/image5.jpe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arget="../media/image12.jpeg" Type="http://schemas.openxmlformats.org/officeDocument/2006/relationships/image"/><Relationship Id="rId1" Target="../slideLayouts/slideLayout6.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13.jpeg" Type="http://schemas.openxmlformats.org/officeDocument/2006/relationships/image"/><Relationship Id="rId1" Target="../slideLayouts/slideLayout6.xml" Type="http://schemas.openxmlformats.org/officeDocument/2006/relationships/slideLayout"/></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arget="../media/image14.jpeg" Type="http://schemas.openxmlformats.org/officeDocument/2006/relationships/image"/><Relationship Id="rId1" Target="../slideLayouts/slideLayout6.xml" Type="http://schemas.openxmlformats.org/officeDocument/2006/relationships/slideLayout"/></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2" Target="../media/image6.jpeg" Type="http://schemas.openxmlformats.org/officeDocument/2006/relationships/imag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2" Target="../media/image7.jpeg" Type="http://schemas.openxmlformats.org/officeDocument/2006/relationships/image"/><Relationship Id="rId1" Target="../slideLayouts/slideLayout3.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8.jpeg" Type="http://schemas.openxmlformats.org/officeDocument/2006/relationships/imag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1059582"/>
            <a:ext cx="5184576" cy="3024336"/>
          </a:xfrm>
        </p:spPr>
        <p:txBody>
          <a:bodyPr/>
          <a:lstStyle/>
          <a:p>
            <a:r>
              <a:rPr lang="en-US" sz="3600" b="1" dirty="0" smtClean="0">
                <a:solidFill>
                  <a:srgbClr val="FF0000"/>
                </a:solidFill>
                <a:effectLst>
                  <a:outerShdw blurRad="38100" dist="38100" dir="2700000" algn="tl">
                    <a:srgbClr val="000000">
                      <a:alpha val="43137"/>
                    </a:srgbClr>
                  </a:outerShdw>
                </a:effectLst>
              </a:rPr>
              <a:t>BOGER BOENNINGHAUSEN’S</a:t>
            </a:r>
            <a:br>
              <a:rPr lang="en-US" sz="3600" b="1" dirty="0" smtClean="0">
                <a:solidFill>
                  <a:srgbClr val="FF0000"/>
                </a:solidFill>
                <a:effectLst>
                  <a:outerShdw blurRad="38100" dist="38100" dir="2700000" algn="tl">
                    <a:srgbClr val="000000">
                      <a:alpha val="43137"/>
                    </a:srgbClr>
                  </a:outerShdw>
                </a:effectLst>
              </a:rPr>
            </a:br>
            <a:r>
              <a:rPr lang="en-US" sz="3600" b="1" dirty="0" smtClean="0">
                <a:solidFill>
                  <a:srgbClr val="FF0000"/>
                </a:solidFill>
                <a:effectLst>
                  <a:outerShdw blurRad="38100" dist="38100" dir="2700000" algn="tl">
                    <a:srgbClr val="000000">
                      <a:alpha val="43137"/>
                    </a:srgbClr>
                  </a:outerShdw>
                </a:effectLst>
              </a:rPr>
              <a:t>CHARACTERISTICS AND REPERTORY</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48136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88900" indent="0">
              <a:buNone/>
            </a:pPr>
            <a:r>
              <a:rPr lang="en-IN" dirty="0" smtClean="0">
                <a:solidFill>
                  <a:srgbClr val="002060"/>
                </a:solidFill>
              </a:rPr>
              <a:t>4) BOGER </a:t>
            </a:r>
            <a:r>
              <a:rPr lang="en-IN" dirty="0">
                <a:solidFill>
                  <a:srgbClr val="002060"/>
                </a:solidFill>
              </a:rPr>
              <a:t>CARD INDEX AND GENERAL </a:t>
            </a:r>
            <a:r>
              <a:rPr lang="en-IN" dirty="0" smtClean="0">
                <a:solidFill>
                  <a:srgbClr val="002060"/>
                </a:solidFill>
              </a:rPr>
              <a:t>ANALYSIS</a:t>
            </a:r>
          </a:p>
          <a:p>
            <a:pPr marL="88900" indent="0">
              <a:buNone/>
            </a:pPr>
            <a:r>
              <a:rPr lang="en-IN" dirty="0" smtClean="0">
                <a:solidFill>
                  <a:srgbClr val="002060"/>
                </a:solidFill>
              </a:rPr>
              <a:t>1924</a:t>
            </a:r>
            <a:endParaRPr lang="en-IN" dirty="0">
              <a:solidFill>
                <a:srgbClr val="00206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6016" y="870942"/>
            <a:ext cx="41148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2387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88900" indent="0">
              <a:buNone/>
            </a:pPr>
            <a:r>
              <a:rPr lang="en-IN" dirty="0" smtClean="0">
                <a:solidFill>
                  <a:srgbClr val="002060"/>
                </a:solidFill>
              </a:rPr>
              <a:t>5) THE </a:t>
            </a:r>
            <a:r>
              <a:rPr lang="en-IN" dirty="0">
                <a:solidFill>
                  <a:srgbClr val="002060"/>
                </a:solidFill>
              </a:rPr>
              <a:t>TIMES OF REMEDIES  AND MOON PHASE</a:t>
            </a:r>
            <a:br>
              <a:rPr lang="en-IN" dirty="0">
                <a:solidFill>
                  <a:srgbClr val="002060"/>
                </a:solidFill>
              </a:rPr>
            </a:br>
            <a:r>
              <a:rPr lang="en-IN" dirty="0" smtClean="0">
                <a:solidFill>
                  <a:srgbClr val="002060"/>
                </a:solidFill>
              </a:rPr>
              <a:t>1931</a:t>
            </a:r>
            <a:endParaRPr lang="en-IN" dirty="0">
              <a:solidFill>
                <a:srgbClr val="00206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6925" y="915566"/>
            <a:ext cx="2441459" cy="3400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0231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7584" y="1059582"/>
            <a:ext cx="3494700" cy="2583300"/>
          </a:xfrm>
        </p:spPr>
        <p:txBody>
          <a:bodyPr/>
          <a:lstStyle/>
          <a:p>
            <a:pPr marL="88900" indent="0">
              <a:buNone/>
            </a:pPr>
            <a:r>
              <a:rPr lang="en-IN" dirty="0" smtClean="0">
                <a:solidFill>
                  <a:srgbClr val="002060"/>
                </a:solidFill>
              </a:rPr>
              <a:t>6) STUDIES </a:t>
            </a:r>
            <a:r>
              <a:rPr lang="en-IN" dirty="0">
                <a:solidFill>
                  <a:srgbClr val="002060"/>
                </a:solidFill>
              </a:rPr>
              <a:t>IN PHILOSOPHY OF HEALING AND SEVERAL OTHER ARTICLES  </a:t>
            </a:r>
            <a:r>
              <a:rPr lang="en-IN" dirty="0" smtClean="0">
                <a:solidFill>
                  <a:srgbClr val="002060"/>
                </a:solidFill>
              </a:rPr>
              <a:t>-</a:t>
            </a:r>
          </a:p>
          <a:p>
            <a:pPr marL="88900" indent="0">
              <a:buNone/>
            </a:pPr>
            <a:r>
              <a:rPr lang="en-IN" dirty="0" smtClean="0">
                <a:solidFill>
                  <a:srgbClr val="002060"/>
                </a:solidFill>
              </a:rPr>
              <a:t>1931 </a:t>
            </a:r>
            <a:r>
              <a:rPr lang="en-IN" dirty="0">
                <a:solidFill>
                  <a:srgbClr val="002060"/>
                </a:solidFill>
              </a:rPr>
              <a:t>onwards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8064" y="843558"/>
            <a:ext cx="3275856"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5688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i="1" dirty="0"/>
              <a:t>BOGER CONCEPT OF TOTALITY</a:t>
            </a:r>
            <a:r>
              <a:rPr lang="en-IN" dirty="0"/>
              <a:t> </a:t>
            </a:r>
          </a:p>
        </p:txBody>
      </p:sp>
      <p:sp>
        <p:nvSpPr>
          <p:cNvPr id="3" name="Text Placeholder 2"/>
          <p:cNvSpPr>
            <a:spLocks noGrp="1"/>
          </p:cNvSpPr>
          <p:nvPr>
            <p:ph type="body" idx="1"/>
          </p:nvPr>
        </p:nvSpPr>
        <p:spPr>
          <a:xfrm>
            <a:off x="3844324" y="699542"/>
            <a:ext cx="4400083" cy="3960439"/>
          </a:xfrm>
        </p:spPr>
        <p:txBody>
          <a:bodyPr/>
          <a:lstStyle/>
          <a:p>
            <a:pPr>
              <a:buClrTx/>
              <a:buFont typeface="Wingdings" panose="05000000000000000000" pitchFamily="2" charset="2"/>
              <a:buChar char="Ø"/>
            </a:pPr>
            <a:r>
              <a:rPr lang="en-IN" b="1" dirty="0" smtClean="0">
                <a:solidFill>
                  <a:schemeClr val="tx1">
                    <a:lumMod val="50000"/>
                  </a:schemeClr>
                </a:solidFill>
              </a:rPr>
              <a:t>He </a:t>
            </a:r>
            <a:r>
              <a:rPr lang="en-IN" b="1" dirty="0" smtClean="0">
                <a:solidFill>
                  <a:schemeClr val="tx1">
                    <a:lumMod val="50000"/>
                  </a:schemeClr>
                </a:solidFill>
              </a:rPr>
              <a:t>specified </a:t>
            </a:r>
            <a:r>
              <a:rPr lang="en-IN" b="1" dirty="0" smtClean="0">
                <a:solidFill>
                  <a:schemeClr val="tx1">
                    <a:lumMod val="50000"/>
                  </a:schemeClr>
                </a:solidFill>
              </a:rPr>
              <a:t>7 points to </a:t>
            </a:r>
            <a:r>
              <a:rPr lang="en-IN" b="1" dirty="0" smtClean="0">
                <a:solidFill>
                  <a:schemeClr val="tx1">
                    <a:lumMod val="50000"/>
                  </a:schemeClr>
                </a:solidFill>
              </a:rPr>
              <a:t>understand the </a:t>
            </a:r>
            <a:r>
              <a:rPr lang="en-IN" b="1" dirty="0" smtClean="0">
                <a:solidFill>
                  <a:schemeClr val="tx1">
                    <a:lumMod val="50000"/>
                  </a:schemeClr>
                </a:solidFill>
              </a:rPr>
              <a:t>full picture of disease :-</a:t>
            </a:r>
            <a:endParaRPr lang="en-IN" b="1" dirty="0">
              <a:solidFill>
                <a:schemeClr val="tx1">
                  <a:lumMod val="50000"/>
                </a:schemeClr>
              </a:solidFill>
            </a:endParaRPr>
          </a:p>
          <a:p>
            <a:pPr>
              <a:buClrTx/>
              <a:buFont typeface="+mj-lt"/>
              <a:buAutoNum type="arabicPeriod"/>
            </a:pPr>
            <a:r>
              <a:rPr lang="en-IN" b="1" dirty="0" smtClean="0">
                <a:solidFill>
                  <a:schemeClr val="tx1">
                    <a:lumMod val="50000"/>
                  </a:schemeClr>
                </a:solidFill>
              </a:rPr>
              <a:t>Change </a:t>
            </a:r>
            <a:r>
              <a:rPr lang="en-IN" b="1" dirty="0">
                <a:solidFill>
                  <a:schemeClr val="tx1">
                    <a:lumMod val="50000"/>
                  </a:schemeClr>
                </a:solidFill>
              </a:rPr>
              <a:t>of personality and temperament </a:t>
            </a:r>
            <a:r>
              <a:rPr lang="en-IN" b="1" dirty="0" smtClean="0">
                <a:solidFill>
                  <a:schemeClr val="tx1">
                    <a:lumMod val="50000"/>
                  </a:schemeClr>
                </a:solidFill>
              </a:rPr>
              <a:t>(</a:t>
            </a:r>
            <a:r>
              <a:rPr lang="en-IN" b="1" dirty="0" err="1" smtClean="0">
                <a:solidFill>
                  <a:schemeClr val="tx1">
                    <a:lumMod val="50000"/>
                  </a:schemeClr>
                </a:solidFill>
              </a:rPr>
              <a:t>Quis</a:t>
            </a:r>
            <a:r>
              <a:rPr lang="en-IN" b="1" dirty="0" smtClean="0">
                <a:solidFill>
                  <a:schemeClr val="tx1">
                    <a:lumMod val="50000"/>
                  </a:schemeClr>
                </a:solidFill>
              </a:rPr>
              <a:t>)</a:t>
            </a:r>
            <a:endParaRPr lang="en-IN" b="1" dirty="0">
              <a:solidFill>
                <a:schemeClr val="tx1">
                  <a:lumMod val="50000"/>
                </a:schemeClr>
              </a:solidFill>
            </a:endParaRPr>
          </a:p>
          <a:p>
            <a:pPr>
              <a:buClrTx/>
              <a:buAutoNum type="arabicPeriod" startAt="2"/>
            </a:pPr>
            <a:r>
              <a:rPr lang="en-IN" b="1" dirty="0" smtClean="0">
                <a:solidFill>
                  <a:schemeClr val="tx1">
                    <a:lumMod val="50000"/>
                  </a:schemeClr>
                </a:solidFill>
              </a:rPr>
              <a:t>Peculiarities </a:t>
            </a:r>
            <a:r>
              <a:rPr lang="en-IN" b="1" dirty="0">
                <a:solidFill>
                  <a:schemeClr val="tx1">
                    <a:lumMod val="50000"/>
                  </a:schemeClr>
                </a:solidFill>
              </a:rPr>
              <a:t>of disease (Quid) </a:t>
            </a:r>
            <a:endParaRPr lang="en-IN" b="1" dirty="0" smtClean="0">
              <a:solidFill>
                <a:schemeClr val="tx1">
                  <a:lumMod val="50000"/>
                </a:schemeClr>
              </a:solidFill>
            </a:endParaRPr>
          </a:p>
          <a:p>
            <a:pPr>
              <a:buClrTx/>
              <a:buAutoNum type="arabicPeriod" startAt="2"/>
            </a:pPr>
            <a:r>
              <a:rPr lang="en-IN" b="1" dirty="0" smtClean="0">
                <a:solidFill>
                  <a:schemeClr val="tx1">
                    <a:lumMod val="50000"/>
                  </a:schemeClr>
                </a:solidFill>
              </a:rPr>
              <a:t>The </a:t>
            </a:r>
            <a:r>
              <a:rPr lang="en-IN" b="1" dirty="0">
                <a:solidFill>
                  <a:schemeClr val="tx1">
                    <a:lumMod val="50000"/>
                  </a:schemeClr>
                </a:solidFill>
              </a:rPr>
              <a:t>seat of disease </a:t>
            </a:r>
            <a:r>
              <a:rPr lang="en-IN" b="1" dirty="0" smtClean="0">
                <a:solidFill>
                  <a:schemeClr val="tx1">
                    <a:lumMod val="50000"/>
                  </a:schemeClr>
                </a:solidFill>
              </a:rPr>
              <a:t>(</a:t>
            </a:r>
            <a:r>
              <a:rPr lang="en-IN" b="1" dirty="0" err="1" smtClean="0">
                <a:solidFill>
                  <a:schemeClr val="tx1">
                    <a:lumMod val="50000"/>
                  </a:schemeClr>
                </a:solidFill>
              </a:rPr>
              <a:t>Ubi</a:t>
            </a:r>
            <a:r>
              <a:rPr lang="en-IN" b="1" dirty="0">
                <a:solidFill>
                  <a:schemeClr val="tx1">
                    <a:lumMod val="50000"/>
                  </a:schemeClr>
                </a:solidFill>
              </a:rPr>
              <a:t>) </a:t>
            </a:r>
            <a:endParaRPr lang="en-IN" b="1" dirty="0" smtClean="0">
              <a:solidFill>
                <a:schemeClr val="tx1">
                  <a:lumMod val="50000"/>
                </a:schemeClr>
              </a:solidFill>
            </a:endParaRPr>
          </a:p>
          <a:p>
            <a:pPr>
              <a:buClrTx/>
              <a:buAutoNum type="arabicPeriod" startAt="2"/>
            </a:pPr>
            <a:r>
              <a:rPr lang="en-IN" b="1" dirty="0" smtClean="0">
                <a:solidFill>
                  <a:schemeClr val="tx1">
                    <a:lumMod val="50000"/>
                  </a:schemeClr>
                </a:solidFill>
              </a:rPr>
              <a:t>Concomitants  </a:t>
            </a:r>
            <a:r>
              <a:rPr lang="en-IN" b="1" dirty="0" smtClean="0">
                <a:solidFill>
                  <a:schemeClr val="tx1">
                    <a:lumMod val="50000"/>
                  </a:schemeClr>
                </a:solidFill>
              </a:rPr>
              <a:t>(</a:t>
            </a:r>
            <a:r>
              <a:rPr lang="en-IN" b="1" dirty="0" err="1" smtClean="0">
                <a:solidFill>
                  <a:schemeClr val="tx1">
                    <a:lumMod val="50000"/>
                  </a:schemeClr>
                </a:solidFill>
              </a:rPr>
              <a:t>Quibus</a:t>
            </a:r>
            <a:r>
              <a:rPr lang="en-IN" b="1" dirty="0" smtClean="0">
                <a:solidFill>
                  <a:schemeClr val="tx1">
                    <a:lumMod val="50000"/>
                  </a:schemeClr>
                </a:solidFill>
              </a:rPr>
              <a:t> </a:t>
            </a:r>
            <a:r>
              <a:rPr lang="en-IN" b="1" dirty="0" err="1">
                <a:solidFill>
                  <a:schemeClr val="tx1">
                    <a:lumMod val="50000"/>
                  </a:schemeClr>
                </a:solidFill>
              </a:rPr>
              <a:t>auxillis</a:t>
            </a:r>
            <a:r>
              <a:rPr lang="en-IN" b="1" dirty="0" smtClean="0">
                <a:solidFill>
                  <a:schemeClr val="tx1">
                    <a:lumMod val="50000"/>
                  </a:schemeClr>
                </a:solidFill>
              </a:rPr>
              <a:t>)</a:t>
            </a:r>
          </a:p>
          <a:p>
            <a:pPr>
              <a:buClrTx/>
              <a:buAutoNum type="arabicPeriod" startAt="2"/>
            </a:pPr>
            <a:r>
              <a:rPr lang="en-IN" b="1" dirty="0" smtClean="0">
                <a:solidFill>
                  <a:schemeClr val="tx1">
                    <a:lumMod val="50000"/>
                  </a:schemeClr>
                </a:solidFill>
              </a:rPr>
              <a:t> </a:t>
            </a:r>
            <a:r>
              <a:rPr lang="en-IN" b="1" dirty="0">
                <a:solidFill>
                  <a:schemeClr val="tx1">
                    <a:lumMod val="50000"/>
                  </a:schemeClr>
                </a:solidFill>
              </a:rPr>
              <a:t>The cause </a:t>
            </a:r>
            <a:r>
              <a:rPr lang="en-IN" b="1" dirty="0" smtClean="0">
                <a:solidFill>
                  <a:schemeClr val="tx1">
                    <a:lumMod val="50000"/>
                  </a:schemeClr>
                </a:solidFill>
              </a:rPr>
              <a:t>(Cur</a:t>
            </a:r>
            <a:r>
              <a:rPr lang="en-IN" b="1" dirty="0" smtClean="0">
                <a:solidFill>
                  <a:schemeClr val="tx1">
                    <a:lumMod val="50000"/>
                  </a:schemeClr>
                </a:solidFill>
              </a:rPr>
              <a:t>)</a:t>
            </a:r>
          </a:p>
          <a:p>
            <a:pPr>
              <a:buClrTx/>
              <a:buAutoNum type="arabicPeriod" startAt="2"/>
            </a:pPr>
            <a:r>
              <a:rPr lang="en-IN" b="1" dirty="0" smtClean="0">
                <a:solidFill>
                  <a:schemeClr val="tx1">
                    <a:lumMod val="50000"/>
                  </a:schemeClr>
                </a:solidFill>
              </a:rPr>
              <a:t>Modalities </a:t>
            </a:r>
            <a:r>
              <a:rPr lang="en-IN" b="1" dirty="0" smtClean="0">
                <a:solidFill>
                  <a:schemeClr val="tx1">
                    <a:lumMod val="50000"/>
                  </a:schemeClr>
                </a:solidFill>
              </a:rPr>
              <a:t>(</a:t>
            </a:r>
            <a:r>
              <a:rPr lang="en-IN" b="1" dirty="0" err="1" smtClean="0">
                <a:solidFill>
                  <a:schemeClr val="tx1">
                    <a:lumMod val="50000"/>
                  </a:schemeClr>
                </a:solidFill>
              </a:rPr>
              <a:t>Quomodo</a:t>
            </a:r>
            <a:r>
              <a:rPr lang="en-IN" b="1" dirty="0">
                <a:solidFill>
                  <a:schemeClr val="tx1">
                    <a:lumMod val="50000"/>
                  </a:schemeClr>
                </a:solidFill>
              </a:rPr>
              <a:t>) </a:t>
            </a:r>
            <a:endParaRPr lang="en-IN" b="1" dirty="0" smtClean="0">
              <a:solidFill>
                <a:schemeClr val="tx1">
                  <a:lumMod val="50000"/>
                </a:schemeClr>
              </a:solidFill>
            </a:endParaRPr>
          </a:p>
          <a:p>
            <a:pPr>
              <a:buClrTx/>
              <a:buAutoNum type="arabicPeriod" startAt="2"/>
            </a:pPr>
            <a:r>
              <a:rPr lang="en-IN" b="1" dirty="0" smtClean="0">
                <a:solidFill>
                  <a:schemeClr val="tx1">
                    <a:lumMod val="50000"/>
                  </a:schemeClr>
                </a:solidFill>
              </a:rPr>
              <a:t>Time </a:t>
            </a:r>
            <a:r>
              <a:rPr lang="en-IN" b="1" dirty="0" smtClean="0">
                <a:solidFill>
                  <a:schemeClr val="tx1">
                    <a:lumMod val="50000"/>
                  </a:schemeClr>
                </a:solidFill>
              </a:rPr>
              <a:t>(</a:t>
            </a:r>
            <a:r>
              <a:rPr lang="en-IN" b="1" dirty="0" err="1" smtClean="0">
                <a:solidFill>
                  <a:schemeClr val="tx1">
                    <a:lumMod val="50000"/>
                  </a:schemeClr>
                </a:solidFill>
              </a:rPr>
              <a:t>Quando</a:t>
            </a:r>
            <a:r>
              <a:rPr lang="en-IN" b="1" dirty="0" smtClean="0">
                <a:solidFill>
                  <a:schemeClr val="tx1">
                    <a:lumMod val="50000"/>
                  </a:schemeClr>
                </a:solidFill>
              </a:rPr>
              <a:t>)</a:t>
            </a:r>
            <a:endParaRPr lang="en-IN" b="1" dirty="0">
              <a:solidFill>
                <a:schemeClr val="tx1">
                  <a:lumMod val="50000"/>
                </a:schemeClr>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spTree>
    <p:extLst>
      <p:ext uri="{BB962C8B-B14F-4D97-AF65-F5344CB8AC3E}">
        <p14:creationId xmlns:p14="http://schemas.microsoft.com/office/powerpoint/2010/main" xmlns="" val="3964311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14</a:t>
            </a:fld>
            <a:endParaRPr lang="en"/>
          </a:p>
        </p:txBody>
      </p:sp>
      <p:sp>
        <p:nvSpPr>
          <p:cNvPr id="3" name="Rectangle 2"/>
          <p:cNvSpPr/>
          <p:nvPr/>
        </p:nvSpPr>
        <p:spPr>
          <a:xfrm>
            <a:off x="323528" y="470788"/>
            <a:ext cx="7920880" cy="523220"/>
          </a:xfrm>
          <a:prstGeom prst="rect">
            <a:avLst/>
          </a:prstGeom>
        </p:spPr>
        <p:txBody>
          <a:bodyPr wrap="square">
            <a:spAutoFit/>
          </a:bodyPr>
          <a:lstStyle/>
          <a:p>
            <a:pPr algn="ctr"/>
            <a:r>
              <a:rPr lang="en-IN" sz="2800" b="1" dirty="0">
                <a:solidFill>
                  <a:schemeClr val="bg1"/>
                </a:solidFill>
                <a:latin typeface="Calibri" pitchFamily="34" charset="0"/>
                <a:cs typeface="Calibri" pitchFamily="34" charset="0"/>
              </a:rPr>
              <a:t>NEED </a:t>
            </a:r>
            <a:r>
              <a:rPr lang="en-IN" sz="2800" b="1" dirty="0" smtClean="0">
                <a:solidFill>
                  <a:schemeClr val="bg1"/>
                </a:solidFill>
                <a:latin typeface="Calibri" pitchFamily="34" charset="0"/>
                <a:cs typeface="Calibri" pitchFamily="34" charset="0"/>
              </a:rPr>
              <a:t>TO  </a:t>
            </a:r>
            <a:r>
              <a:rPr lang="en-IN" sz="2800" b="1" dirty="0">
                <a:solidFill>
                  <a:schemeClr val="bg1"/>
                </a:solidFill>
                <a:latin typeface="Calibri" pitchFamily="34" charset="0"/>
                <a:cs typeface="Calibri" pitchFamily="34" charset="0"/>
              </a:rPr>
              <a:t>STUDY BBCR……</a:t>
            </a:r>
          </a:p>
        </p:txBody>
      </p:sp>
      <p:sp>
        <p:nvSpPr>
          <p:cNvPr id="4" name="Rectangle 3"/>
          <p:cNvSpPr/>
          <p:nvPr/>
        </p:nvSpPr>
        <p:spPr>
          <a:xfrm>
            <a:off x="683568" y="994008"/>
            <a:ext cx="7776864" cy="3785652"/>
          </a:xfrm>
          <a:prstGeom prst="rect">
            <a:avLst/>
          </a:prstGeom>
        </p:spPr>
        <p:txBody>
          <a:bodyPr wrap="square">
            <a:spAutoFit/>
          </a:bodyPr>
          <a:lstStyle/>
          <a:p>
            <a:pPr marL="342900" indent="-342900">
              <a:buFont typeface="Wingdings" panose="05000000000000000000" pitchFamily="2" charset="2"/>
              <a:buChar char="Ø"/>
            </a:pPr>
            <a:r>
              <a:rPr lang="en-IN" sz="2000" b="1" dirty="0">
                <a:solidFill>
                  <a:schemeClr val="tx2">
                    <a:lumMod val="10000"/>
                  </a:schemeClr>
                </a:solidFill>
                <a:latin typeface="Calibri" pitchFamily="34" charset="0"/>
                <a:cs typeface="Calibri" pitchFamily="34" charset="0"/>
              </a:rPr>
              <a:t>In the second half of </a:t>
            </a:r>
            <a:r>
              <a:rPr lang="en-IN" sz="2000" b="1" dirty="0" smtClean="0">
                <a:solidFill>
                  <a:schemeClr val="tx2">
                    <a:lumMod val="10000"/>
                  </a:schemeClr>
                </a:solidFill>
                <a:latin typeface="Calibri" pitchFamily="34" charset="0"/>
                <a:cs typeface="Calibri" pitchFamily="34" charset="0"/>
              </a:rPr>
              <a:t>the </a:t>
            </a:r>
            <a:r>
              <a:rPr lang="en-IN" sz="2000" b="1" dirty="0">
                <a:solidFill>
                  <a:schemeClr val="tx2">
                    <a:lumMod val="10000"/>
                  </a:schemeClr>
                </a:solidFill>
                <a:latin typeface="Calibri" pitchFamily="34" charset="0"/>
                <a:cs typeface="Calibri" pitchFamily="34" charset="0"/>
              </a:rPr>
              <a:t>19</a:t>
            </a:r>
            <a:r>
              <a:rPr lang="en-IN" sz="2000" b="1" baseline="30000" dirty="0">
                <a:solidFill>
                  <a:schemeClr val="tx2">
                    <a:lumMod val="10000"/>
                  </a:schemeClr>
                </a:solidFill>
                <a:latin typeface="Calibri" pitchFamily="34" charset="0"/>
                <a:cs typeface="Calibri" pitchFamily="34" charset="0"/>
              </a:rPr>
              <a:t>th</a:t>
            </a:r>
            <a:r>
              <a:rPr lang="en-IN" sz="2000" b="1" dirty="0">
                <a:solidFill>
                  <a:schemeClr val="tx2">
                    <a:lumMod val="10000"/>
                  </a:schemeClr>
                </a:solidFill>
                <a:latin typeface="Calibri" pitchFamily="34" charset="0"/>
                <a:cs typeface="Calibri" pitchFamily="34" charset="0"/>
              </a:rPr>
              <a:t> century the </a:t>
            </a:r>
            <a:r>
              <a:rPr lang="en-IN" sz="2000" b="1" dirty="0" err="1" smtClean="0">
                <a:solidFill>
                  <a:schemeClr val="tx2">
                    <a:lumMod val="10000"/>
                  </a:schemeClr>
                </a:solidFill>
                <a:latin typeface="Calibri" pitchFamily="34" charset="0"/>
                <a:cs typeface="Calibri" pitchFamily="34" charset="0"/>
              </a:rPr>
              <a:t>Boenninghausen’s</a:t>
            </a:r>
            <a:r>
              <a:rPr lang="en-IN" sz="2000" b="1" dirty="0" smtClean="0">
                <a:solidFill>
                  <a:schemeClr val="tx2">
                    <a:lumMod val="10000"/>
                  </a:schemeClr>
                </a:solidFill>
                <a:latin typeface="Calibri" pitchFamily="34" charset="0"/>
                <a:cs typeface="Calibri" pitchFamily="34" charset="0"/>
              </a:rPr>
              <a:t> </a:t>
            </a:r>
            <a:r>
              <a:rPr lang="en-IN" sz="2000" b="1" dirty="0">
                <a:solidFill>
                  <a:schemeClr val="tx2">
                    <a:lumMod val="10000"/>
                  </a:schemeClr>
                </a:solidFill>
                <a:latin typeface="Calibri" pitchFamily="34" charset="0"/>
                <a:cs typeface="Calibri" pitchFamily="34" charset="0"/>
              </a:rPr>
              <a:t>work was of great importance but later when Kent's  repertory came ,it receded to the back stage ,and all his work was overlooked </a:t>
            </a:r>
            <a:r>
              <a:rPr lang="en-IN" sz="2000" b="1" dirty="0" smtClean="0">
                <a:solidFill>
                  <a:schemeClr val="tx2">
                    <a:lumMod val="10000"/>
                  </a:schemeClr>
                </a:solidFill>
                <a:latin typeface="Calibri" pitchFamily="34" charset="0"/>
                <a:cs typeface="Calibri" pitchFamily="34" charset="0"/>
              </a:rPr>
              <a:t/>
            </a:r>
            <a:br>
              <a:rPr lang="en-IN" sz="2000" b="1" dirty="0" smtClean="0">
                <a:solidFill>
                  <a:schemeClr val="tx2">
                    <a:lumMod val="10000"/>
                  </a:schemeClr>
                </a:solidFill>
                <a:latin typeface="Calibri" pitchFamily="34" charset="0"/>
                <a:cs typeface="Calibri" pitchFamily="34" charset="0"/>
              </a:rPr>
            </a:br>
            <a:endParaRPr lang="en-IN" sz="2000" b="1" dirty="0">
              <a:solidFill>
                <a:schemeClr val="tx2">
                  <a:lumMod val="10000"/>
                </a:schemeClr>
              </a:solidFill>
              <a:latin typeface="Calibri" pitchFamily="34" charset="0"/>
              <a:cs typeface="Calibri" pitchFamily="34" charset="0"/>
            </a:endParaRPr>
          </a:p>
          <a:p>
            <a:pPr marL="342900" indent="-342900">
              <a:buFont typeface="Wingdings" panose="05000000000000000000" pitchFamily="2" charset="2"/>
              <a:buChar char="Ø"/>
            </a:pPr>
            <a:r>
              <a:rPr lang="en-IN" sz="2000" b="1" dirty="0">
                <a:solidFill>
                  <a:schemeClr val="tx2">
                    <a:lumMod val="10000"/>
                  </a:schemeClr>
                </a:solidFill>
                <a:latin typeface="Calibri" pitchFamily="34" charset="0"/>
                <a:cs typeface="Calibri" pitchFamily="34" charset="0"/>
              </a:rPr>
              <a:t>Finally </a:t>
            </a:r>
            <a:r>
              <a:rPr lang="en-IN" sz="2000" b="1" dirty="0" err="1">
                <a:solidFill>
                  <a:schemeClr val="tx2">
                    <a:lumMod val="10000"/>
                  </a:schemeClr>
                </a:solidFill>
                <a:latin typeface="Calibri" pitchFamily="34" charset="0"/>
                <a:cs typeface="Calibri" pitchFamily="34" charset="0"/>
              </a:rPr>
              <a:t>B</a:t>
            </a:r>
            <a:r>
              <a:rPr lang="en-IN" sz="2000" b="1" dirty="0" err="1" smtClean="0">
                <a:solidFill>
                  <a:schemeClr val="tx2">
                    <a:lumMod val="10000"/>
                  </a:schemeClr>
                </a:solidFill>
                <a:latin typeface="Calibri" pitchFamily="34" charset="0"/>
                <a:cs typeface="Calibri" pitchFamily="34" charset="0"/>
              </a:rPr>
              <a:t>oger</a:t>
            </a:r>
            <a:r>
              <a:rPr lang="en-IN" sz="2000" b="1" dirty="0" smtClean="0">
                <a:solidFill>
                  <a:schemeClr val="tx2">
                    <a:lumMod val="10000"/>
                  </a:schemeClr>
                </a:solidFill>
                <a:latin typeface="Calibri" pitchFamily="34" charset="0"/>
                <a:cs typeface="Calibri" pitchFamily="34" charset="0"/>
              </a:rPr>
              <a:t> </a:t>
            </a:r>
            <a:r>
              <a:rPr lang="en-IN" sz="2000" b="1" dirty="0">
                <a:solidFill>
                  <a:schemeClr val="tx2">
                    <a:lumMod val="10000"/>
                  </a:schemeClr>
                </a:solidFill>
                <a:latin typeface="Calibri" pitchFamily="34" charset="0"/>
                <a:cs typeface="Calibri" pitchFamily="34" charset="0"/>
              </a:rPr>
              <a:t>brought it back to life by reining and enriching the fundamental and recasting the structure and </a:t>
            </a:r>
            <a:r>
              <a:rPr lang="en-IN" sz="2000" b="1" dirty="0" smtClean="0">
                <a:solidFill>
                  <a:schemeClr val="tx2">
                    <a:lumMod val="10000"/>
                  </a:schemeClr>
                </a:solidFill>
                <a:latin typeface="Calibri" pitchFamily="34" charset="0"/>
                <a:cs typeface="Calibri" pitchFamily="34" charset="0"/>
              </a:rPr>
              <a:t>methodology.</a:t>
            </a:r>
            <a:br>
              <a:rPr lang="en-IN" sz="2000" b="1" dirty="0" smtClean="0">
                <a:solidFill>
                  <a:schemeClr val="tx2">
                    <a:lumMod val="10000"/>
                  </a:schemeClr>
                </a:solidFill>
                <a:latin typeface="Calibri" pitchFamily="34" charset="0"/>
                <a:cs typeface="Calibri" pitchFamily="34" charset="0"/>
              </a:rPr>
            </a:br>
            <a:endParaRPr lang="en-IN" sz="2000" b="1" dirty="0">
              <a:solidFill>
                <a:schemeClr val="tx2">
                  <a:lumMod val="10000"/>
                </a:schemeClr>
              </a:solidFill>
              <a:latin typeface="Calibri" pitchFamily="34" charset="0"/>
              <a:cs typeface="Calibri" pitchFamily="34" charset="0"/>
            </a:endParaRPr>
          </a:p>
          <a:p>
            <a:pPr marL="342900" indent="-342900">
              <a:buFont typeface="Wingdings" panose="05000000000000000000" pitchFamily="2" charset="2"/>
              <a:buChar char="Ø"/>
            </a:pPr>
            <a:r>
              <a:rPr lang="en-IN" sz="2000" b="1" dirty="0">
                <a:solidFill>
                  <a:schemeClr val="tx2">
                    <a:lumMod val="10000"/>
                  </a:schemeClr>
                </a:solidFill>
                <a:latin typeface="Calibri" pitchFamily="34" charset="0"/>
                <a:cs typeface="Calibri" pitchFamily="34" charset="0"/>
              </a:rPr>
              <a:t>This he did by adding aggravations, ameliorations and concomitants in a detailed manner at the end of every </a:t>
            </a:r>
            <a:r>
              <a:rPr lang="en-IN" sz="2000" b="1" dirty="0" smtClean="0">
                <a:solidFill>
                  <a:schemeClr val="tx2">
                    <a:lumMod val="10000"/>
                  </a:schemeClr>
                </a:solidFill>
                <a:latin typeface="Calibri" pitchFamily="34" charset="0"/>
                <a:cs typeface="Calibri" pitchFamily="34" charset="0"/>
              </a:rPr>
              <a:t>chapter.</a:t>
            </a:r>
            <a:r>
              <a:rPr lang="en-US" sz="2000" b="1" dirty="0" smtClean="0">
                <a:solidFill>
                  <a:schemeClr val="tx2">
                    <a:lumMod val="10000"/>
                  </a:schemeClr>
                </a:solidFill>
                <a:latin typeface="Calibri" pitchFamily="34" charset="0"/>
                <a:cs typeface="Calibri" pitchFamily="34" charset="0"/>
              </a:rPr>
              <a:t> </a:t>
            </a:r>
            <a:br>
              <a:rPr lang="en-US" sz="2000" b="1" dirty="0" smtClean="0">
                <a:solidFill>
                  <a:schemeClr val="tx2">
                    <a:lumMod val="10000"/>
                  </a:schemeClr>
                </a:solidFill>
                <a:latin typeface="Calibri" pitchFamily="34" charset="0"/>
                <a:cs typeface="Calibri" pitchFamily="34" charset="0"/>
              </a:rPr>
            </a:br>
            <a:endParaRPr lang="en-US" sz="2000" b="1" dirty="0" smtClean="0">
              <a:solidFill>
                <a:schemeClr val="tx2">
                  <a:lumMod val="10000"/>
                </a:schemeClr>
              </a:solidFill>
              <a:latin typeface="Calibri" pitchFamily="34" charset="0"/>
              <a:cs typeface="Calibri" pitchFamily="34" charset="0"/>
            </a:endParaRPr>
          </a:p>
          <a:p>
            <a:pPr marL="342900" indent="-342900">
              <a:buFont typeface="Wingdings" panose="05000000000000000000" pitchFamily="2" charset="2"/>
              <a:buChar char="Ø"/>
            </a:pPr>
            <a:r>
              <a:rPr lang="en-US" sz="2000" b="1" dirty="0" smtClean="0">
                <a:solidFill>
                  <a:schemeClr val="tx2">
                    <a:lumMod val="10000"/>
                  </a:schemeClr>
                </a:solidFill>
                <a:latin typeface="Calibri" pitchFamily="34" charset="0"/>
                <a:cs typeface="Calibri" pitchFamily="34" charset="0"/>
              </a:rPr>
              <a:t>The </a:t>
            </a:r>
            <a:r>
              <a:rPr lang="en-US" sz="2000" b="1" dirty="0" smtClean="0">
                <a:solidFill>
                  <a:schemeClr val="tx2">
                    <a:lumMod val="10000"/>
                  </a:schemeClr>
                </a:solidFill>
                <a:latin typeface="Calibri" pitchFamily="34" charset="0"/>
                <a:cs typeface="Calibri" pitchFamily="34" charset="0"/>
              </a:rPr>
              <a:t>outcome </a:t>
            </a:r>
            <a:r>
              <a:rPr lang="en-US" sz="2000" b="1" dirty="0">
                <a:solidFill>
                  <a:schemeClr val="tx2">
                    <a:lumMod val="10000"/>
                  </a:schemeClr>
                </a:solidFill>
                <a:latin typeface="Calibri" pitchFamily="34" charset="0"/>
                <a:cs typeface="Calibri" pitchFamily="34" charset="0"/>
              </a:rPr>
              <a:t>was a more  useful work enriched with many new chapters ,new rubrics and </a:t>
            </a:r>
            <a:r>
              <a:rPr lang="en-US" sz="2000" b="1" dirty="0" smtClean="0">
                <a:solidFill>
                  <a:schemeClr val="tx2">
                    <a:lumMod val="10000"/>
                  </a:schemeClr>
                </a:solidFill>
                <a:latin typeface="Calibri" pitchFamily="34" charset="0"/>
                <a:cs typeface="Calibri" pitchFamily="34" charset="0"/>
              </a:rPr>
              <a:t>medicines.</a:t>
            </a:r>
            <a:endParaRPr lang="en-IN" sz="2000" b="1" dirty="0">
              <a:solidFill>
                <a:schemeClr val="tx2">
                  <a:lumMod val="10000"/>
                </a:schemeClr>
              </a:solidFill>
              <a:latin typeface="Calibri" pitchFamily="34" charset="0"/>
              <a:cs typeface="Calibri" pitchFamily="34" charset="0"/>
            </a:endParaRPr>
          </a:p>
        </p:txBody>
      </p:sp>
    </p:spTree>
    <p:extLst>
      <p:ext uri="{BB962C8B-B14F-4D97-AF65-F5344CB8AC3E}">
        <p14:creationId xmlns:p14="http://schemas.microsoft.com/office/powerpoint/2010/main" xmlns="" val="2270995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a:p>
        </p:txBody>
      </p:sp>
      <p:sp>
        <p:nvSpPr>
          <p:cNvPr id="3" name="Rectangle 2"/>
          <p:cNvSpPr/>
          <p:nvPr/>
        </p:nvSpPr>
        <p:spPr>
          <a:xfrm>
            <a:off x="631712" y="699542"/>
            <a:ext cx="7848872" cy="4524315"/>
          </a:xfrm>
          <a:prstGeom prst="rect">
            <a:avLst/>
          </a:prstGeom>
        </p:spPr>
        <p:txBody>
          <a:bodyPr wrap="square">
            <a:spAutoFit/>
          </a:bodyPr>
          <a:lstStyle/>
          <a:p>
            <a:pPr marL="342900" indent="-342900">
              <a:buFont typeface="Wingdings" panose="05000000000000000000" pitchFamily="2" charset="2"/>
              <a:buChar char="Ø"/>
            </a:pPr>
            <a:endParaRPr lang="en-IN" b="1" u="sng" dirty="0">
              <a:solidFill>
                <a:schemeClr val="bg1"/>
              </a:solidFill>
              <a:latin typeface="Calibri" pitchFamily="34" charset="0"/>
              <a:cs typeface="Calibri" pitchFamily="34" charset="0"/>
            </a:endParaRPr>
          </a:p>
          <a:p>
            <a:pPr marL="342900" indent="-342900">
              <a:buFont typeface="Wingdings" panose="05000000000000000000" pitchFamily="2" charset="2"/>
              <a:buChar char="Ø"/>
            </a:pPr>
            <a:r>
              <a:rPr lang="en-IN" sz="2400" b="1" u="sng" dirty="0" smtClean="0">
                <a:solidFill>
                  <a:schemeClr val="bg1"/>
                </a:solidFill>
                <a:latin typeface="Calibri" pitchFamily="34" charset="0"/>
                <a:cs typeface="Calibri" pitchFamily="34" charset="0"/>
              </a:rPr>
              <a:t>Book has 2 parts</a:t>
            </a:r>
            <a:r>
              <a:rPr lang="en-IN" sz="2400" b="1" dirty="0" smtClean="0">
                <a:solidFill>
                  <a:schemeClr val="bg1"/>
                </a:solidFill>
                <a:latin typeface="Calibri" pitchFamily="34" charset="0"/>
                <a:cs typeface="Calibri" pitchFamily="34" charset="0"/>
              </a:rPr>
              <a:t> – </a:t>
            </a:r>
          </a:p>
          <a:p>
            <a:pPr marL="342900" indent="-342900">
              <a:buFont typeface="Wingdings" panose="05000000000000000000" pitchFamily="2" charset="2"/>
              <a:buChar char="§"/>
            </a:pPr>
            <a:r>
              <a:rPr lang="en-IN" sz="2400" b="1" dirty="0" smtClean="0">
                <a:latin typeface="Calibri" pitchFamily="34" charset="0"/>
                <a:cs typeface="Calibri" pitchFamily="34" charset="0"/>
              </a:rPr>
              <a:t>1</a:t>
            </a:r>
            <a:r>
              <a:rPr lang="en-IN" sz="2400" b="1" baseline="30000" dirty="0" smtClean="0">
                <a:latin typeface="Calibri" pitchFamily="34" charset="0"/>
                <a:cs typeface="Calibri" pitchFamily="34" charset="0"/>
              </a:rPr>
              <a:t>st</a:t>
            </a:r>
            <a:r>
              <a:rPr lang="en-IN" sz="2400" b="1" dirty="0" smtClean="0">
                <a:latin typeface="Calibri" pitchFamily="34" charset="0"/>
                <a:cs typeface="Calibri" pitchFamily="34" charset="0"/>
              </a:rPr>
              <a:t> </a:t>
            </a:r>
            <a:r>
              <a:rPr lang="en-IN" sz="2400" b="1" dirty="0">
                <a:latin typeface="Calibri" pitchFamily="34" charset="0"/>
                <a:cs typeface="Calibri" pitchFamily="34" charset="0"/>
              </a:rPr>
              <a:t>part- characteristics of </a:t>
            </a:r>
            <a:r>
              <a:rPr lang="en-IN" sz="2400" b="1" dirty="0" smtClean="0">
                <a:latin typeface="Calibri" pitchFamily="34" charset="0"/>
                <a:cs typeface="Calibri" pitchFamily="34" charset="0"/>
              </a:rPr>
              <a:t>medicine </a:t>
            </a:r>
            <a:endParaRPr lang="en-IN" sz="2400" b="1" dirty="0">
              <a:latin typeface="Calibri" pitchFamily="34" charset="0"/>
              <a:cs typeface="Calibri" pitchFamily="34" charset="0"/>
            </a:endParaRPr>
          </a:p>
          <a:p>
            <a:pPr marL="342900" indent="-342900">
              <a:buFont typeface="Wingdings" panose="05000000000000000000" pitchFamily="2" charset="2"/>
              <a:buChar char="§"/>
            </a:pPr>
            <a:r>
              <a:rPr lang="en-IN" sz="2400" b="1" dirty="0">
                <a:latin typeface="Calibri" pitchFamily="34" charset="0"/>
                <a:cs typeface="Calibri" pitchFamily="34" charset="0"/>
              </a:rPr>
              <a:t>2</a:t>
            </a:r>
            <a:r>
              <a:rPr lang="en-IN" sz="2400" b="1" baseline="30000" dirty="0">
                <a:latin typeface="Calibri" pitchFamily="34" charset="0"/>
                <a:cs typeface="Calibri" pitchFamily="34" charset="0"/>
              </a:rPr>
              <a:t>nd</a:t>
            </a:r>
            <a:r>
              <a:rPr lang="en-IN" sz="2400" b="1" dirty="0">
                <a:latin typeface="Calibri" pitchFamily="34" charset="0"/>
                <a:cs typeface="Calibri" pitchFamily="34" charset="0"/>
              </a:rPr>
              <a:t>  part –Repertory proper </a:t>
            </a:r>
            <a:endParaRPr lang="en-IN" sz="2400" b="1" dirty="0" smtClean="0">
              <a:latin typeface="Calibri" pitchFamily="34" charset="0"/>
              <a:cs typeface="Calibri" pitchFamily="34" charset="0"/>
            </a:endParaRPr>
          </a:p>
          <a:p>
            <a:pPr marL="342900" indent="-342900">
              <a:buFont typeface="Wingdings" panose="05000000000000000000" pitchFamily="2" charset="2"/>
              <a:buChar char="Ø"/>
            </a:pPr>
            <a:r>
              <a:rPr lang="en-US" sz="2400" b="1" dirty="0">
                <a:latin typeface="Calibri" pitchFamily="34" charset="0"/>
                <a:cs typeface="Calibri" pitchFamily="34" charset="0"/>
              </a:rPr>
              <a:t>Total number of medicine- </a:t>
            </a:r>
            <a:r>
              <a:rPr lang="en-US" sz="2400" b="1" dirty="0" smtClean="0">
                <a:latin typeface="Calibri" pitchFamily="34" charset="0"/>
                <a:cs typeface="Calibri" pitchFamily="34" charset="0"/>
              </a:rPr>
              <a:t>464</a:t>
            </a:r>
          </a:p>
          <a:p>
            <a:pPr marL="342900" indent="-342900">
              <a:buFont typeface="Wingdings" panose="05000000000000000000" pitchFamily="2" charset="2"/>
              <a:buChar char="Ø"/>
            </a:pPr>
            <a:r>
              <a:rPr lang="en-US" sz="2400" b="1" dirty="0" smtClean="0">
                <a:latin typeface="Calibri" pitchFamily="34" charset="0"/>
                <a:cs typeface="Calibri" pitchFamily="34" charset="0"/>
              </a:rPr>
              <a:t>Total No. of Chapters – 53</a:t>
            </a:r>
          </a:p>
          <a:p>
            <a:endParaRPr lang="en-US" sz="2400" b="1" dirty="0">
              <a:latin typeface="Calibri" pitchFamily="34" charset="0"/>
              <a:cs typeface="Calibri" pitchFamily="34" charset="0"/>
            </a:endParaRPr>
          </a:p>
          <a:p>
            <a:pPr marL="342900" indent="-342900">
              <a:buFont typeface="Wingdings" panose="05000000000000000000" pitchFamily="2" charset="2"/>
              <a:buChar char="Ø"/>
            </a:pPr>
            <a:r>
              <a:rPr lang="en-US" sz="2400" b="1" u="sng" dirty="0" smtClean="0">
                <a:solidFill>
                  <a:schemeClr val="bg1"/>
                </a:solidFill>
                <a:latin typeface="Calibri" pitchFamily="34" charset="0"/>
                <a:cs typeface="Calibri" pitchFamily="34" charset="0"/>
              </a:rPr>
              <a:t>Editions </a:t>
            </a:r>
            <a:r>
              <a:rPr lang="en-US" sz="2400" b="1" dirty="0" smtClean="0">
                <a:solidFill>
                  <a:schemeClr val="bg1"/>
                </a:solidFill>
                <a:latin typeface="Calibri" pitchFamily="34" charset="0"/>
                <a:cs typeface="Calibri" pitchFamily="34" charset="0"/>
              </a:rPr>
              <a:t>: </a:t>
            </a:r>
          </a:p>
          <a:p>
            <a:pPr marL="342900" indent="-342900">
              <a:buFont typeface="Wingdings" panose="05000000000000000000" pitchFamily="2" charset="2"/>
              <a:buChar char="§"/>
            </a:pPr>
            <a:r>
              <a:rPr lang="en-US" sz="2400" b="1" dirty="0" smtClean="0">
                <a:latin typeface="Calibri" pitchFamily="34" charset="0"/>
                <a:cs typeface="Calibri" pitchFamily="34" charset="0"/>
              </a:rPr>
              <a:t>1</a:t>
            </a:r>
            <a:r>
              <a:rPr lang="en-US" sz="2400" b="1" baseline="30000" dirty="0" smtClean="0">
                <a:latin typeface="Calibri" pitchFamily="34" charset="0"/>
                <a:cs typeface="Calibri" pitchFamily="34" charset="0"/>
              </a:rPr>
              <a:t>st</a:t>
            </a:r>
            <a:r>
              <a:rPr lang="en-US" sz="2400" b="1" dirty="0" smtClean="0">
                <a:latin typeface="Calibri" pitchFamily="34" charset="0"/>
                <a:cs typeface="Calibri" pitchFamily="34" charset="0"/>
              </a:rPr>
              <a:t>  edition published in 1905 by </a:t>
            </a:r>
            <a:r>
              <a:rPr lang="en-US" sz="2400" b="1" dirty="0" err="1" smtClean="0">
                <a:latin typeface="Calibri" pitchFamily="34" charset="0"/>
                <a:cs typeface="Calibri" pitchFamily="34" charset="0"/>
              </a:rPr>
              <a:t>Boericke</a:t>
            </a:r>
            <a:r>
              <a:rPr lang="en-US" sz="2400" b="1" dirty="0" smtClean="0">
                <a:latin typeface="Calibri" pitchFamily="34" charset="0"/>
                <a:cs typeface="Calibri" pitchFamily="34" charset="0"/>
              </a:rPr>
              <a:t> and </a:t>
            </a:r>
            <a:r>
              <a:rPr lang="en-US" sz="2400" b="1" dirty="0" err="1" smtClean="0">
                <a:latin typeface="Calibri" pitchFamily="34" charset="0"/>
                <a:cs typeface="Calibri" pitchFamily="34" charset="0"/>
              </a:rPr>
              <a:t>Tafel</a:t>
            </a:r>
            <a:endParaRPr lang="en-US" sz="2400" b="1" dirty="0" smtClean="0">
              <a:latin typeface="Calibri" pitchFamily="34" charset="0"/>
              <a:cs typeface="Calibri" pitchFamily="34" charset="0"/>
            </a:endParaRPr>
          </a:p>
          <a:p>
            <a:pPr marL="342900" indent="-342900">
              <a:buFont typeface="Wingdings" panose="05000000000000000000" pitchFamily="2" charset="2"/>
              <a:buChar char="§"/>
            </a:pPr>
            <a:r>
              <a:rPr lang="en-US" sz="2400" b="1" dirty="0" smtClean="0">
                <a:latin typeface="Calibri" pitchFamily="34" charset="0"/>
                <a:cs typeface="Calibri" pitchFamily="34" charset="0"/>
              </a:rPr>
              <a:t>2</a:t>
            </a:r>
            <a:r>
              <a:rPr lang="en-US" sz="2400" b="1" baseline="30000" dirty="0" smtClean="0">
                <a:latin typeface="Calibri" pitchFamily="34" charset="0"/>
                <a:cs typeface="Calibri" pitchFamily="34" charset="0"/>
              </a:rPr>
              <a:t>nd</a:t>
            </a:r>
            <a:r>
              <a:rPr lang="en-US" sz="2400" b="1" dirty="0" smtClean="0">
                <a:latin typeface="Calibri" pitchFamily="34" charset="0"/>
                <a:cs typeface="Calibri" pitchFamily="34" charset="0"/>
              </a:rPr>
              <a:t> edition published in 1937 by Roy and company</a:t>
            </a:r>
          </a:p>
          <a:p>
            <a:r>
              <a:rPr lang="en-US" sz="2400" b="1" dirty="0">
                <a:latin typeface="Calibri" pitchFamily="34" charset="0"/>
                <a:cs typeface="Calibri" pitchFamily="34" charset="0"/>
              </a:rPr>
              <a:t> </a:t>
            </a:r>
            <a:r>
              <a:rPr lang="en-US" sz="2400" b="1" dirty="0" smtClean="0">
                <a:latin typeface="Calibri" pitchFamily="34" charset="0"/>
                <a:cs typeface="Calibri" pitchFamily="34" charset="0"/>
              </a:rPr>
              <a:t>    (Indian edition )</a:t>
            </a:r>
            <a:endParaRPr lang="en-US" sz="2400" b="1" dirty="0">
              <a:latin typeface="Calibri" pitchFamily="34" charset="0"/>
              <a:cs typeface="Calibri" pitchFamily="34" charset="0"/>
            </a:endParaRPr>
          </a:p>
          <a:p>
            <a:pPr marL="342900" indent="-342900">
              <a:buFont typeface="Wingdings" panose="05000000000000000000" pitchFamily="2" charset="2"/>
              <a:buChar char="Ø"/>
            </a:pPr>
            <a:endParaRPr lang="en-IN" sz="2400" b="1" dirty="0">
              <a:latin typeface="Calibri" pitchFamily="34" charset="0"/>
              <a:cs typeface="Calibri" pitchFamily="34" charset="0"/>
            </a:endParaRPr>
          </a:p>
        </p:txBody>
      </p:sp>
    </p:spTree>
    <p:extLst>
      <p:ext uri="{BB962C8B-B14F-4D97-AF65-F5344CB8AC3E}">
        <p14:creationId xmlns:p14="http://schemas.microsoft.com/office/powerpoint/2010/main" xmlns="" val="2951301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t>SOURCES</a:t>
            </a:r>
          </a:p>
        </p:txBody>
      </p:sp>
      <p:sp>
        <p:nvSpPr>
          <p:cNvPr id="3" name="Text Placeholder 2"/>
          <p:cNvSpPr>
            <a:spLocks noGrp="1"/>
          </p:cNvSpPr>
          <p:nvPr>
            <p:ph type="body" idx="1"/>
          </p:nvPr>
        </p:nvSpPr>
        <p:spPr>
          <a:xfrm>
            <a:off x="3707904" y="555526"/>
            <a:ext cx="5040559" cy="4104455"/>
          </a:xfrm>
        </p:spPr>
        <p:txBody>
          <a:bodyPr/>
          <a:lstStyle/>
          <a:p>
            <a:pPr>
              <a:buClrTx/>
              <a:buFont typeface="Wingdings" pitchFamily="2" charset="2"/>
              <a:buChar char="Ø"/>
            </a:pPr>
            <a:r>
              <a:rPr lang="en-IN" sz="2000" b="1" dirty="0">
                <a:solidFill>
                  <a:schemeClr val="tx2">
                    <a:lumMod val="10000"/>
                  </a:schemeClr>
                </a:solidFill>
                <a:latin typeface="Calibri" pitchFamily="34" charset="0"/>
                <a:cs typeface="Calibri" pitchFamily="34" charset="0"/>
              </a:rPr>
              <a:t>Therapeutic pocket book </a:t>
            </a:r>
          </a:p>
          <a:p>
            <a:pPr>
              <a:buClrTx/>
              <a:buFont typeface="Wingdings" pitchFamily="2" charset="2"/>
              <a:buChar char="Ø"/>
            </a:pPr>
            <a:r>
              <a:rPr lang="en-IN" sz="2000" b="1" dirty="0">
                <a:solidFill>
                  <a:schemeClr val="tx2">
                    <a:lumMod val="10000"/>
                  </a:schemeClr>
                </a:solidFill>
                <a:latin typeface="Calibri" pitchFamily="34" charset="0"/>
                <a:cs typeface="Calibri" pitchFamily="34" charset="0"/>
              </a:rPr>
              <a:t>The repertory of </a:t>
            </a:r>
            <a:r>
              <a:rPr lang="en-IN" sz="2000" b="1" dirty="0" err="1">
                <a:solidFill>
                  <a:schemeClr val="tx2">
                    <a:lumMod val="10000"/>
                  </a:schemeClr>
                </a:solidFill>
                <a:latin typeface="Calibri" pitchFamily="34" charset="0"/>
                <a:cs typeface="Calibri" pitchFamily="34" charset="0"/>
              </a:rPr>
              <a:t>Antipsoric</a:t>
            </a:r>
            <a:r>
              <a:rPr lang="en-IN" sz="2000" b="1" dirty="0">
                <a:solidFill>
                  <a:schemeClr val="tx2">
                    <a:lumMod val="10000"/>
                  </a:schemeClr>
                </a:solidFill>
                <a:latin typeface="Calibri" pitchFamily="34" charset="0"/>
                <a:cs typeface="Calibri" pitchFamily="34" charset="0"/>
              </a:rPr>
              <a:t> </a:t>
            </a:r>
          </a:p>
          <a:p>
            <a:pPr>
              <a:buClrTx/>
              <a:buFont typeface="Wingdings" pitchFamily="2" charset="2"/>
              <a:buChar char="Ø"/>
            </a:pPr>
            <a:r>
              <a:rPr lang="en-IN" sz="2000" b="1" dirty="0">
                <a:solidFill>
                  <a:schemeClr val="tx2">
                    <a:lumMod val="10000"/>
                  </a:schemeClr>
                </a:solidFill>
                <a:latin typeface="Calibri" pitchFamily="34" charset="0"/>
                <a:cs typeface="Calibri" pitchFamily="34" charset="0"/>
              </a:rPr>
              <a:t>Repertory of remedies which are not </a:t>
            </a:r>
            <a:r>
              <a:rPr lang="en-IN" sz="2000" b="1" dirty="0" err="1">
                <a:solidFill>
                  <a:schemeClr val="tx2">
                    <a:lumMod val="10000"/>
                  </a:schemeClr>
                </a:solidFill>
                <a:latin typeface="Calibri" pitchFamily="34" charset="0"/>
                <a:cs typeface="Calibri" pitchFamily="34" charset="0"/>
              </a:rPr>
              <a:t>antipsoric</a:t>
            </a:r>
            <a:r>
              <a:rPr lang="en-IN" sz="2000" b="1" dirty="0">
                <a:solidFill>
                  <a:schemeClr val="tx2">
                    <a:lumMod val="10000"/>
                  </a:schemeClr>
                </a:solidFill>
                <a:latin typeface="Calibri" pitchFamily="34" charset="0"/>
                <a:cs typeface="Calibri" pitchFamily="34" charset="0"/>
              </a:rPr>
              <a:t> </a:t>
            </a:r>
          </a:p>
          <a:p>
            <a:pPr>
              <a:buClrTx/>
              <a:buFont typeface="Wingdings" pitchFamily="2" charset="2"/>
              <a:buChar char="Ø"/>
            </a:pPr>
            <a:r>
              <a:rPr lang="en-IN" sz="2000" b="1" dirty="0">
                <a:solidFill>
                  <a:schemeClr val="tx2">
                    <a:lumMod val="10000"/>
                  </a:schemeClr>
                </a:solidFill>
                <a:latin typeface="Calibri" pitchFamily="34" charset="0"/>
                <a:cs typeface="Calibri" pitchFamily="34" charset="0"/>
              </a:rPr>
              <a:t>Repertory part of intermittent  fever </a:t>
            </a:r>
          </a:p>
          <a:p>
            <a:pPr>
              <a:buClrTx/>
              <a:buFont typeface="Wingdings" pitchFamily="2" charset="2"/>
              <a:buChar char="Ø"/>
            </a:pPr>
            <a:r>
              <a:rPr lang="en-IN" sz="2000" b="1" dirty="0">
                <a:solidFill>
                  <a:schemeClr val="tx2">
                    <a:lumMod val="10000"/>
                  </a:schemeClr>
                </a:solidFill>
                <a:latin typeface="Calibri" pitchFamily="34" charset="0"/>
                <a:cs typeface="Calibri" pitchFamily="34" charset="0"/>
              </a:rPr>
              <a:t>Repertory of whooping cough </a:t>
            </a:r>
          </a:p>
          <a:p>
            <a:pPr>
              <a:buClrTx/>
              <a:buFont typeface="Wingdings" pitchFamily="2" charset="2"/>
              <a:buChar char="Ø"/>
            </a:pPr>
            <a:r>
              <a:rPr lang="en-IN" sz="2000" b="1" dirty="0">
                <a:solidFill>
                  <a:schemeClr val="tx2">
                    <a:lumMod val="10000"/>
                  </a:schemeClr>
                </a:solidFill>
                <a:latin typeface="Calibri" pitchFamily="34" charset="0"/>
                <a:cs typeface="Calibri" pitchFamily="34" charset="0"/>
              </a:rPr>
              <a:t>A large number of paragraph from the aphorism of Hippocrates </a:t>
            </a:r>
          </a:p>
          <a:p>
            <a:pPr>
              <a:buClrTx/>
              <a:buFont typeface="Wingdings" pitchFamily="2" charset="2"/>
              <a:buChar char="Ø"/>
            </a:pPr>
            <a:r>
              <a:rPr lang="en-IN" sz="2000" b="1" dirty="0">
                <a:solidFill>
                  <a:schemeClr val="tx2">
                    <a:lumMod val="10000"/>
                  </a:schemeClr>
                </a:solidFill>
                <a:latin typeface="Calibri" pitchFamily="34" charset="0"/>
                <a:cs typeface="Calibri" pitchFamily="34" charset="0"/>
              </a:rPr>
              <a:t>The </a:t>
            </a:r>
            <a:r>
              <a:rPr lang="en-IN" sz="2000" b="1" dirty="0" smtClean="0">
                <a:solidFill>
                  <a:schemeClr val="tx2">
                    <a:lumMod val="10000"/>
                  </a:schemeClr>
                </a:solidFill>
                <a:latin typeface="Calibri" pitchFamily="34" charset="0"/>
                <a:cs typeface="Calibri" pitchFamily="34" charset="0"/>
              </a:rPr>
              <a:t>domestic </a:t>
            </a:r>
            <a:r>
              <a:rPr lang="en-IN" sz="2000" b="1" dirty="0">
                <a:solidFill>
                  <a:schemeClr val="tx2">
                    <a:lumMod val="10000"/>
                  </a:schemeClr>
                </a:solidFill>
                <a:latin typeface="Calibri" pitchFamily="34" charset="0"/>
                <a:cs typeface="Calibri" pitchFamily="34" charset="0"/>
              </a:rPr>
              <a:t>physician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spTree>
    <p:extLst>
      <p:ext uri="{BB962C8B-B14F-4D97-AF65-F5344CB8AC3E}">
        <p14:creationId xmlns:p14="http://schemas.microsoft.com/office/powerpoint/2010/main" xmlns="" val="3560502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34576"/>
            <a:ext cx="8229600" cy="669021"/>
          </a:xfrm>
        </p:spPr>
        <p:txBody>
          <a:bodyPr/>
          <a:lstStyle/>
          <a:p>
            <a:r>
              <a:rPr lang="en-IN" sz="2800" b="1" u="sng" dirty="0">
                <a:solidFill>
                  <a:schemeClr val="tx2">
                    <a:lumMod val="10000"/>
                  </a:schemeClr>
                </a:solidFill>
                <a:latin typeface="Calibri" pitchFamily="34" charset="0"/>
                <a:cs typeface="Calibri" pitchFamily="34" charset="0"/>
              </a:rPr>
              <a:t>Philosophical background of BBCR</a:t>
            </a:r>
            <a:r>
              <a:rPr lang="en-IN" sz="2800" b="1" dirty="0">
                <a:solidFill>
                  <a:schemeClr val="tx2">
                    <a:lumMod val="10000"/>
                  </a:schemeClr>
                </a:solidFill>
                <a:latin typeface="Calibri" pitchFamily="34" charset="0"/>
                <a:cs typeface="Calibri" pitchFamily="34" charset="0"/>
              </a:rPr>
              <a:t>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sp>
        <p:nvSpPr>
          <p:cNvPr id="4" name="Rectangle 3"/>
          <p:cNvSpPr/>
          <p:nvPr/>
        </p:nvSpPr>
        <p:spPr>
          <a:xfrm>
            <a:off x="755576" y="1243662"/>
            <a:ext cx="7632848" cy="3416320"/>
          </a:xfrm>
          <a:prstGeom prst="rect">
            <a:avLst/>
          </a:prstGeom>
        </p:spPr>
        <p:txBody>
          <a:bodyPr wrap="square">
            <a:spAutoFit/>
          </a:bodyPr>
          <a:lstStyle/>
          <a:p>
            <a:pPr marL="457200" indent="-457200">
              <a:buAutoNum type="arabicParenR"/>
            </a:pPr>
            <a:r>
              <a:rPr lang="en-IN" sz="2400" b="1" dirty="0" smtClean="0">
                <a:solidFill>
                  <a:srgbClr val="C00000"/>
                </a:solidFill>
                <a:latin typeface="Calibri" pitchFamily="34" charset="0"/>
                <a:cs typeface="Calibri" pitchFamily="34" charset="0"/>
              </a:rPr>
              <a:t>Doctrine </a:t>
            </a:r>
            <a:r>
              <a:rPr lang="en-IN" sz="2400" b="1" dirty="0">
                <a:solidFill>
                  <a:srgbClr val="C00000"/>
                </a:solidFill>
                <a:latin typeface="Calibri" pitchFamily="34" charset="0"/>
                <a:cs typeface="Calibri" pitchFamily="34" charset="0"/>
              </a:rPr>
              <a:t>of complete symptom and concomitant </a:t>
            </a:r>
            <a:r>
              <a:rPr lang="en-IN" sz="2400" dirty="0" smtClean="0">
                <a:solidFill>
                  <a:srgbClr val="C00000"/>
                </a:solidFill>
                <a:latin typeface="Calibri" pitchFamily="34" charset="0"/>
                <a:cs typeface="Calibri" pitchFamily="34" charset="0"/>
              </a:rPr>
              <a:t>– </a:t>
            </a:r>
          </a:p>
          <a:p>
            <a:pPr marL="342900" indent="-342900">
              <a:buFont typeface="Wingdings" panose="05000000000000000000" pitchFamily="2" charset="2"/>
              <a:buChar char="Ø"/>
            </a:pPr>
            <a:r>
              <a:rPr lang="en-IN" sz="2400" dirty="0" smtClean="0">
                <a:solidFill>
                  <a:srgbClr val="C00000"/>
                </a:solidFill>
                <a:latin typeface="Calibri" pitchFamily="34" charset="0"/>
                <a:cs typeface="Calibri" pitchFamily="34" charset="0"/>
              </a:rPr>
              <a:t> </a:t>
            </a:r>
            <a:r>
              <a:rPr lang="en-IN" sz="2400" dirty="0">
                <a:latin typeface="Calibri" pitchFamily="34" charset="0"/>
                <a:cs typeface="Calibri" pitchFamily="34" charset="0"/>
              </a:rPr>
              <a:t>A complete symptom is that which consists of location, sensation, and modalities .</a:t>
            </a:r>
          </a:p>
          <a:p>
            <a:pPr marL="342900" indent="-342900">
              <a:buFont typeface="Wingdings" panose="05000000000000000000" pitchFamily="2" charset="2"/>
              <a:buChar char="Ø"/>
            </a:pPr>
            <a:r>
              <a:rPr lang="en-IN" sz="2400" dirty="0">
                <a:latin typeface="Calibri" pitchFamily="34" charset="0"/>
                <a:cs typeface="Calibri" pitchFamily="34" charset="0"/>
              </a:rPr>
              <a:t>During the case taking unreasonable attendant of main symptoms are also noticed in relation to the time </a:t>
            </a:r>
            <a:endParaRPr lang="en-IN" sz="2400" dirty="0" smtClean="0">
              <a:latin typeface="Calibri" pitchFamily="34" charset="0"/>
              <a:cs typeface="Calibri" pitchFamily="34" charset="0"/>
            </a:endParaRPr>
          </a:p>
          <a:p>
            <a:pPr marL="342900" indent="-342900"/>
            <a:r>
              <a:rPr lang="en-IN" sz="2400" dirty="0" smtClean="0">
                <a:latin typeface="Calibri" pitchFamily="34" charset="0"/>
                <a:cs typeface="Calibri" pitchFamily="34" charset="0"/>
              </a:rPr>
              <a:t> </a:t>
            </a:r>
            <a:r>
              <a:rPr lang="en-IN" sz="2400" dirty="0" smtClean="0">
                <a:latin typeface="Calibri" pitchFamily="34" charset="0"/>
                <a:cs typeface="Calibri" pitchFamily="34" charset="0"/>
              </a:rPr>
              <a:t>    </a:t>
            </a:r>
            <a:r>
              <a:rPr lang="en-IN" sz="2400" dirty="0" smtClean="0">
                <a:latin typeface="Calibri" pitchFamily="34" charset="0"/>
                <a:cs typeface="Calibri" pitchFamily="34" charset="0"/>
              </a:rPr>
              <a:t>(before, after </a:t>
            </a:r>
            <a:r>
              <a:rPr lang="en-IN" sz="2400" dirty="0">
                <a:latin typeface="Calibri" pitchFamily="34" charset="0"/>
                <a:cs typeface="Calibri" pitchFamily="34" charset="0"/>
              </a:rPr>
              <a:t>or during) which are called concomitant.</a:t>
            </a:r>
          </a:p>
          <a:p>
            <a:pPr marL="342900" indent="-342900">
              <a:buFont typeface="Wingdings" panose="05000000000000000000" pitchFamily="2" charset="2"/>
              <a:buChar char="Ø"/>
            </a:pPr>
            <a:r>
              <a:rPr lang="en-IN" sz="2400" dirty="0">
                <a:latin typeface="Calibri" pitchFamily="34" charset="0"/>
                <a:cs typeface="Calibri" pitchFamily="34" charset="0"/>
              </a:rPr>
              <a:t>In BBCR complete </a:t>
            </a:r>
            <a:r>
              <a:rPr lang="en-IN" sz="2400" dirty="0" smtClean="0">
                <a:latin typeface="Calibri" pitchFamily="34" charset="0"/>
                <a:cs typeface="Calibri" pitchFamily="34" charset="0"/>
              </a:rPr>
              <a:t>symptoms </a:t>
            </a:r>
            <a:r>
              <a:rPr lang="en-IN" sz="2400" dirty="0">
                <a:latin typeface="Calibri" pitchFamily="34" charset="0"/>
                <a:cs typeface="Calibri" pitchFamily="34" charset="0"/>
              </a:rPr>
              <a:t>are well arranged and concomitant  are given greater importance by Boger in relation to the </a:t>
            </a:r>
            <a:r>
              <a:rPr lang="en-IN" sz="2400" dirty="0" smtClean="0">
                <a:latin typeface="Calibri" pitchFamily="34" charset="0"/>
                <a:cs typeface="Calibri" pitchFamily="34" charset="0"/>
              </a:rPr>
              <a:t>parts. </a:t>
            </a:r>
            <a:endParaRPr lang="en-IN" sz="2400" dirty="0">
              <a:latin typeface="Calibri" pitchFamily="34" charset="0"/>
              <a:cs typeface="Calibri" pitchFamily="34" charset="0"/>
            </a:endParaRPr>
          </a:p>
        </p:txBody>
      </p:sp>
    </p:spTree>
    <p:extLst>
      <p:ext uri="{BB962C8B-B14F-4D97-AF65-F5344CB8AC3E}">
        <p14:creationId xmlns:p14="http://schemas.microsoft.com/office/powerpoint/2010/main" xmlns="" val="1394156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sp>
        <p:nvSpPr>
          <p:cNvPr id="4" name="Rectangle 3"/>
          <p:cNvSpPr/>
          <p:nvPr/>
        </p:nvSpPr>
        <p:spPr>
          <a:xfrm>
            <a:off x="642910" y="642924"/>
            <a:ext cx="7745514" cy="4093428"/>
          </a:xfrm>
          <a:prstGeom prst="rect">
            <a:avLst/>
          </a:prstGeom>
        </p:spPr>
        <p:txBody>
          <a:bodyPr wrap="square">
            <a:spAutoFit/>
          </a:bodyPr>
          <a:lstStyle/>
          <a:p>
            <a:pPr lvl="0">
              <a:buClrTx/>
              <a:defRPr/>
            </a:pPr>
            <a:r>
              <a:rPr lang="en-IN" sz="2000" b="1" dirty="0" smtClean="0">
                <a:solidFill>
                  <a:sysClr val="windowText" lastClr="000000"/>
                </a:solidFill>
              </a:rPr>
              <a:t>Example-</a:t>
            </a:r>
          </a:p>
          <a:p>
            <a:pPr lvl="0">
              <a:buClrTx/>
              <a:defRPr/>
            </a:pPr>
            <a:r>
              <a:rPr lang="en-IN" sz="2000" b="1" dirty="0" smtClean="0">
                <a:solidFill>
                  <a:sysClr val="windowText" lastClr="000000"/>
                </a:solidFill>
              </a:rPr>
              <a:t>LOCATION-</a:t>
            </a:r>
            <a:r>
              <a:rPr lang="en-IN" sz="2000" dirty="0" smtClean="0">
                <a:solidFill>
                  <a:sysClr val="windowText" lastClr="000000"/>
                </a:solidFill>
              </a:rPr>
              <a:t> </a:t>
            </a:r>
            <a:r>
              <a:rPr lang="en-IN" sz="2000" dirty="0">
                <a:solidFill>
                  <a:sysClr val="windowText" lastClr="000000"/>
                </a:solidFill>
              </a:rPr>
              <a:t>Joints, small and big, </a:t>
            </a:r>
            <a:r>
              <a:rPr lang="en-IN" sz="2000" dirty="0" smtClean="0">
                <a:solidFill>
                  <a:sysClr val="windowText" lastClr="000000"/>
                </a:solidFill>
              </a:rPr>
              <a:t>since </a:t>
            </a:r>
            <a:r>
              <a:rPr lang="en-IN" sz="2000" dirty="0">
                <a:solidFill>
                  <a:sysClr val="windowText" lastClr="000000"/>
                </a:solidFill>
              </a:rPr>
              <a:t>20 year slow onset</a:t>
            </a:r>
          </a:p>
          <a:p>
            <a:pPr lvl="0">
              <a:buClrTx/>
              <a:defRPr/>
            </a:pPr>
            <a:r>
              <a:rPr lang="en-IN" sz="2000" dirty="0">
                <a:solidFill>
                  <a:sysClr val="windowText" lastClr="000000"/>
                </a:solidFill>
              </a:rPr>
              <a:t>.</a:t>
            </a:r>
          </a:p>
          <a:p>
            <a:pPr lvl="0">
              <a:buClrTx/>
              <a:defRPr/>
            </a:pPr>
            <a:r>
              <a:rPr lang="en-IN" sz="2000" b="1" dirty="0">
                <a:solidFill>
                  <a:sysClr val="windowText" lastClr="000000"/>
                </a:solidFill>
              </a:rPr>
              <a:t>SENSATION-</a:t>
            </a:r>
            <a:r>
              <a:rPr lang="en-IN" sz="2000" dirty="0">
                <a:solidFill>
                  <a:sysClr val="windowText" lastClr="000000"/>
                </a:solidFill>
              </a:rPr>
              <a:t> Pain as of a </a:t>
            </a:r>
            <a:r>
              <a:rPr lang="en-IN" sz="2000" dirty="0" smtClean="0">
                <a:solidFill>
                  <a:sysClr val="windowText" lastClr="000000"/>
                </a:solidFill>
              </a:rPr>
              <a:t>scorpion </a:t>
            </a:r>
            <a:r>
              <a:rPr lang="en-IN" sz="2000" dirty="0">
                <a:solidFill>
                  <a:sysClr val="windowText" lastClr="000000"/>
                </a:solidFill>
              </a:rPr>
              <a:t>bite, burning, impossible to put feet down to rest.</a:t>
            </a:r>
          </a:p>
          <a:p>
            <a:pPr lvl="0">
              <a:buClrTx/>
              <a:defRPr/>
            </a:pPr>
            <a:endParaRPr lang="en-IN" sz="2000" dirty="0">
              <a:solidFill>
                <a:sysClr val="windowText" lastClr="000000"/>
              </a:solidFill>
            </a:endParaRPr>
          </a:p>
          <a:p>
            <a:pPr lvl="0">
              <a:buClrTx/>
              <a:defRPr/>
            </a:pPr>
            <a:r>
              <a:rPr lang="en-IN" sz="2000" b="1" dirty="0">
                <a:solidFill>
                  <a:sysClr val="windowText" lastClr="000000"/>
                </a:solidFill>
              </a:rPr>
              <a:t>MODALITIES-</a:t>
            </a:r>
          </a:p>
          <a:p>
            <a:pPr lvl="0">
              <a:buClrTx/>
              <a:defRPr/>
            </a:pPr>
            <a:r>
              <a:rPr lang="en-IN" sz="2000" dirty="0">
                <a:solidFill>
                  <a:sysClr val="windowText" lastClr="000000"/>
                </a:solidFill>
              </a:rPr>
              <a:t> </a:t>
            </a:r>
          </a:p>
          <a:p>
            <a:pPr lvl="0">
              <a:buClrTx/>
              <a:defRPr/>
            </a:pPr>
            <a:r>
              <a:rPr lang="en-IN" sz="2000" dirty="0">
                <a:solidFill>
                  <a:sysClr val="windowText" lastClr="000000"/>
                </a:solidFill>
              </a:rPr>
              <a:t>- &lt; SOUR THINGS, COLD THING, POTOTOES, MILK.</a:t>
            </a:r>
          </a:p>
          <a:p>
            <a:pPr lvl="0">
              <a:buClrTx/>
              <a:defRPr/>
            </a:pPr>
            <a:r>
              <a:rPr lang="en-IN" sz="2000" dirty="0">
                <a:solidFill>
                  <a:sysClr val="windowText" lastClr="000000"/>
                </a:solidFill>
              </a:rPr>
              <a:t> -&gt; HOT WATER BAG, GENTLE MASSAGE </a:t>
            </a:r>
          </a:p>
          <a:p>
            <a:pPr lvl="0">
              <a:buClrTx/>
              <a:defRPr/>
            </a:pPr>
            <a:endParaRPr lang="en-IN" sz="2000" dirty="0">
              <a:solidFill>
                <a:sysClr val="windowText" lastClr="000000"/>
              </a:solidFill>
            </a:endParaRPr>
          </a:p>
          <a:p>
            <a:pPr lvl="0">
              <a:buClrTx/>
              <a:defRPr/>
            </a:pPr>
            <a:r>
              <a:rPr lang="en-IN" sz="2000" b="1" dirty="0" smtClean="0">
                <a:solidFill>
                  <a:sysClr val="windowText" lastClr="000000"/>
                </a:solidFill>
              </a:rPr>
              <a:t>CONCOMITANT-</a:t>
            </a:r>
            <a:r>
              <a:rPr lang="en-IN" sz="2000" dirty="0" smtClean="0">
                <a:solidFill>
                  <a:sysClr val="windowText" lastClr="000000"/>
                </a:solidFill>
              </a:rPr>
              <a:t> </a:t>
            </a:r>
            <a:r>
              <a:rPr lang="en-IN" sz="2000" dirty="0">
                <a:solidFill>
                  <a:sysClr val="windowText" lastClr="000000"/>
                </a:solidFill>
              </a:rPr>
              <a:t>Lump like swelling here and there which disappeared on massaging</a:t>
            </a:r>
            <a:r>
              <a:rPr lang="en-IN" sz="2000" dirty="0" smtClean="0">
                <a:solidFill>
                  <a:sysClr val="windowText" lastClr="000000"/>
                </a:solidFill>
              </a:rPr>
              <a:t>.</a:t>
            </a:r>
            <a:endParaRPr lang="en-IN" sz="2000" dirty="0">
              <a:solidFill>
                <a:sysClr val="windowText" lastClr="000000"/>
              </a:solidFill>
            </a:endParaRPr>
          </a:p>
        </p:txBody>
      </p:sp>
    </p:spTree>
    <p:extLst>
      <p:ext uri="{BB962C8B-B14F-4D97-AF65-F5344CB8AC3E}">
        <p14:creationId xmlns:p14="http://schemas.microsoft.com/office/powerpoint/2010/main" xmlns="" val="1274694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34576"/>
            <a:ext cx="8229600" cy="669021"/>
          </a:xfrm>
        </p:spPr>
        <p:txBody>
          <a:bodyPr/>
          <a:lstStyle/>
          <a:p>
            <a:r>
              <a:rPr lang="en-IN" sz="2800" b="1" dirty="0">
                <a:solidFill>
                  <a:schemeClr val="tx2">
                    <a:lumMod val="10000"/>
                  </a:schemeClr>
                </a:solidFill>
                <a:latin typeface="Calibri" pitchFamily="34" charset="0"/>
                <a:cs typeface="Calibri" pitchFamily="34" charset="0"/>
              </a:rPr>
              <a:t>Philosophical background of BBCR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sp>
        <p:nvSpPr>
          <p:cNvPr id="4" name="Rectangle 3"/>
          <p:cNvSpPr/>
          <p:nvPr/>
        </p:nvSpPr>
        <p:spPr>
          <a:xfrm>
            <a:off x="755576" y="1448366"/>
            <a:ext cx="7632848" cy="3170099"/>
          </a:xfrm>
          <a:prstGeom prst="rect">
            <a:avLst/>
          </a:prstGeom>
        </p:spPr>
        <p:txBody>
          <a:bodyPr wrap="square">
            <a:spAutoFit/>
          </a:bodyPr>
          <a:lstStyle/>
          <a:p>
            <a:r>
              <a:rPr lang="en-IN" sz="2000" b="1" dirty="0">
                <a:solidFill>
                  <a:srgbClr val="C00000"/>
                </a:solidFill>
              </a:rPr>
              <a:t>2) Doctrine of pathological generals -: </a:t>
            </a:r>
          </a:p>
          <a:p>
            <a:pPr marL="342900" indent="-342900">
              <a:buFont typeface="Wingdings" panose="05000000000000000000" pitchFamily="2" charset="2"/>
              <a:buChar char="Ø"/>
            </a:pPr>
            <a:r>
              <a:rPr lang="en-IN" sz="2000" dirty="0"/>
              <a:t>General changes in the tissues and part of  the body .</a:t>
            </a:r>
          </a:p>
          <a:p>
            <a:r>
              <a:rPr lang="en-IN" sz="2000" b="1" u="sng" dirty="0">
                <a:solidFill>
                  <a:srgbClr val="FFFF00"/>
                </a:solidFill>
              </a:rPr>
              <a:t>It tells us the state of the whole body and its changes in relation to the constitution.</a:t>
            </a:r>
          </a:p>
          <a:p>
            <a:pPr marL="342900" indent="-342900">
              <a:buFont typeface="Wingdings" panose="05000000000000000000" pitchFamily="2" charset="2"/>
              <a:buChar char="Ø"/>
            </a:pPr>
            <a:r>
              <a:rPr lang="en-IN" sz="2000" dirty="0"/>
              <a:t>They help us to concentrate on more concrete changes to select the </a:t>
            </a:r>
            <a:r>
              <a:rPr lang="en-IN" sz="2000" dirty="0" err="1" smtClean="0"/>
              <a:t>similimum</a:t>
            </a:r>
            <a:r>
              <a:rPr lang="en-IN" sz="2000" dirty="0"/>
              <a:t>.</a:t>
            </a:r>
          </a:p>
          <a:p>
            <a:pPr marL="342900" indent="-342900">
              <a:buFont typeface="Wingdings" panose="05000000000000000000" pitchFamily="2" charset="2"/>
              <a:buChar char="Ø"/>
            </a:pPr>
            <a:r>
              <a:rPr lang="en-IN" sz="2000" dirty="0"/>
              <a:t>In BBCR the chapter sensation and complaints in general is full of examples of pathological </a:t>
            </a:r>
            <a:r>
              <a:rPr lang="en-IN" sz="2000" dirty="0" smtClean="0"/>
              <a:t>generals</a:t>
            </a:r>
            <a:r>
              <a:rPr lang="en-IN" sz="2000" dirty="0"/>
              <a:t> </a:t>
            </a:r>
            <a:r>
              <a:rPr lang="en-IN" sz="2000" dirty="0" smtClean="0"/>
              <a:t>such as apoplexy , asphyxia ,atrophy </a:t>
            </a:r>
            <a:r>
              <a:rPr lang="en-IN" sz="2000" dirty="0" smtClean="0"/>
              <a:t>etc </a:t>
            </a:r>
            <a:r>
              <a:rPr lang="en-IN" sz="2000" dirty="0" smtClean="0"/>
              <a:t>.</a:t>
            </a:r>
          </a:p>
          <a:p>
            <a:endParaRPr lang="en-IN" sz="2000" dirty="0"/>
          </a:p>
        </p:txBody>
      </p:sp>
    </p:spTree>
    <p:extLst>
      <p:ext uri="{BB962C8B-B14F-4D97-AF65-F5344CB8AC3E}">
        <p14:creationId xmlns:p14="http://schemas.microsoft.com/office/powerpoint/2010/main" xmlns="" val="56826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79712" y="915566"/>
            <a:ext cx="5112568" cy="3312368"/>
          </a:xfrm>
        </p:spPr>
        <p:txBody>
          <a:bodyPr/>
          <a:lstStyle/>
          <a:p>
            <a:r>
              <a:rPr lang="en-US" sz="2000" b="1" dirty="0" smtClean="0"/>
              <a:t> </a:t>
            </a:r>
            <a:r>
              <a:rPr lang="en-US" sz="2000" b="1" dirty="0"/>
              <a:t>BY </a:t>
            </a:r>
            <a:r>
              <a:rPr lang="en-US" sz="2000" dirty="0"/>
              <a:t>:</a:t>
            </a:r>
            <a:r>
              <a:rPr lang="en-US" dirty="0"/>
              <a:t/>
            </a:r>
            <a:br>
              <a:rPr lang="en-US" dirty="0"/>
            </a:br>
            <a:r>
              <a:rPr lang="en-US" dirty="0">
                <a:solidFill>
                  <a:srgbClr val="FF0000"/>
                </a:solidFill>
                <a:effectLst>
                  <a:outerShdw blurRad="38100" dist="38100" dir="2700000" algn="tl">
                    <a:srgbClr val="000000">
                      <a:alpha val="43137"/>
                    </a:srgbClr>
                  </a:outerShdw>
                </a:effectLst>
              </a:rPr>
              <a:t>DR.</a:t>
            </a: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RAM</a:t>
            </a: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PRASAD</a:t>
            </a:r>
            <a:r>
              <a:rPr lang="en-US" dirty="0">
                <a:effectLst>
                  <a:outerShdw blurRad="38100" dist="38100" dir="2700000" algn="tl">
                    <a:srgbClr val="000000">
                      <a:alpha val="43137"/>
                    </a:srgbClr>
                  </a:outerShdw>
                </a:effectLst>
              </a:rPr>
              <a:t> </a:t>
            </a:r>
            <a:r>
              <a:rPr lang="en-US" dirty="0" smtClean="0">
                <a:solidFill>
                  <a:srgbClr val="FF0000"/>
                </a:solidFill>
                <a:effectLst>
                  <a:outerShdw blurRad="38100" dist="38100" dir="2700000" algn="tl">
                    <a:srgbClr val="000000">
                      <a:alpha val="43137"/>
                    </a:srgbClr>
                  </a:outerShdw>
                </a:effectLst>
              </a:rPr>
              <a:t>YADAV</a:t>
            </a:r>
            <a:r>
              <a:rPr lang="en-US" sz="2800" dirty="0" smtClean="0">
                <a:solidFill>
                  <a:srgbClr val="FFFF00"/>
                </a:solidFill>
              </a:rPr>
              <a:t/>
            </a:r>
            <a:br>
              <a:rPr lang="en-US" sz="2800" dirty="0" smtClean="0">
                <a:solidFill>
                  <a:srgbClr val="FFFF00"/>
                </a:solidFill>
              </a:rPr>
            </a:br>
            <a:r>
              <a:rPr lang="en-US" sz="2800" dirty="0" smtClean="0">
                <a:solidFill>
                  <a:srgbClr val="FFFF00"/>
                </a:solidFill>
              </a:rPr>
              <a:t>M.D SCHOLAR</a:t>
            </a:r>
            <a:r>
              <a:rPr lang="en-US" sz="2800" dirty="0" smtClean="0"/>
              <a:t/>
            </a:r>
            <a:br>
              <a:rPr lang="en-US" sz="2800" dirty="0" smtClean="0"/>
            </a:br>
            <a:r>
              <a:rPr lang="en-US" sz="2800" dirty="0" smtClean="0">
                <a:solidFill>
                  <a:srgbClr val="92D050"/>
                </a:solidFill>
              </a:rPr>
              <a:t>DEPT </a:t>
            </a:r>
            <a:r>
              <a:rPr lang="en-US" sz="2800" dirty="0">
                <a:solidFill>
                  <a:srgbClr val="92D050"/>
                </a:solidFill>
              </a:rPr>
              <a:t>OF </a:t>
            </a:r>
            <a:r>
              <a:rPr lang="en-US" sz="2800" dirty="0" smtClean="0">
                <a:solidFill>
                  <a:srgbClr val="92D050"/>
                </a:solidFill>
              </a:rPr>
              <a:t>REPERTORY</a:t>
            </a:r>
            <a:r>
              <a:rPr lang="en-US" sz="2800" dirty="0">
                <a:solidFill>
                  <a:srgbClr val="92D050"/>
                </a:solidFill>
              </a:rPr>
              <a:t/>
            </a:r>
            <a:br>
              <a:rPr lang="en-US" sz="2800" dirty="0">
                <a:solidFill>
                  <a:srgbClr val="92D050"/>
                </a:solidFill>
              </a:rPr>
            </a:br>
            <a:r>
              <a:rPr lang="en-US" sz="2800" dirty="0" smtClean="0">
                <a:solidFill>
                  <a:schemeClr val="accent3">
                    <a:lumMod val="50000"/>
                  </a:schemeClr>
                </a:solidFill>
              </a:rPr>
              <a:t>State National Homoeopathic Medical College, </a:t>
            </a:r>
            <a:r>
              <a:rPr lang="en-US" sz="2800" dirty="0" smtClean="0">
                <a:solidFill>
                  <a:schemeClr val="accent3">
                    <a:lumMod val="50000"/>
                  </a:schemeClr>
                </a:solidFill>
              </a:rPr>
              <a:t>LUCKNOW</a:t>
            </a:r>
            <a:endParaRPr lang="en-US" dirty="0">
              <a:solidFill>
                <a:schemeClr val="accent3">
                  <a:lumMod val="50000"/>
                </a:schemeClr>
              </a:solidFill>
            </a:endParaRPr>
          </a:p>
        </p:txBody>
      </p:sp>
      <p:sp>
        <p:nvSpPr>
          <p:cNvPr id="3" name="Slide Number Placeholder 2"/>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a:p>
        </p:txBody>
      </p:sp>
    </p:spTree>
    <p:extLst>
      <p:ext uri="{BB962C8B-B14F-4D97-AF65-F5344CB8AC3E}">
        <p14:creationId xmlns:p14="http://schemas.microsoft.com/office/powerpoint/2010/main" xmlns="" val="3592886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34576"/>
            <a:ext cx="8229600" cy="669021"/>
          </a:xfrm>
        </p:spPr>
        <p:txBody>
          <a:bodyPr/>
          <a:lstStyle/>
          <a:p>
            <a:r>
              <a:rPr lang="en-IN" sz="2800" b="1" dirty="0">
                <a:solidFill>
                  <a:schemeClr val="tx2">
                    <a:lumMod val="10000"/>
                  </a:schemeClr>
                </a:solidFill>
                <a:latin typeface="Calibri" pitchFamily="34" charset="0"/>
                <a:cs typeface="Calibri" pitchFamily="34" charset="0"/>
              </a:rPr>
              <a:t>Philosophical background of BBCR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20</a:t>
            </a:fld>
            <a:endParaRPr lang="en"/>
          </a:p>
        </p:txBody>
      </p:sp>
      <p:sp>
        <p:nvSpPr>
          <p:cNvPr id="4" name="Rectangle 3"/>
          <p:cNvSpPr/>
          <p:nvPr/>
        </p:nvSpPr>
        <p:spPr>
          <a:xfrm>
            <a:off x="755576" y="1448366"/>
            <a:ext cx="7632848" cy="2246769"/>
          </a:xfrm>
          <a:prstGeom prst="rect">
            <a:avLst/>
          </a:prstGeom>
        </p:spPr>
        <p:txBody>
          <a:bodyPr wrap="square">
            <a:spAutoFit/>
          </a:bodyPr>
          <a:lstStyle/>
          <a:p>
            <a:r>
              <a:rPr lang="en-IN" sz="2000" b="1" dirty="0">
                <a:solidFill>
                  <a:srgbClr val="C00000"/>
                </a:solidFill>
              </a:rPr>
              <a:t>3) Doctrine of causation and time- </a:t>
            </a:r>
          </a:p>
          <a:p>
            <a:pPr marL="342900" indent="-342900">
              <a:buFont typeface="Wingdings" panose="05000000000000000000" pitchFamily="2" charset="2"/>
              <a:buChar char="Ø"/>
            </a:pPr>
            <a:r>
              <a:rPr lang="en-IN" sz="2000" dirty="0"/>
              <a:t>From the point of view of </a:t>
            </a:r>
            <a:r>
              <a:rPr lang="en-IN" sz="2000" dirty="0" smtClean="0"/>
              <a:t>Boger, Causation </a:t>
            </a:r>
            <a:r>
              <a:rPr lang="en-IN" sz="2000" dirty="0"/>
              <a:t>and time factors are more definite and reliable in cases as well as in medicine.</a:t>
            </a:r>
          </a:p>
          <a:p>
            <a:pPr marL="342900" indent="-342900">
              <a:buFont typeface="Wingdings" panose="05000000000000000000" pitchFamily="2" charset="2"/>
              <a:buChar char="Ø"/>
            </a:pPr>
            <a:r>
              <a:rPr lang="en-IN" sz="2000" dirty="0"/>
              <a:t>Each chapter he has included time aggravation.</a:t>
            </a:r>
          </a:p>
          <a:p>
            <a:pPr marL="342900" indent="-342900">
              <a:buFont typeface="Wingdings" panose="05000000000000000000" pitchFamily="2" charset="2"/>
              <a:buChar char="Ø"/>
            </a:pPr>
            <a:r>
              <a:rPr lang="en-IN" sz="2000" dirty="0"/>
              <a:t>Gives more importance to causation and general modalities followed by  general sensation which hold the key in the remedy as well as in the person.</a:t>
            </a:r>
          </a:p>
        </p:txBody>
      </p:sp>
    </p:spTree>
    <p:extLst>
      <p:ext uri="{BB962C8B-B14F-4D97-AF65-F5344CB8AC3E}">
        <p14:creationId xmlns:p14="http://schemas.microsoft.com/office/powerpoint/2010/main" xmlns="" val="787232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34576"/>
            <a:ext cx="8229600" cy="669021"/>
          </a:xfrm>
        </p:spPr>
        <p:txBody>
          <a:bodyPr/>
          <a:lstStyle/>
          <a:p>
            <a:r>
              <a:rPr lang="en-IN" sz="2800" b="1" dirty="0">
                <a:solidFill>
                  <a:schemeClr val="tx2">
                    <a:lumMod val="10000"/>
                  </a:schemeClr>
                </a:solidFill>
                <a:latin typeface="Calibri" pitchFamily="34" charset="0"/>
                <a:cs typeface="Calibri" pitchFamily="34" charset="0"/>
              </a:rPr>
              <a:t>Philosophical background of BBCR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21</a:t>
            </a:fld>
            <a:endParaRPr lang="en"/>
          </a:p>
        </p:txBody>
      </p:sp>
      <p:sp>
        <p:nvSpPr>
          <p:cNvPr id="4" name="Rectangle 3"/>
          <p:cNvSpPr/>
          <p:nvPr/>
        </p:nvSpPr>
        <p:spPr>
          <a:xfrm>
            <a:off x="755576" y="1448366"/>
            <a:ext cx="7632848" cy="2246769"/>
          </a:xfrm>
          <a:prstGeom prst="rect">
            <a:avLst/>
          </a:prstGeom>
        </p:spPr>
        <p:txBody>
          <a:bodyPr wrap="square">
            <a:spAutoFit/>
          </a:bodyPr>
          <a:lstStyle/>
          <a:p>
            <a:r>
              <a:rPr lang="en-IN" sz="2000" b="1" dirty="0">
                <a:solidFill>
                  <a:srgbClr val="C00000"/>
                </a:solidFill>
              </a:rPr>
              <a:t>4) </a:t>
            </a:r>
            <a:r>
              <a:rPr lang="en-IN" sz="2000" b="1" dirty="0" smtClean="0">
                <a:solidFill>
                  <a:srgbClr val="C00000"/>
                </a:solidFill>
              </a:rPr>
              <a:t>Clinical </a:t>
            </a:r>
            <a:r>
              <a:rPr lang="en-IN" sz="2000" b="1" dirty="0">
                <a:solidFill>
                  <a:srgbClr val="C00000"/>
                </a:solidFill>
              </a:rPr>
              <a:t>Rubrics-  </a:t>
            </a:r>
          </a:p>
          <a:p>
            <a:pPr marL="342900" indent="-342900">
              <a:buFont typeface="Wingdings" panose="05000000000000000000" pitchFamily="2" charset="2"/>
              <a:buChar char="Ø"/>
            </a:pPr>
            <a:r>
              <a:rPr lang="en-IN" sz="2000" dirty="0"/>
              <a:t> Boger was the first </a:t>
            </a:r>
            <a:r>
              <a:rPr lang="en-IN" sz="2000" dirty="0" err="1" smtClean="0"/>
              <a:t>person,who</a:t>
            </a:r>
            <a:r>
              <a:rPr lang="en-IN" sz="2000" dirty="0" smtClean="0"/>
              <a:t> </a:t>
            </a:r>
            <a:r>
              <a:rPr lang="en-IN" sz="2000" dirty="0"/>
              <a:t>appreciated and mentioned several clinical condition which </a:t>
            </a:r>
            <a:r>
              <a:rPr lang="en-IN" sz="2000" dirty="0" smtClean="0"/>
              <a:t>h</a:t>
            </a:r>
            <a:r>
              <a:rPr lang="en-IN" sz="2000" dirty="0" smtClean="0"/>
              <a:t>e </a:t>
            </a:r>
            <a:r>
              <a:rPr lang="en-IN" sz="2000" dirty="0"/>
              <a:t>came across in day to day practice.</a:t>
            </a:r>
          </a:p>
          <a:p>
            <a:pPr marL="342900" indent="-342900">
              <a:buFont typeface="Wingdings" panose="05000000000000000000" pitchFamily="2" charset="2"/>
              <a:buChar char="Ø"/>
            </a:pPr>
            <a:r>
              <a:rPr lang="en-IN" sz="2000" dirty="0"/>
              <a:t>They help the physician in cases of advanced </a:t>
            </a:r>
            <a:r>
              <a:rPr lang="en-IN" sz="2000" dirty="0" smtClean="0"/>
              <a:t>pathology, gross </a:t>
            </a:r>
            <a:r>
              <a:rPr lang="en-IN" sz="2000" dirty="0"/>
              <a:t>tissue changes </a:t>
            </a:r>
            <a:r>
              <a:rPr lang="en-IN" sz="2000" dirty="0" smtClean="0"/>
              <a:t>where </a:t>
            </a:r>
            <a:r>
              <a:rPr lang="en-IN" sz="2000" dirty="0"/>
              <a:t>he is left without a clear </a:t>
            </a:r>
            <a:r>
              <a:rPr lang="en-IN" sz="2000" dirty="0" smtClean="0"/>
              <a:t>picture </a:t>
            </a:r>
            <a:r>
              <a:rPr lang="en-IN" sz="2000" dirty="0"/>
              <a:t>because of poor susceptibility .</a:t>
            </a:r>
          </a:p>
        </p:txBody>
      </p:sp>
    </p:spTree>
    <p:extLst>
      <p:ext uri="{BB962C8B-B14F-4D97-AF65-F5344CB8AC3E}">
        <p14:creationId xmlns:p14="http://schemas.microsoft.com/office/powerpoint/2010/main" xmlns="" val="581992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34576"/>
            <a:ext cx="8229600" cy="669021"/>
          </a:xfrm>
        </p:spPr>
        <p:txBody>
          <a:bodyPr/>
          <a:lstStyle/>
          <a:p>
            <a:r>
              <a:rPr lang="en-IN" sz="2800" b="1" dirty="0">
                <a:solidFill>
                  <a:schemeClr val="tx2">
                    <a:lumMod val="10000"/>
                  </a:schemeClr>
                </a:solidFill>
                <a:latin typeface="Calibri" pitchFamily="34" charset="0"/>
                <a:cs typeface="Calibri" pitchFamily="34" charset="0"/>
              </a:rPr>
              <a:t>Philosophical background of BBCR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sp>
        <p:nvSpPr>
          <p:cNvPr id="4" name="Rectangle 3"/>
          <p:cNvSpPr/>
          <p:nvPr/>
        </p:nvSpPr>
        <p:spPr>
          <a:xfrm>
            <a:off x="755576" y="1131590"/>
            <a:ext cx="7632848" cy="3600986"/>
          </a:xfrm>
          <a:prstGeom prst="rect">
            <a:avLst/>
          </a:prstGeom>
        </p:spPr>
        <p:txBody>
          <a:bodyPr wrap="square">
            <a:spAutoFit/>
          </a:bodyPr>
          <a:lstStyle/>
          <a:p>
            <a:r>
              <a:rPr lang="en-IN" sz="1900" b="1" dirty="0">
                <a:solidFill>
                  <a:srgbClr val="C00000"/>
                </a:solidFill>
              </a:rPr>
              <a:t> </a:t>
            </a:r>
            <a:r>
              <a:rPr lang="en-IN" sz="1900" b="1" dirty="0" smtClean="0">
                <a:solidFill>
                  <a:srgbClr val="C00000"/>
                </a:solidFill>
              </a:rPr>
              <a:t>5</a:t>
            </a:r>
            <a:r>
              <a:rPr lang="en-IN" sz="1900" b="1" dirty="0">
                <a:solidFill>
                  <a:srgbClr val="C00000"/>
                </a:solidFill>
              </a:rPr>
              <a:t>) Evaluation of Remedies: </a:t>
            </a:r>
          </a:p>
          <a:p>
            <a:pPr marL="342900" indent="-342900">
              <a:buFont typeface="Wingdings" panose="05000000000000000000" pitchFamily="2" charset="2"/>
              <a:buChar char="Ø"/>
            </a:pPr>
            <a:r>
              <a:rPr lang="en-IN" sz="1900" dirty="0"/>
              <a:t>Boger followed the </a:t>
            </a:r>
            <a:r>
              <a:rPr lang="en-IN" sz="1900" dirty="0" err="1" smtClean="0"/>
              <a:t>Boenninghausen</a:t>
            </a:r>
            <a:r>
              <a:rPr lang="en-IN" sz="1900" dirty="0" smtClean="0"/>
              <a:t> </a:t>
            </a:r>
            <a:r>
              <a:rPr lang="en-IN" sz="1900" dirty="0"/>
              <a:t>method of grading of </a:t>
            </a:r>
            <a:r>
              <a:rPr lang="en-IN" sz="1900" dirty="0" smtClean="0"/>
              <a:t>medicines.</a:t>
            </a:r>
            <a:endParaRPr lang="en-IN" sz="1900" dirty="0" smtClean="0"/>
          </a:p>
          <a:p>
            <a:pPr marL="342900" indent="-342900">
              <a:buFont typeface="Wingdings" panose="05000000000000000000" pitchFamily="2" charset="2"/>
              <a:buChar char="Ø"/>
            </a:pPr>
            <a:r>
              <a:rPr lang="en-IN" sz="1900" dirty="0" smtClean="0"/>
              <a:t>He </a:t>
            </a:r>
            <a:r>
              <a:rPr lang="en-IN" sz="1900" dirty="0"/>
              <a:t>introduced  the grading of symptom into five ranks by the use of different typography. </a:t>
            </a:r>
            <a:endParaRPr lang="en-IN" sz="1900" dirty="0" smtClean="0"/>
          </a:p>
          <a:p>
            <a:pPr marL="342900" indent="-342900">
              <a:buFont typeface="Arial" pitchFamily="34" charset="0"/>
              <a:buChar char="•"/>
            </a:pPr>
            <a:r>
              <a:rPr lang="en-IN" sz="1900" dirty="0" smtClean="0"/>
              <a:t>CAPITAL - 5 </a:t>
            </a:r>
          </a:p>
          <a:p>
            <a:pPr marL="342900" indent="-342900">
              <a:buFont typeface="Arial" pitchFamily="34" charset="0"/>
              <a:buChar char="•"/>
            </a:pPr>
            <a:r>
              <a:rPr lang="en-IN" sz="1900" b="1" dirty="0" smtClean="0"/>
              <a:t>Bold- 4 </a:t>
            </a:r>
            <a:endParaRPr lang="en-IN" sz="1900" b="1" dirty="0"/>
          </a:p>
          <a:p>
            <a:pPr marL="342900" indent="-342900">
              <a:buFont typeface="Arial" pitchFamily="34" charset="0"/>
              <a:buChar char="•"/>
            </a:pPr>
            <a:r>
              <a:rPr lang="en-IN" sz="1900" i="1" dirty="0"/>
              <a:t>Italics</a:t>
            </a:r>
            <a:r>
              <a:rPr lang="en-IN" sz="1900" dirty="0"/>
              <a:t> </a:t>
            </a:r>
            <a:r>
              <a:rPr lang="en-IN" sz="1900" dirty="0" smtClean="0"/>
              <a:t>- 3</a:t>
            </a:r>
          </a:p>
          <a:p>
            <a:pPr marL="342900" indent="-342900">
              <a:buFont typeface="Arial" pitchFamily="34" charset="0"/>
              <a:buChar char="•"/>
            </a:pPr>
            <a:r>
              <a:rPr lang="en-IN" sz="1900" dirty="0" smtClean="0"/>
              <a:t>Roman - 2 </a:t>
            </a:r>
          </a:p>
          <a:p>
            <a:pPr marL="342900" indent="-342900">
              <a:buFont typeface="Arial" pitchFamily="34" charset="0"/>
              <a:buChar char="•"/>
            </a:pPr>
            <a:r>
              <a:rPr lang="en-IN" sz="1900" dirty="0" smtClean="0"/>
              <a:t>(</a:t>
            </a:r>
            <a:r>
              <a:rPr lang="en-IN" sz="1900" dirty="0"/>
              <a:t>Roman) in parenthesis –(</a:t>
            </a:r>
            <a:r>
              <a:rPr lang="en-IN" sz="1900" dirty="0" smtClean="0"/>
              <a:t>1) </a:t>
            </a:r>
            <a:endParaRPr lang="en-IN" sz="1900" dirty="0"/>
          </a:p>
          <a:p>
            <a:pPr marL="342900" indent="-342900">
              <a:buFont typeface="Wingdings" panose="05000000000000000000" pitchFamily="2" charset="2"/>
              <a:buChar char="Ø"/>
            </a:pPr>
            <a:r>
              <a:rPr lang="en-IN" sz="1900" dirty="0"/>
              <a:t>The gradation is based on the frequency of the appearance of symptom in the </a:t>
            </a:r>
            <a:r>
              <a:rPr lang="en-IN" sz="1900" dirty="0" err="1" smtClean="0"/>
              <a:t>provers</a:t>
            </a:r>
            <a:r>
              <a:rPr lang="en-IN" sz="1900" dirty="0"/>
              <a:t>.</a:t>
            </a:r>
          </a:p>
        </p:txBody>
      </p:sp>
    </p:spTree>
    <p:extLst>
      <p:ext uri="{BB962C8B-B14F-4D97-AF65-F5344CB8AC3E}">
        <p14:creationId xmlns:p14="http://schemas.microsoft.com/office/powerpoint/2010/main" xmlns="" val="3546139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34576"/>
            <a:ext cx="8229600" cy="669021"/>
          </a:xfrm>
        </p:spPr>
        <p:txBody>
          <a:bodyPr/>
          <a:lstStyle/>
          <a:p>
            <a:r>
              <a:rPr lang="en-IN" sz="2800" b="1" dirty="0">
                <a:solidFill>
                  <a:schemeClr val="tx2">
                    <a:lumMod val="10000"/>
                  </a:schemeClr>
                </a:solidFill>
                <a:latin typeface="Calibri" pitchFamily="34" charset="0"/>
                <a:cs typeface="Calibri" pitchFamily="34" charset="0"/>
              </a:rPr>
              <a:t>Philosophical background of BBCR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
        <p:nvSpPr>
          <p:cNvPr id="4" name="Rectangle 3"/>
          <p:cNvSpPr/>
          <p:nvPr/>
        </p:nvSpPr>
        <p:spPr>
          <a:xfrm>
            <a:off x="755576" y="1448366"/>
            <a:ext cx="7632848" cy="2246769"/>
          </a:xfrm>
          <a:prstGeom prst="rect">
            <a:avLst/>
          </a:prstGeom>
        </p:spPr>
        <p:txBody>
          <a:bodyPr wrap="square">
            <a:spAutoFit/>
          </a:bodyPr>
          <a:lstStyle/>
          <a:p>
            <a:r>
              <a:rPr lang="en-IN" sz="2000" dirty="0"/>
              <a:t> </a:t>
            </a:r>
            <a:r>
              <a:rPr lang="en-IN" sz="2000" b="1" dirty="0" smtClean="0">
                <a:solidFill>
                  <a:srgbClr val="C00000"/>
                </a:solidFill>
              </a:rPr>
              <a:t>6</a:t>
            </a:r>
            <a:r>
              <a:rPr lang="en-IN" sz="2000" b="1" dirty="0">
                <a:solidFill>
                  <a:srgbClr val="C00000"/>
                </a:solidFill>
              </a:rPr>
              <a:t>) Fever Totality:</a:t>
            </a:r>
          </a:p>
          <a:p>
            <a:pPr marL="342900" indent="-342900">
              <a:buFont typeface="Wingdings" panose="05000000000000000000" pitchFamily="2" charset="2"/>
              <a:buChar char="Ø"/>
            </a:pPr>
            <a:r>
              <a:rPr lang="en-IN" sz="2000" dirty="0"/>
              <a:t>This is the unique  contribution of B</a:t>
            </a:r>
            <a:r>
              <a:rPr lang="en-IN" sz="2000" dirty="0" smtClean="0"/>
              <a:t>oger </a:t>
            </a:r>
            <a:r>
              <a:rPr lang="en-IN" sz="2000" dirty="0"/>
              <a:t>.</a:t>
            </a:r>
          </a:p>
          <a:p>
            <a:pPr marL="342900" indent="-342900">
              <a:buFont typeface="Wingdings" panose="05000000000000000000" pitchFamily="2" charset="2"/>
              <a:buChar char="Ø"/>
            </a:pPr>
            <a:r>
              <a:rPr lang="en-IN" sz="2000" dirty="0"/>
              <a:t>The arrangement of the chapter on fever is self </a:t>
            </a:r>
            <a:r>
              <a:rPr lang="en-IN" sz="2000" dirty="0" smtClean="0"/>
              <a:t>– explanatory </a:t>
            </a:r>
            <a:r>
              <a:rPr lang="en-IN" sz="2000" dirty="0"/>
              <a:t>.</a:t>
            </a:r>
          </a:p>
          <a:p>
            <a:pPr marL="342900" indent="-342900">
              <a:buFont typeface="Wingdings" panose="05000000000000000000" pitchFamily="2" charset="2"/>
              <a:buChar char="Ø"/>
            </a:pPr>
            <a:r>
              <a:rPr lang="en-IN" sz="2000" dirty="0"/>
              <a:t>Each stage of fever is followed by </a:t>
            </a:r>
            <a:r>
              <a:rPr lang="en-IN" sz="2000" dirty="0" smtClean="0"/>
              <a:t>time, aggravation, amelioration </a:t>
            </a:r>
            <a:r>
              <a:rPr lang="en-IN" sz="2000" dirty="0"/>
              <a:t>and concomitant </a:t>
            </a:r>
            <a:r>
              <a:rPr lang="en-IN" sz="2000" dirty="0" smtClean="0"/>
              <a:t>.</a:t>
            </a:r>
          </a:p>
          <a:p>
            <a:pPr marL="342900" indent="-342900">
              <a:buFont typeface="Wingdings" panose="05000000000000000000" pitchFamily="2" charset="2"/>
              <a:buChar char="Ø"/>
            </a:pPr>
            <a:r>
              <a:rPr lang="en-IN" sz="2000" dirty="0"/>
              <a:t>T</a:t>
            </a:r>
            <a:r>
              <a:rPr lang="en-IN" sz="2000" dirty="0" smtClean="0"/>
              <a:t>hey </a:t>
            </a:r>
            <a:r>
              <a:rPr lang="en-IN" sz="2000" dirty="0"/>
              <a:t>help to R</a:t>
            </a:r>
            <a:r>
              <a:rPr lang="en-IN" sz="2000" dirty="0" smtClean="0"/>
              <a:t>epertorize </a:t>
            </a:r>
            <a:r>
              <a:rPr lang="en-IN" sz="2000" dirty="0"/>
              <a:t>any simple as well as complicated case of fever. </a:t>
            </a:r>
          </a:p>
        </p:txBody>
      </p:sp>
    </p:spTree>
    <p:extLst>
      <p:ext uri="{BB962C8B-B14F-4D97-AF65-F5344CB8AC3E}">
        <p14:creationId xmlns:p14="http://schemas.microsoft.com/office/powerpoint/2010/main" xmlns="" val="366396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34576"/>
            <a:ext cx="8229600" cy="669021"/>
          </a:xfrm>
        </p:spPr>
        <p:txBody>
          <a:bodyPr/>
          <a:lstStyle/>
          <a:p>
            <a:r>
              <a:rPr lang="en-IN" sz="2800" b="1" dirty="0">
                <a:solidFill>
                  <a:schemeClr val="tx2">
                    <a:lumMod val="10000"/>
                  </a:schemeClr>
                </a:solidFill>
                <a:latin typeface="Calibri" pitchFamily="34" charset="0"/>
                <a:cs typeface="Calibri" pitchFamily="34" charset="0"/>
              </a:rPr>
              <a:t>Philosophical background of BBCR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
        <p:nvSpPr>
          <p:cNvPr id="4" name="Rectangle 3"/>
          <p:cNvSpPr/>
          <p:nvPr/>
        </p:nvSpPr>
        <p:spPr>
          <a:xfrm>
            <a:off x="755576" y="1448366"/>
            <a:ext cx="7632848" cy="1323439"/>
          </a:xfrm>
          <a:prstGeom prst="rect">
            <a:avLst/>
          </a:prstGeom>
        </p:spPr>
        <p:txBody>
          <a:bodyPr wrap="square">
            <a:spAutoFit/>
          </a:bodyPr>
          <a:lstStyle/>
          <a:p>
            <a:r>
              <a:rPr lang="en-IN" sz="2000" b="1" dirty="0">
                <a:solidFill>
                  <a:srgbClr val="C00000"/>
                </a:solidFill>
              </a:rPr>
              <a:t> </a:t>
            </a:r>
            <a:r>
              <a:rPr lang="en-IN" sz="2000" b="1" dirty="0" smtClean="0">
                <a:solidFill>
                  <a:srgbClr val="C00000"/>
                </a:solidFill>
              </a:rPr>
              <a:t>7) CONCORDANCES</a:t>
            </a:r>
            <a:r>
              <a:rPr lang="en-IN" sz="2000" b="1" dirty="0">
                <a:solidFill>
                  <a:srgbClr val="C00000"/>
                </a:solidFill>
              </a:rPr>
              <a:t>:</a:t>
            </a:r>
          </a:p>
          <a:p>
            <a:pPr marL="342900" indent="-342900">
              <a:buFont typeface="Wingdings" panose="05000000000000000000" pitchFamily="2" charset="2"/>
              <a:buChar char="Ø"/>
            </a:pPr>
            <a:r>
              <a:rPr lang="en-IN" sz="2000" dirty="0"/>
              <a:t> By including a chapter on concordance </a:t>
            </a:r>
            <a:r>
              <a:rPr lang="en-IN" sz="2000" dirty="0" smtClean="0"/>
              <a:t>,</a:t>
            </a:r>
            <a:r>
              <a:rPr lang="en-IN" sz="2000" dirty="0"/>
              <a:t>B</a:t>
            </a:r>
            <a:r>
              <a:rPr lang="en-IN" sz="2000" dirty="0" smtClean="0"/>
              <a:t>oger </a:t>
            </a:r>
            <a:r>
              <a:rPr lang="en-IN" sz="2000" dirty="0"/>
              <a:t>has made the philosophy clearer and practical though it deals with relationship of medicine of only 125 </a:t>
            </a:r>
            <a:r>
              <a:rPr lang="en-IN" sz="2000" dirty="0" smtClean="0"/>
              <a:t>medicines.</a:t>
            </a:r>
            <a:endParaRPr lang="en-IN" sz="2000" dirty="0"/>
          </a:p>
        </p:txBody>
      </p:sp>
    </p:spTree>
    <p:extLst>
      <p:ext uri="{BB962C8B-B14F-4D97-AF65-F5344CB8AC3E}">
        <p14:creationId xmlns:p14="http://schemas.microsoft.com/office/powerpoint/2010/main" xmlns="" val="200487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1923678"/>
            <a:ext cx="3312368" cy="1368152"/>
          </a:xfrm>
        </p:spPr>
        <p:txBody>
          <a:bodyPr/>
          <a:lstStyle/>
          <a:p>
            <a:r>
              <a:rPr lang="en-IN" sz="2800" dirty="0">
                <a:solidFill>
                  <a:srgbClr val="002060"/>
                </a:solidFill>
              </a:rPr>
              <a:t>PLAN AND CONSTRUCTION OF BBCR</a:t>
            </a:r>
          </a:p>
        </p:txBody>
      </p:sp>
      <p:sp>
        <p:nvSpPr>
          <p:cNvPr id="3" name="Text Placeholder 2"/>
          <p:cNvSpPr>
            <a:spLocks noGrp="1"/>
          </p:cNvSpPr>
          <p:nvPr>
            <p:ph type="body" idx="1"/>
          </p:nvPr>
        </p:nvSpPr>
        <p:spPr>
          <a:xfrm>
            <a:off x="699000" y="1770225"/>
            <a:ext cx="4089024" cy="2583300"/>
          </a:xfrm>
        </p:spPr>
        <p:txBody>
          <a:bodyPr/>
          <a:lstStyle/>
          <a:p>
            <a:pPr marL="88900" indent="0">
              <a:buNone/>
            </a:pPr>
            <a:r>
              <a:rPr lang="en-IN" sz="1600" b="1" dirty="0">
                <a:solidFill>
                  <a:schemeClr val="tx2">
                    <a:lumMod val="10000"/>
                  </a:schemeClr>
                </a:solidFill>
              </a:rPr>
              <a:t>BOGER found so many difficulties in day to day use of therapeutic pocket book, and so he tried to modify the structure and content of the book by adding many medicines and rubrics drawn from his own experiences and other sources.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Tree>
    <p:extLst>
      <p:ext uri="{BB962C8B-B14F-4D97-AF65-F5344CB8AC3E}">
        <p14:creationId xmlns:p14="http://schemas.microsoft.com/office/powerpoint/2010/main" xmlns="" val="1371908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IN" sz="2400" b="1" dirty="0" smtClean="0"/>
              <a:t>CHAPTERS </a:t>
            </a:r>
            <a:endParaRPr lang="en-IN" sz="2400" b="1"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sp>
        <p:nvSpPr>
          <p:cNvPr id="4" name="Rectangle 3"/>
          <p:cNvSpPr/>
          <p:nvPr/>
        </p:nvSpPr>
        <p:spPr>
          <a:xfrm>
            <a:off x="395536" y="1125200"/>
            <a:ext cx="8280920" cy="3293209"/>
          </a:xfrm>
          <a:prstGeom prst="rect">
            <a:avLst/>
          </a:prstGeom>
        </p:spPr>
        <p:txBody>
          <a:bodyPr wrap="square" numCol="2">
            <a:spAutoFit/>
          </a:bodyPr>
          <a:lstStyle/>
          <a:p>
            <a:pPr marL="342900" indent="-342900">
              <a:buFont typeface="+mj-lt"/>
              <a:buAutoNum type="arabicPeriod"/>
            </a:pPr>
            <a:r>
              <a:rPr lang="en-IN" sz="1600" b="1" dirty="0">
                <a:solidFill>
                  <a:schemeClr val="tx2">
                    <a:lumMod val="10000"/>
                  </a:schemeClr>
                </a:solidFill>
              </a:rPr>
              <a:t>MIND                                         </a:t>
            </a:r>
          </a:p>
          <a:p>
            <a:pPr marL="342900" indent="-342900">
              <a:buFont typeface="+mj-lt"/>
              <a:buAutoNum type="arabicPeriod"/>
            </a:pPr>
            <a:r>
              <a:rPr lang="en-IN" sz="1600" b="1" dirty="0">
                <a:solidFill>
                  <a:schemeClr val="tx2">
                    <a:lumMod val="10000"/>
                  </a:schemeClr>
                </a:solidFill>
              </a:rPr>
              <a:t>SENSORIUM                              </a:t>
            </a:r>
          </a:p>
          <a:p>
            <a:pPr marL="342900" indent="-342900">
              <a:buFont typeface="+mj-lt"/>
              <a:buAutoNum type="arabicPeriod"/>
            </a:pPr>
            <a:r>
              <a:rPr lang="en-IN" sz="1600" b="1" dirty="0">
                <a:solidFill>
                  <a:schemeClr val="tx2">
                    <a:lumMod val="10000"/>
                  </a:schemeClr>
                </a:solidFill>
              </a:rPr>
              <a:t>VERTIGO                                    </a:t>
            </a:r>
          </a:p>
          <a:p>
            <a:pPr marL="342900" indent="-342900">
              <a:buFont typeface="+mj-lt"/>
              <a:buAutoNum type="arabicPeriod"/>
            </a:pPr>
            <a:r>
              <a:rPr lang="en-IN" sz="1600" b="1" dirty="0">
                <a:solidFill>
                  <a:schemeClr val="tx2">
                    <a:lumMod val="10000"/>
                  </a:schemeClr>
                </a:solidFill>
              </a:rPr>
              <a:t>HEAD                                          </a:t>
            </a:r>
          </a:p>
          <a:p>
            <a:pPr marL="342900" indent="-342900">
              <a:buFont typeface="+mj-lt"/>
              <a:buAutoNum type="arabicPeriod"/>
            </a:pPr>
            <a:r>
              <a:rPr lang="en-IN" sz="1600" b="1" dirty="0">
                <a:solidFill>
                  <a:schemeClr val="tx2">
                    <a:lumMod val="10000"/>
                  </a:schemeClr>
                </a:solidFill>
              </a:rPr>
              <a:t>EYES                                            </a:t>
            </a:r>
          </a:p>
          <a:p>
            <a:pPr marL="342900" indent="-342900">
              <a:buFont typeface="+mj-lt"/>
              <a:buAutoNum type="arabicPeriod"/>
            </a:pPr>
            <a:r>
              <a:rPr lang="en-IN" sz="1600" b="1" dirty="0">
                <a:solidFill>
                  <a:schemeClr val="tx2">
                    <a:lumMod val="10000"/>
                  </a:schemeClr>
                </a:solidFill>
              </a:rPr>
              <a:t>EARS                                           </a:t>
            </a:r>
          </a:p>
          <a:p>
            <a:pPr marL="342900" indent="-342900">
              <a:buFont typeface="+mj-lt"/>
              <a:buAutoNum type="arabicPeriod"/>
            </a:pPr>
            <a:r>
              <a:rPr lang="en-IN" sz="1600" b="1" dirty="0">
                <a:solidFill>
                  <a:schemeClr val="tx2">
                    <a:lumMod val="10000"/>
                  </a:schemeClr>
                </a:solidFill>
              </a:rPr>
              <a:t>NOSE                                          </a:t>
            </a:r>
          </a:p>
          <a:p>
            <a:pPr marL="342900" indent="-342900">
              <a:buFont typeface="+mj-lt"/>
              <a:buAutoNum type="arabicPeriod"/>
            </a:pPr>
            <a:r>
              <a:rPr lang="en-IN" sz="1600" b="1" dirty="0">
                <a:solidFill>
                  <a:schemeClr val="tx2">
                    <a:lumMod val="10000"/>
                  </a:schemeClr>
                </a:solidFill>
              </a:rPr>
              <a:t>FACE                                           </a:t>
            </a:r>
          </a:p>
          <a:p>
            <a:pPr marL="342900" indent="-342900">
              <a:buFont typeface="+mj-lt"/>
              <a:buAutoNum type="arabicPeriod"/>
            </a:pPr>
            <a:r>
              <a:rPr lang="en-IN" sz="1600" b="1" dirty="0">
                <a:solidFill>
                  <a:schemeClr val="tx2">
                    <a:lumMod val="10000"/>
                  </a:schemeClr>
                </a:solidFill>
              </a:rPr>
              <a:t>TEETH</a:t>
            </a:r>
          </a:p>
          <a:p>
            <a:pPr marL="342900" indent="-342900">
              <a:buFont typeface="+mj-lt"/>
              <a:buAutoNum type="arabicPeriod"/>
            </a:pPr>
            <a:r>
              <a:rPr lang="en-IN" sz="1600" b="1" dirty="0">
                <a:solidFill>
                  <a:schemeClr val="tx2">
                    <a:lumMod val="10000"/>
                  </a:schemeClr>
                </a:solidFill>
              </a:rPr>
              <a:t>MOUTH                                 </a:t>
            </a:r>
          </a:p>
          <a:p>
            <a:pPr marL="342900" indent="-342900">
              <a:buFont typeface="+mj-lt"/>
              <a:buAutoNum type="arabicPeriod"/>
            </a:pPr>
            <a:r>
              <a:rPr lang="en-IN" sz="1600" b="1" dirty="0">
                <a:solidFill>
                  <a:schemeClr val="tx2">
                    <a:lumMod val="10000"/>
                  </a:schemeClr>
                </a:solidFill>
              </a:rPr>
              <a:t>APPETITE</a:t>
            </a:r>
          </a:p>
          <a:p>
            <a:pPr marL="342900" indent="-342900">
              <a:buFont typeface="+mj-lt"/>
              <a:buAutoNum type="arabicPeriod"/>
            </a:pPr>
            <a:r>
              <a:rPr lang="en-IN" sz="1600" b="1" dirty="0">
                <a:solidFill>
                  <a:schemeClr val="tx2">
                    <a:lumMod val="10000"/>
                  </a:schemeClr>
                </a:solidFill>
              </a:rPr>
              <a:t>THIRST</a:t>
            </a:r>
          </a:p>
          <a:p>
            <a:pPr marL="342900" indent="-342900">
              <a:buFont typeface="+mj-lt"/>
              <a:buAutoNum type="arabicPeriod"/>
            </a:pPr>
            <a:r>
              <a:rPr lang="en-IN" sz="1600" b="1" dirty="0" smtClean="0">
                <a:solidFill>
                  <a:schemeClr val="tx2">
                    <a:lumMod val="10000"/>
                  </a:schemeClr>
                </a:solidFill>
              </a:rPr>
              <a:t>TASTE</a:t>
            </a:r>
          </a:p>
          <a:p>
            <a:pPr marL="342900" indent="-342900">
              <a:buFont typeface="+mj-lt"/>
              <a:buAutoNum type="arabicPeriod"/>
            </a:pPr>
            <a:r>
              <a:rPr lang="en-IN" sz="1600" b="1" dirty="0" smtClean="0">
                <a:solidFill>
                  <a:schemeClr val="tx2">
                    <a:lumMod val="10000"/>
                  </a:schemeClr>
                </a:solidFill>
              </a:rPr>
              <a:t>ERUCTATION</a:t>
            </a:r>
          </a:p>
          <a:p>
            <a:pPr marL="342900" indent="-342900">
              <a:buFont typeface="+mj-lt"/>
              <a:buAutoNum type="arabicPeriod"/>
            </a:pPr>
            <a:r>
              <a:rPr lang="en-IN" sz="1600" b="1" dirty="0" smtClean="0">
                <a:solidFill>
                  <a:schemeClr val="tx2">
                    <a:lumMod val="10000"/>
                  </a:schemeClr>
                </a:solidFill>
              </a:rPr>
              <a:t>WATERBRASH AND </a:t>
            </a:r>
            <a:r>
              <a:rPr lang="en-IN" sz="1600" b="1" dirty="0" smtClean="0">
                <a:solidFill>
                  <a:schemeClr val="tx2">
                    <a:lumMod val="10000"/>
                  </a:schemeClr>
                </a:solidFill>
              </a:rPr>
              <a:t>HEARTBURN</a:t>
            </a:r>
            <a:endParaRPr lang="en-IN" sz="1600" b="1" dirty="0">
              <a:solidFill>
                <a:schemeClr val="tx2">
                  <a:lumMod val="10000"/>
                </a:schemeClr>
              </a:solidFill>
            </a:endParaRPr>
          </a:p>
          <a:p>
            <a:pPr marL="342900" indent="-342900">
              <a:buFont typeface="+mj-lt"/>
              <a:buAutoNum type="arabicPeriod"/>
            </a:pPr>
            <a:r>
              <a:rPr lang="en-IN" sz="1600" b="1" dirty="0">
                <a:solidFill>
                  <a:schemeClr val="tx2">
                    <a:lumMod val="10000"/>
                  </a:schemeClr>
                </a:solidFill>
              </a:rPr>
              <a:t>HICCOUGH </a:t>
            </a:r>
          </a:p>
          <a:p>
            <a:pPr marL="342900" indent="-342900">
              <a:buFont typeface="+mj-lt"/>
              <a:buAutoNum type="arabicPeriod"/>
            </a:pPr>
            <a:r>
              <a:rPr lang="en-IN" sz="1600" b="1" dirty="0" smtClean="0">
                <a:solidFill>
                  <a:schemeClr val="tx2">
                    <a:lumMod val="10000"/>
                  </a:schemeClr>
                </a:solidFill>
              </a:rPr>
              <a:t>NAUSEA AND VOMITING </a:t>
            </a:r>
            <a:endParaRPr lang="en-IN" sz="1600" b="1" dirty="0">
              <a:solidFill>
                <a:schemeClr val="tx2">
                  <a:lumMod val="10000"/>
                </a:schemeClr>
              </a:solidFill>
            </a:endParaRPr>
          </a:p>
          <a:p>
            <a:pPr marL="342900" indent="-342900">
              <a:buFont typeface="+mj-lt"/>
              <a:buAutoNum type="arabicPeriod"/>
            </a:pPr>
            <a:r>
              <a:rPr lang="en-IN" sz="1600" b="1" dirty="0">
                <a:solidFill>
                  <a:schemeClr val="tx2">
                    <a:lumMod val="10000"/>
                  </a:schemeClr>
                </a:solidFill>
              </a:rPr>
              <a:t>STOMACH                                    </a:t>
            </a:r>
          </a:p>
          <a:p>
            <a:pPr marL="342900" indent="-342900">
              <a:buFont typeface="+mj-lt"/>
              <a:buAutoNum type="arabicPeriod"/>
            </a:pPr>
            <a:r>
              <a:rPr lang="en-IN" sz="1600" b="1" dirty="0">
                <a:solidFill>
                  <a:schemeClr val="tx2">
                    <a:lumMod val="10000"/>
                  </a:schemeClr>
                </a:solidFill>
              </a:rPr>
              <a:t>EPIGASTRIUM</a:t>
            </a:r>
          </a:p>
          <a:p>
            <a:pPr marL="342900" indent="-342900">
              <a:buFont typeface="+mj-lt"/>
              <a:buAutoNum type="arabicPeriod"/>
            </a:pPr>
            <a:r>
              <a:rPr lang="en-IN" sz="1600" b="1" dirty="0" smtClean="0">
                <a:solidFill>
                  <a:schemeClr val="tx2">
                    <a:lumMod val="10000"/>
                  </a:schemeClr>
                </a:solidFill>
              </a:rPr>
              <a:t>HYPOCHONDRIA                           </a:t>
            </a:r>
            <a:endParaRPr lang="en-IN" sz="1600" b="1" dirty="0">
              <a:solidFill>
                <a:schemeClr val="tx2">
                  <a:lumMod val="10000"/>
                </a:schemeClr>
              </a:solidFill>
            </a:endParaRPr>
          </a:p>
          <a:p>
            <a:pPr marL="342900" indent="-342900">
              <a:buFont typeface="+mj-lt"/>
              <a:buAutoNum type="arabicPeriod"/>
            </a:pPr>
            <a:r>
              <a:rPr lang="en-IN" sz="1600" b="1" dirty="0">
                <a:solidFill>
                  <a:schemeClr val="tx2">
                    <a:lumMod val="10000"/>
                  </a:schemeClr>
                </a:solidFill>
              </a:rPr>
              <a:t>ABDOMEN                                   </a:t>
            </a:r>
          </a:p>
          <a:p>
            <a:pPr marL="342900" indent="-342900">
              <a:buFont typeface="+mj-lt"/>
              <a:buAutoNum type="arabicPeriod"/>
            </a:pPr>
            <a:r>
              <a:rPr lang="en-IN" sz="1600" b="1" dirty="0" smtClean="0">
                <a:solidFill>
                  <a:schemeClr val="tx2">
                    <a:lumMod val="10000"/>
                  </a:schemeClr>
                </a:solidFill>
              </a:rPr>
              <a:t>EXTERNAL ABDOMEN</a:t>
            </a:r>
            <a:endParaRPr lang="en-IN" sz="1600" b="1" dirty="0">
              <a:solidFill>
                <a:schemeClr val="tx2">
                  <a:lumMod val="10000"/>
                </a:schemeClr>
              </a:solidFill>
            </a:endParaRPr>
          </a:p>
          <a:p>
            <a:pPr marL="342900" indent="-342900">
              <a:buFont typeface="+mj-lt"/>
              <a:buAutoNum type="arabicPeriod"/>
            </a:pPr>
            <a:r>
              <a:rPr lang="en-IN" sz="1600" b="1" dirty="0" smtClean="0">
                <a:solidFill>
                  <a:schemeClr val="tx2">
                    <a:lumMod val="10000"/>
                  </a:schemeClr>
                </a:solidFill>
              </a:rPr>
              <a:t>INGUINAL AND PUBIC REGION </a:t>
            </a:r>
            <a:endParaRPr lang="en-IN" sz="1600" b="1" dirty="0">
              <a:solidFill>
                <a:schemeClr val="tx2">
                  <a:lumMod val="10000"/>
                </a:schemeClr>
              </a:solidFill>
            </a:endParaRPr>
          </a:p>
          <a:p>
            <a:pPr marL="342900" indent="-342900">
              <a:buFont typeface="+mj-lt"/>
              <a:buAutoNum type="arabicPeriod"/>
            </a:pPr>
            <a:r>
              <a:rPr lang="en-IN" sz="1600" b="1" dirty="0">
                <a:solidFill>
                  <a:schemeClr val="tx2">
                    <a:lumMod val="10000"/>
                  </a:schemeClr>
                </a:solidFill>
              </a:rPr>
              <a:t>FLATULENCE                                  </a:t>
            </a:r>
          </a:p>
          <a:p>
            <a:pPr marL="342900" indent="-342900">
              <a:buFont typeface="+mj-lt"/>
              <a:buAutoNum type="arabicPeriod"/>
            </a:pPr>
            <a:r>
              <a:rPr lang="en-IN" sz="1600" b="1" dirty="0">
                <a:solidFill>
                  <a:schemeClr val="tx2">
                    <a:lumMod val="10000"/>
                  </a:schemeClr>
                </a:solidFill>
              </a:rPr>
              <a:t>STOOL                                             </a:t>
            </a:r>
          </a:p>
          <a:p>
            <a:pPr marL="342900" indent="-342900">
              <a:buFont typeface="+mj-lt"/>
              <a:buAutoNum type="arabicPeriod"/>
            </a:pPr>
            <a:r>
              <a:rPr lang="en-IN" sz="1600" b="1" dirty="0">
                <a:solidFill>
                  <a:schemeClr val="tx2">
                    <a:lumMod val="10000"/>
                  </a:schemeClr>
                </a:solidFill>
              </a:rPr>
              <a:t>ANUS </a:t>
            </a:r>
            <a:r>
              <a:rPr lang="en-IN" sz="1600" b="1" dirty="0" smtClean="0">
                <a:solidFill>
                  <a:schemeClr val="tx2">
                    <a:lumMod val="10000"/>
                  </a:schemeClr>
                </a:solidFill>
              </a:rPr>
              <a:t>AND RECTUM  </a:t>
            </a:r>
            <a:endParaRPr lang="en-IN" sz="1600" b="1" dirty="0">
              <a:solidFill>
                <a:schemeClr val="tx2">
                  <a:lumMod val="10000"/>
                </a:schemeClr>
              </a:solidFill>
            </a:endParaRPr>
          </a:p>
        </p:txBody>
      </p:sp>
    </p:spTree>
    <p:extLst>
      <p:ext uri="{BB962C8B-B14F-4D97-AF65-F5344CB8AC3E}">
        <p14:creationId xmlns:p14="http://schemas.microsoft.com/office/powerpoint/2010/main" xmlns="" val="897433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IN" sz="2400" b="1" dirty="0" smtClean="0"/>
              <a:t>CHAPTERS</a:t>
            </a:r>
            <a:endParaRPr lang="en-IN"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sp>
        <p:nvSpPr>
          <p:cNvPr id="4" name="Rectangle 3"/>
          <p:cNvSpPr/>
          <p:nvPr/>
        </p:nvSpPr>
        <p:spPr>
          <a:xfrm>
            <a:off x="395536" y="1125200"/>
            <a:ext cx="8352928" cy="3539430"/>
          </a:xfrm>
          <a:prstGeom prst="rect">
            <a:avLst/>
          </a:prstGeom>
        </p:spPr>
        <p:txBody>
          <a:bodyPr wrap="square" numCol="2">
            <a:spAutoFit/>
          </a:bodyPr>
          <a:lstStyle/>
          <a:p>
            <a:pPr marL="342900" indent="-342900">
              <a:buFont typeface="+mj-lt"/>
              <a:buAutoNum type="arabicPeriod" startAt="27"/>
            </a:pPr>
            <a:r>
              <a:rPr lang="en-IN" sz="1600" b="1" dirty="0">
                <a:solidFill>
                  <a:schemeClr val="tx2">
                    <a:lumMod val="10000"/>
                  </a:schemeClr>
                </a:solidFill>
              </a:rPr>
              <a:t>PERINEUM                           </a:t>
            </a:r>
          </a:p>
          <a:p>
            <a:pPr marL="342900" indent="-342900">
              <a:buFont typeface="+mj-lt"/>
              <a:buAutoNum type="arabicPeriod" startAt="27"/>
            </a:pPr>
            <a:r>
              <a:rPr lang="en-IN" sz="1600" b="1" dirty="0">
                <a:solidFill>
                  <a:schemeClr val="tx2">
                    <a:lumMod val="10000"/>
                  </a:schemeClr>
                </a:solidFill>
              </a:rPr>
              <a:t>PROSTATE GLAND             </a:t>
            </a:r>
          </a:p>
          <a:p>
            <a:pPr marL="342900" indent="-342900">
              <a:buFont typeface="+mj-lt"/>
              <a:buAutoNum type="arabicPeriod" startAt="27"/>
            </a:pPr>
            <a:r>
              <a:rPr lang="en-IN" sz="1600" b="1" dirty="0">
                <a:solidFill>
                  <a:schemeClr val="tx2">
                    <a:lumMod val="10000"/>
                  </a:schemeClr>
                </a:solidFill>
              </a:rPr>
              <a:t>URINE</a:t>
            </a:r>
          </a:p>
          <a:p>
            <a:pPr marL="342900" indent="-342900">
              <a:buFont typeface="+mj-lt"/>
              <a:buAutoNum type="arabicPeriod" startAt="27"/>
            </a:pPr>
            <a:r>
              <a:rPr lang="en-IN" sz="1600" b="1" dirty="0">
                <a:solidFill>
                  <a:schemeClr val="tx2">
                    <a:lumMod val="10000"/>
                  </a:schemeClr>
                </a:solidFill>
              </a:rPr>
              <a:t>URINARY ORGAN </a:t>
            </a:r>
          </a:p>
          <a:p>
            <a:pPr marL="342900" indent="-342900">
              <a:buFont typeface="+mj-lt"/>
              <a:buAutoNum type="arabicPeriod" startAt="27"/>
            </a:pPr>
            <a:r>
              <a:rPr lang="en-IN" sz="1600" b="1" dirty="0">
                <a:solidFill>
                  <a:schemeClr val="tx2">
                    <a:lumMod val="10000"/>
                  </a:schemeClr>
                </a:solidFill>
              </a:rPr>
              <a:t>GENITALIA</a:t>
            </a:r>
          </a:p>
          <a:p>
            <a:pPr marL="342900" indent="-342900">
              <a:buFont typeface="+mj-lt"/>
              <a:buAutoNum type="arabicPeriod" startAt="27"/>
            </a:pPr>
            <a:r>
              <a:rPr lang="en-IN" sz="1600" b="1" dirty="0">
                <a:solidFill>
                  <a:schemeClr val="tx2">
                    <a:lumMod val="10000"/>
                  </a:schemeClr>
                </a:solidFill>
              </a:rPr>
              <a:t>SEXUAL IMPULSE </a:t>
            </a:r>
          </a:p>
          <a:p>
            <a:pPr marL="342900" indent="-342900">
              <a:buFont typeface="+mj-lt"/>
              <a:buAutoNum type="arabicPeriod" startAt="27"/>
            </a:pPr>
            <a:r>
              <a:rPr lang="en-IN" sz="1600" b="1" dirty="0">
                <a:solidFill>
                  <a:schemeClr val="tx2">
                    <a:lumMod val="10000"/>
                  </a:schemeClr>
                </a:solidFill>
              </a:rPr>
              <a:t>MENSTRUATION </a:t>
            </a:r>
          </a:p>
          <a:p>
            <a:pPr marL="342900" indent="-342900">
              <a:buFont typeface="+mj-lt"/>
              <a:buAutoNum type="arabicPeriod" startAt="27"/>
            </a:pPr>
            <a:r>
              <a:rPr lang="en-IN" sz="1600" b="1" dirty="0">
                <a:solidFill>
                  <a:schemeClr val="tx2">
                    <a:lumMod val="10000"/>
                  </a:schemeClr>
                </a:solidFill>
              </a:rPr>
              <a:t>RESPIRATION </a:t>
            </a:r>
          </a:p>
          <a:p>
            <a:pPr marL="342900" indent="-342900">
              <a:buFont typeface="+mj-lt"/>
              <a:buAutoNum type="arabicPeriod" startAt="27"/>
            </a:pPr>
            <a:r>
              <a:rPr lang="en-IN" sz="1600" b="1" dirty="0">
                <a:solidFill>
                  <a:schemeClr val="tx2">
                    <a:lumMod val="10000"/>
                  </a:schemeClr>
                </a:solidFill>
              </a:rPr>
              <a:t>COUGH </a:t>
            </a:r>
          </a:p>
          <a:p>
            <a:pPr marL="342900" indent="-342900">
              <a:buFont typeface="+mj-lt"/>
              <a:buAutoNum type="arabicPeriod" startAt="27"/>
            </a:pPr>
            <a:r>
              <a:rPr lang="en-IN" sz="1600" b="1" dirty="0">
                <a:solidFill>
                  <a:schemeClr val="tx2">
                    <a:lumMod val="10000"/>
                  </a:schemeClr>
                </a:solidFill>
              </a:rPr>
              <a:t>LARYNX AND TRACHEA</a:t>
            </a:r>
          </a:p>
          <a:p>
            <a:pPr marL="342900" indent="-342900">
              <a:buFont typeface="+mj-lt"/>
              <a:buAutoNum type="arabicPeriod" startAt="27"/>
            </a:pPr>
            <a:r>
              <a:rPr lang="en-IN" sz="1600" b="1" dirty="0">
                <a:solidFill>
                  <a:schemeClr val="tx2">
                    <a:lumMod val="10000"/>
                  </a:schemeClr>
                </a:solidFill>
              </a:rPr>
              <a:t>VOICE AND SPEECH </a:t>
            </a:r>
          </a:p>
          <a:p>
            <a:pPr marL="342900" indent="-342900">
              <a:buFont typeface="+mj-lt"/>
              <a:buAutoNum type="arabicPeriod" startAt="27"/>
            </a:pPr>
            <a:r>
              <a:rPr lang="en-IN" sz="1600" b="1" dirty="0">
                <a:solidFill>
                  <a:schemeClr val="tx2">
                    <a:lumMod val="10000"/>
                  </a:schemeClr>
                </a:solidFill>
              </a:rPr>
              <a:t>NECK AND EXTERNAL</a:t>
            </a:r>
          </a:p>
          <a:p>
            <a:pPr marL="342900" indent="-342900">
              <a:buFont typeface="+mj-lt"/>
              <a:buAutoNum type="arabicPeriod" startAt="27"/>
            </a:pPr>
            <a:r>
              <a:rPr lang="en-IN" sz="1600" b="1" dirty="0">
                <a:solidFill>
                  <a:schemeClr val="tx2">
                    <a:lumMod val="10000"/>
                  </a:schemeClr>
                </a:solidFill>
              </a:rPr>
              <a:t>CHEST</a:t>
            </a:r>
          </a:p>
          <a:p>
            <a:pPr marL="342900" indent="-342900">
              <a:buFont typeface="+mj-lt"/>
              <a:buAutoNum type="arabicPeriod" startAt="27"/>
            </a:pPr>
            <a:r>
              <a:rPr lang="en-IN" sz="1600" b="1" dirty="0">
                <a:solidFill>
                  <a:schemeClr val="tx2">
                    <a:lumMod val="10000"/>
                  </a:schemeClr>
                </a:solidFill>
              </a:rPr>
              <a:t>BACK</a:t>
            </a:r>
          </a:p>
          <a:p>
            <a:pPr marL="342900" indent="-342900">
              <a:buFont typeface="+mj-lt"/>
              <a:buAutoNum type="arabicPeriod" startAt="27"/>
            </a:pPr>
            <a:r>
              <a:rPr lang="en-IN" sz="1600" b="1" dirty="0">
                <a:solidFill>
                  <a:schemeClr val="tx2">
                    <a:lumMod val="10000"/>
                  </a:schemeClr>
                </a:solidFill>
              </a:rPr>
              <a:t>UPPER EXTREMITIES</a:t>
            </a:r>
          </a:p>
          <a:p>
            <a:pPr marL="342900" indent="-342900">
              <a:buFont typeface="+mj-lt"/>
              <a:buAutoNum type="arabicPeriod" startAt="27"/>
            </a:pPr>
            <a:r>
              <a:rPr lang="en-IN" sz="1600" b="1" dirty="0">
                <a:solidFill>
                  <a:schemeClr val="tx2">
                    <a:lumMod val="10000"/>
                  </a:schemeClr>
                </a:solidFill>
              </a:rPr>
              <a:t>LOWER EXTREMITIES</a:t>
            </a:r>
          </a:p>
          <a:p>
            <a:pPr marL="342900" indent="-342900">
              <a:buFont typeface="+mj-lt"/>
              <a:buAutoNum type="arabicPeriod" startAt="27"/>
            </a:pPr>
            <a:r>
              <a:rPr lang="en-IN" sz="1600" b="1" dirty="0">
                <a:solidFill>
                  <a:schemeClr val="tx2">
                    <a:lumMod val="10000"/>
                  </a:schemeClr>
                </a:solidFill>
              </a:rPr>
              <a:t>SENSATION &amp; COMPLAINT</a:t>
            </a:r>
          </a:p>
          <a:p>
            <a:pPr marL="342900" indent="-342900">
              <a:buFont typeface="+mj-lt"/>
              <a:buAutoNum type="arabicPeriod" startAt="27"/>
            </a:pPr>
            <a:r>
              <a:rPr lang="en-IN" sz="1600" b="1" dirty="0">
                <a:solidFill>
                  <a:schemeClr val="tx2">
                    <a:lumMod val="10000"/>
                  </a:schemeClr>
                </a:solidFill>
              </a:rPr>
              <a:t>GLANDS</a:t>
            </a:r>
          </a:p>
          <a:p>
            <a:pPr marL="342900" indent="-342900">
              <a:buFont typeface="+mj-lt"/>
              <a:buAutoNum type="arabicPeriod" startAt="27"/>
            </a:pPr>
            <a:r>
              <a:rPr lang="en-IN" sz="1600" b="1" dirty="0">
                <a:solidFill>
                  <a:schemeClr val="tx2">
                    <a:lumMod val="10000"/>
                  </a:schemeClr>
                </a:solidFill>
              </a:rPr>
              <a:t>BONES</a:t>
            </a:r>
          </a:p>
          <a:p>
            <a:pPr marL="342900" indent="-342900">
              <a:buFont typeface="+mj-lt"/>
              <a:buAutoNum type="arabicPeriod" startAt="27"/>
            </a:pPr>
            <a:r>
              <a:rPr lang="en-IN" sz="1600" b="1" dirty="0">
                <a:solidFill>
                  <a:schemeClr val="tx2">
                    <a:lumMod val="10000"/>
                  </a:schemeClr>
                </a:solidFill>
              </a:rPr>
              <a:t>SKIN &amp; EXTERIOR BODY</a:t>
            </a:r>
          </a:p>
          <a:p>
            <a:pPr marL="342900" indent="-342900">
              <a:buFont typeface="+mj-lt"/>
              <a:buAutoNum type="arabicPeriod" startAt="27"/>
            </a:pPr>
            <a:r>
              <a:rPr lang="en-IN" sz="1600" b="1" dirty="0">
                <a:solidFill>
                  <a:schemeClr val="tx2">
                    <a:lumMod val="10000"/>
                  </a:schemeClr>
                </a:solidFill>
              </a:rPr>
              <a:t>SLEEP</a:t>
            </a:r>
          </a:p>
          <a:p>
            <a:pPr marL="342900" indent="-342900">
              <a:buFont typeface="+mj-lt"/>
              <a:buAutoNum type="arabicPeriod" startAt="27"/>
            </a:pPr>
            <a:r>
              <a:rPr lang="en-IN" sz="1600" b="1" dirty="0">
                <a:solidFill>
                  <a:schemeClr val="tx2">
                    <a:lumMod val="10000"/>
                  </a:schemeClr>
                </a:solidFill>
              </a:rPr>
              <a:t>DREAMS</a:t>
            </a:r>
          </a:p>
          <a:p>
            <a:pPr marL="342900" indent="-342900">
              <a:buFont typeface="+mj-lt"/>
              <a:buAutoNum type="arabicPeriod" startAt="27"/>
            </a:pPr>
            <a:r>
              <a:rPr lang="en-IN" sz="1600" b="1" dirty="0">
                <a:solidFill>
                  <a:schemeClr val="tx2">
                    <a:lumMod val="10000"/>
                  </a:schemeClr>
                </a:solidFill>
              </a:rPr>
              <a:t>FEVER</a:t>
            </a:r>
          </a:p>
          <a:p>
            <a:pPr marL="342900" indent="-342900">
              <a:buFont typeface="+mj-lt"/>
              <a:buAutoNum type="arabicPeriod" startAt="27"/>
            </a:pPr>
            <a:r>
              <a:rPr lang="en-IN" sz="1600" b="1" dirty="0">
                <a:solidFill>
                  <a:schemeClr val="tx2">
                    <a:lumMod val="10000"/>
                  </a:schemeClr>
                </a:solidFill>
              </a:rPr>
              <a:t>COMPOUND FEVER</a:t>
            </a:r>
          </a:p>
          <a:p>
            <a:pPr marL="342900" indent="-342900">
              <a:buFont typeface="+mj-lt"/>
              <a:buAutoNum type="arabicPeriod" startAt="27"/>
            </a:pPr>
            <a:r>
              <a:rPr lang="en-IN" sz="1600" b="1" dirty="0">
                <a:solidFill>
                  <a:schemeClr val="tx2">
                    <a:lumMod val="10000"/>
                  </a:schemeClr>
                </a:solidFill>
              </a:rPr>
              <a:t>CONDITIONS IN GENERAL</a:t>
            </a:r>
          </a:p>
          <a:p>
            <a:pPr marL="342900" indent="-342900">
              <a:buFont typeface="+mj-lt"/>
              <a:buAutoNum type="arabicPeriod" startAt="27"/>
            </a:pPr>
            <a:r>
              <a:rPr lang="en-IN" sz="1600" b="1" dirty="0">
                <a:solidFill>
                  <a:schemeClr val="tx2">
                    <a:lumMod val="10000"/>
                  </a:schemeClr>
                </a:solidFill>
              </a:rPr>
              <a:t>CONDITION OF AGG &amp; AMEL</a:t>
            </a:r>
          </a:p>
          <a:p>
            <a:pPr marL="342900" indent="-342900">
              <a:buFont typeface="+mj-lt"/>
              <a:buAutoNum type="arabicPeriod" startAt="27"/>
            </a:pPr>
            <a:r>
              <a:rPr lang="en-IN" sz="1600" b="1" dirty="0">
                <a:solidFill>
                  <a:schemeClr val="tx2">
                    <a:lumMod val="10000"/>
                  </a:schemeClr>
                </a:solidFill>
              </a:rPr>
              <a:t>CONCORDANCE</a:t>
            </a:r>
          </a:p>
          <a:p>
            <a:pPr marL="342900" indent="-342900">
              <a:buFont typeface="+mj-lt"/>
              <a:buAutoNum type="arabicPeriod" startAt="27"/>
            </a:pPr>
            <a:endParaRPr lang="en-IN" sz="1600" b="1" dirty="0">
              <a:solidFill>
                <a:schemeClr val="tx2">
                  <a:lumMod val="10000"/>
                </a:schemeClr>
              </a:solidFill>
            </a:endParaRPr>
          </a:p>
        </p:txBody>
      </p:sp>
    </p:spTree>
    <p:extLst>
      <p:ext uri="{BB962C8B-B14F-4D97-AF65-F5344CB8AC3E}">
        <p14:creationId xmlns:p14="http://schemas.microsoft.com/office/powerpoint/2010/main" xmlns="" val="1916883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sp>
        <p:nvSpPr>
          <p:cNvPr id="3" name="Rectangle 2"/>
          <p:cNvSpPr/>
          <p:nvPr/>
        </p:nvSpPr>
        <p:spPr>
          <a:xfrm>
            <a:off x="467544" y="699542"/>
            <a:ext cx="8208912" cy="400110"/>
          </a:xfrm>
          <a:prstGeom prst="rect">
            <a:avLst/>
          </a:prstGeom>
        </p:spPr>
        <p:txBody>
          <a:bodyPr wrap="square">
            <a:spAutoFit/>
          </a:bodyPr>
          <a:lstStyle/>
          <a:p>
            <a:pPr algn="ctr"/>
            <a:r>
              <a:rPr lang="en-IN" sz="2000" b="1" u="sng" dirty="0"/>
              <a:t>SOME </a:t>
            </a:r>
            <a:r>
              <a:rPr lang="en-IN" sz="2000" b="1" u="sng" dirty="0" smtClean="0"/>
              <a:t>IMPORTANT MIND RUBRICS OF </a:t>
            </a:r>
            <a:r>
              <a:rPr lang="en-IN" sz="2000" b="1" u="sng" dirty="0"/>
              <a:t>BBCR</a:t>
            </a:r>
          </a:p>
        </p:txBody>
      </p:sp>
      <p:sp>
        <p:nvSpPr>
          <p:cNvPr id="4" name="Rectangle 3"/>
          <p:cNvSpPr/>
          <p:nvPr/>
        </p:nvSpPr>
        <p:spPr>
          <a:xfrm>
            <a:off x="467544" y="1556088"/>
            <a:ext cx="8208912" cy="1692771"/>
          </a:xfrm>
          <a:prstGeom prst="rect">
            <a:avLst/>
          </a:prstGeom>
        </p:spPr>
        <p:txBody>
          <a:bodyPr wrap="square">
            <a:spAutoFit/>
          </a:bodyPr>
          <a:lstStyle/>
          <a:p>
            <a:pPr marL="285750" indent="-285750">
              <a:buFont typeface="Wingdings" panose="05000000000000000000" pitchFamily="2" charset="2"/>
              <a:buChar char="Ø"/>
            </a:pPr>
            <a:r>
              <a:rPr lang="en-IN" sz="2400" b="1" u="sng" dirty="0">
                <a:solidFill>
                  <a:schemeClr val="bg1"/>
                </a:solidFill>
                <a:effectLst>
                  <a:outerShdw blurRad="38100" dist="38100" dir="2700000" algn="tl">
                    <a:srgbClr val="000000">
                      <a:alpha val="43137"/>
                    </a:srgbClr>
                  </a:outerShdw>
                </a:effectLst>
              </a:rPr>
              <a:t>Communicative</a:t>
            </a:r>
            <a:r>
              <a:rPr lang="en-IN" sz="2400" b="1" u="sng" dirty="0">
                <a:solidFill>
                  <a:schemeClr val="bg1"/>
                </a:solidFill>
              </a:rPr>
              <a:t> </a:t>
            </a:r>
            <a:r>
              <a:rPr lang="en-IN" sz="2000" b="1" dirty="0"/>
              <a:t>–willing and able to talk and share ideas </a:t>
            </a:r>
            <a:r>
              <a:rPr lang="en-IN" sz="2000" b="1" dirty="0" smtClean="0"/>
              <a:t>.</a:t>
            </a:r>
          </a:p>
          <a:p>
            <a:pPr marL="285750" indent="-285750"/>
            <a:r>
              <a:rPr lang="en-IN" sz="2000" b="1" dirty="0" smtClean="0"/>
              <a:t>(These </a:t>
            </a:r>
            <a:r>
              <a:rPr lang="en-IN" sz="2000" b="1" dirty="0"/>
              <a:t>people are too eager to give information whatever they are being asked for, if they are asked something </a:t>
            </a:r>
            <a:r>
              <a:rPr lang="en-IN" sz="2000" b="1" dirty="0" smtClean="0"/>
              <a:t>they </a:t>
            </a:r>
            <a:r>
              <a:rPr lang="en-IN" sz="2000" b="1" dirty="0"/>
              <a:t>answer much more than that is expected.</a:t>
            </a:r>
          </a:p>
          <a:p>
            <a:endParaRPr lang="en-IN" sz="2000" b="1"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2790446073"/>
              </p:ext>
            </p:extLst>
          </p:nvPr>
        </p:nvGraphicFramePr>
        <p:xfrm>
          <a:off x="1439652" y="3169766"/>
          <a:ext cx="6264696" cy="1346200"/>
        </p:xfrm>
        <a:graphic>
          <a:graphicData uri="http://schemas.openxmlformats.org/drawingml/2006/table">
            <a:tbl>
              <a:tblPr firstRow="1" bandRow="1">
                <a:tableStyleId>{69C7853C-536D-4A76-A0AE-DD22124D55A5}</a:tableStyleId>
              </a:tblPr>
              <a:tblGrid>
                <a:gridCol w="3132348"/>
                <a:gridCol w="3132348"/>
              </a:tblGrid>
              <a:tr h="370840">
                <a:tc>
                  <a:txBody>
                    <a:bodyPr/>
                    <a:lstStyle/>
                    <a:p>
                      <a:pPr algn="ctr"/>
                      <a:r>
                        <a:rPr lang="en-US" sz="2800" u="sng" dirty="0" smtClean="0"/>
                        <a:t>KENT</a:t>
                      </a:r>
                      <a:endParaRPr lang="en-US" sz="2800" u="sng" dirty="0"/>
                    </a:p>
                  </a:txBody>
                  <a:tcPr/>
                </a:tc>
                <a:tc>
                  <a:txBody>
                    <a:bodyPr/>
                    <a:lstStyle/>
                    <a:p>
                      <a:pPr algn="ctr"/>
                      <a:r>
                        <a:rPr lang="en-US" sz="2800" u="sng" dirty="0" smtClean="0"/>
                        <a:t>BBCR</a:t>
                      </a:r>
                      <a:endParaRPr lang="en-US" sz="2800" u="sng" dirty="0"/>
                    </a:p>
                  </a:txBody>
                  <a:tcPr/>
                </a:tc>
              </a:tr>
              <a:tr h="370840">
                <a:tc>
                  <a:txBody>
                    <a:bodyPr/>
                    <a:lstStyle/>
                    <a:p>
                      <a:r>
                        <a:rPr lang="en-US" sz="2400" dirty="0" smtClean="0">
                          <a:solidFill>
                            <a:schemeClr val="tx2">
                              <a:lumMod val="10000"/>
                            </a:schemeClr>
                          </a:solidFill>
                        </a:rPr>
                        <a:t>LOQUACITY</a:t>
                      </a:r>
                      <a:endParaRPr lang="en-US" sz="2400" dirty="0">
                        <a:solidFill>
                          <a:schemeClr val="tx2">
                            <a:lumMod val="10000"/>
                          </a:schemeClr>
                        </a:solidFill>
                      </a:endParaRPr>
                    </a:p>
                  </a:txBody>
                  <a:tcPr/>
                </a:tc>
                <a:tc>
                  <a:txBody>
                    <a:bodyPr/>
                    <a:lstStyle/>
                    <a:p>
                      <a:r>
                        <a:rPr lang="en-US" sz="2400" dirty="0" smtClean="0">
                          <a:solidFill>
                            <a:schemeClr val="tx2">
                              <a:lumMod val="10000"/>
                            </a:schemeClr>
                          </a:solidFill>
                        </a:rPr>
                        <a:t>COMMUNICATIVE</a:t>
                      </a:r>
                      <a:endParaRPr lang="en-US" sz="2400" dirty="0">
                        <a:solidFill>
                          <a:schemeClr val="tx2">
                            <a:lumMod val="10000"/>
                          </a:schemeClr>
                        </a:solidFill>
                      </a:endParaRPr>
                    </a:p>
                  </a:txBody>
                  <a:tcPr/>
                </a:tc>
              </a:tr>
              <a:tr h="370840">
                <a:tc>
                  <a:txBody>
                    <a:bodyPr/>
                    <a:lstStyle/>
                    <a:p>
                      <a:r>
                        <a:rPr lang="en-US" dirty="0" smtClean="0">
                          <a:solidFill>
                            <a:schemeClr val="tx2">
                              <a:lumMod val="10000"/>
                            </a:schemeClr>
                          </a:solidFill>
                        </a:rPr>
                        <a:t>HYOS , LACHESIS , STRAMONIUM</a:t>
                      </a:r>
                      <a:endParaRPr lang="en-US" dirty="0">
                        <a:solidFill>
                          <a:schemeClr val="tx2">
                            <a:lumMod val="10000"/>
                          </a:schemeClr>
                        </a:solidFill>
                      </a:endParaRPr>
                    </a:p>
                  </a:txBody>
                  <a:tcPr/>
                </a:tc>
                <a:tc>
                  <a:txBody>
                    <a:bodyPr/>
                    <a:lstStyle/>
                    <a:p>
                      <a:r>
                        <a:rPr lang="en-US" dirty="0" smtClean="0">
                          <a:solidFill>
                            <a:schemeClr val="tx2">
                              <a:lumMod val="10000"/>
                            </a:schemeClr>
                          </a:solidFill>
                        </a:rPr>
                        <a:t>LACHESIS</a:t>
                      </a:r>
                      <a:endParaRPr lang="en-US" dirty="0">
                        <a:solidFill>
                          <a:schemeClr val="tx2">
                            <a:lumMod val="10000"/>
                          </a:schemeClr>
                        </a:solidFill>
                      </a:endParaRPr>
                    </a:p>
                  </a:txBody>
                  <a:tcPr/>
                </a:tc>
              </a:tr>
            </a:tbl>
          </a:graphicData>
        </a:graphic>
      </p:graphicFrame>
    </p:spTree>
    <p:extLst>
      <p:ext uri="{BB962C8B-B14F-4D97-AF65-F5344CB8AC3E}">
        <p14:creationId xmlns:p14="http://schemas.microsoft.com/office/powerpoint/2010/main" xmlns="" val="1825056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sp>
        <p:nvSpPr>
          <p:cNvPr id="4" name="Rectangle 3"/>
          <p:cNvSpPr/>
          <p:nvPr/>
        </p:nvSpPr>
        <p:spPr>
          <a:xfrm>
            <a:off x="467544" y="843558"/>
            <a:ext cx="8208912" cy="769441"/>
          </a:xfrm>
          <a:prstGeom prst="rect">
            <a:avLst/>
          </a:prstGeom>
        </p:spPr>
        <p:txBody>
          <a:bodyPr wrap="square">
            <a:spAutoFit/>
          </a:bodyPr>
          <a:lstStyle/>
          <a:p>
            <a:pPr marL="285750" indent="-285750">
              <a:buFont typeface="Wingdings" panose="05000000000000000000" pitchFamily="2" charset="2"/>
              <a:buChar char="Ø"/>
            </a:pPr>
            <a:r>
              <a:rPr lang="en-IN" sz="2400" b="1" u="sng" dirty="0">
                <a:solidFill>
                  <a:schemeClr val="bg1"/>
                </a:solidFill>
                <a:effectLst>
                  <a:outerShdw blurRad="38100" dist="38100" dir="2700000" algn="tl">
                    <a:srgbClr val="000000">
                      <a:alpha val="43137"/>
                    </a:srgbClr>
                  </a:outerShdw>
                </a:effectLst>
              </a:rPr>
              <a:t>CONCENTRATION</a:t>
            </a:r>
            <a:r>
              <a:rPr lang="en-IN" sz="2400" b="1" u="sng" dirty="0">
                <a:solidFill>
                  <a:schemeClr val="bg1"/>
                </a:solidFill>
              </a:rPr>
              <a:t> </a:t>
            </a:r>
            <a:r>
              <a:rPr lang="en-IN" sz="2400" b="1" u="sng" dirty="0">
                <a:solidFill>
                  <a:schemeClr val="bg1"/>
                </a:solidFill>
                <a:effectLst>
                  <a:outerShdw blurRad="38100" dist="38100" dir="2700000" algn="tl">
                    <a:srgbClr val="000000">
                      <a:alpha val="43137"/>
                    </a:srgbClr>
                  </a:outerShdw>
                </a:effectLst>
              </a:rPr>
              <a:t>DIFFICULT-</a:t>
            </a:r>
            <a:r>
              <a:rPr lang="en-IN" sz="2400" b="1" u="sng" dirty="0">
                <a:solidFill>
                  <a:schemeClr val="bg1"/>
                </a:solidFill>
              </a:rPr>
              <a:t> </a:t>
            </a:r>
            <a:r>
              <a:rPr lang="en-IN" sz="2400" b="1" u="sng" dirty="0">
                <a:solidFill>
                  <a:schemeClr val="bg1"/>
                </a:solidFill>
                <a:effectLst>
                  <a:outerShdw blurRad="38100" dist="38100" dir="2700000" algn="tl">
                    <a:srgbClr val="000000">
                      <a:alpha val="43137"/>
                    </a:srgbClr>
                  </a:outerShdw>
                </a:effectLst>
              </a:rPr>
              <a:t> </a:t>
            </a:r>
            <a:r>
              <a:rPr lang="en-IN" sz="2000" b="1" dirty="0" smtClean="0"/>
              <a:t>a </a:t>
            </a:r>
            <a:r>
              <a:rPr lang="en-IN" sz="2000" b="1" dirty="0"/>
              <a:t>decreased ability to focus your thought on </a:t>
            </a:r>
            <a:r>
              <a:rPr lang="en-IN" sz="2000" b="1" dirty="0" smtClean="0"/>
              <a:t>something.</a:t>
            </a:r>
            <a:endParaRPr lang="en-IN" sz="2000" b="1" dirty="0"/>
          </a:p>
        </p:txBody>
      </p:sp>
      <p:graphicFrame>
        <p:nvGraphicFramePr>
          <p:cNvPr id="5" name="Table 4"/>
          <p:cNvGraphicFramePr>
            <a:graphicFrameLocks noGrp="1"/>
          </p:cNvGraphicFramePr>
          <p:nvPr>
            <p:extLst>
              <p:ext uri="{D42A27DB-BD31-4B8C-83A1-F6EECF244321}">
                <p14:modId xmlns:p14="http://schemas.microsoft.com/office/powerpoint/2010/main" xmlns="" val="1686185446"/>
              </p:ext>
            </p:extLst>
          </p:nvPr>
        </p:nvGraphicFramePr>
        <p:xfrm>
          <a:off x="1619672" y="1713582"/>
          <a:ext cx="6096000" cy="2946400"/>
        </p:xfrm>
        <a:graphic>
          <a:graphicData uri="http://schemas.openxmlformats.org/drawingml/2006/table">
            <a:tbl>
              <a:tblPr firstRow="1" bandRow="1">
                <a:tableStyleId>{69C7853C-536D-4A76-A0AE-DD22124D55A5}</a:tableStyleId>
              </a:tblPr>
              <a:tblGrid>
                <a:gridCol w="3048000"/>
                <a:gridCol w="3048000"/>
              </a:tblGrid>
              <a:tr h="370840">
                <a:tc>
                  <a:txBody>
                    <a:bodyPr/>
                    <a:lstStyle/>
                    <a:p>
                      <a:pPr algn="ctr"/>
                      <a:r>
                        <a:rPr lang="en-US" u="sng" dirty="0" smtClean="0"/>
                        <a:t>KENT</a:t>
                      </a:r>
                      <a:endParaRPr lang="en-US" b="1" u="sng" dirty="0"/>
                    </a:p>
                  </a:txBody>
                  <a:tcPr/>
                </a:tc>
                <a:tc>
                  <a:txBody>
                    <a:bodyPr/>
                    <a:lstStyle/>
                    <a:p>
                      <a:pPr algn="ctr"/>
                      <a:r>
                        <a:rPr lang="en-US" u="sng" dirty="0" smtClean="0"/>
                        <a:t>BBCR</a:t>
                      </a:r>
                      <a:endParaRPr lang="en-US" b="1" u="sng" dirty="0"/>
                    </a:p>
                  </a:txBody>
                  <a:tcPr/>
                </a:tc>
              </a:tr>
              <a:tr h="370840">
                <a:tc>
                  <a:txBody>
                    <a:bodyPr/>
                    <a:lstStyle/>
                    <a:p>
                      <a:r>
                        <a:rPr lang="en-US" dirty="0" smtClean="0">
                          <a:solidFill>
                            <a:schemeClr val="tx2">
                              <a:lumMod val="10000"/>
                            </a:schemeClr>
                          </a:solidFill>
                        </a:rPr>
                        <a:t>CONCENTRATION DIFFICULT</a:t>
                      </a:r>
                    </a:p>
                  </a:txBody>
                  <a:tcPr/>
                </a:tc>
                <a:tc>
                  <a:txBody>
                    <a:bodyPr/>
                    <a:lstStyle/>
                    <a:p>
                      <a:r>
                        <a:rPr lang="en-US" dirty="0" smtClean="0">
                          <a:solidFill>
                            <a:schemeClr val="tx2">
                              <a:lumMod val="10000"/>
                            </a:schemeClr>
                          </a:solidFill>
                        </a:rPr>
                        <a:t>CONCENTRATION DIFFICULT</a:t>
                      </a:r>
                      <a:endParaRPr lang="en-US" dirty="0">
                        <a:solidFill>
                          <a:schemeClr val="tx2">
                            <a:lumMod val="10000"/>
                          </a:schemeClr>
                        </a:solidFill>
                      </a:endParaRPr>
                    </a:p>
                  </a:txBody>
                  <a:tcPr/>
                </a:tc>
              </a:tr>
              <a:tr h="370840">
                <a:tc>
                  <a:txBody>
                    <a:bodyPr/>
                    <a:lstStyle/>
                    <a:p>
                      <a:r>
                        <a:rPr lang="en-US" dirty="0" smtClean="0">
                          <a:solidFill>
                            <a:schemeClr val="tx2">
                              <a:lumMod val="10000"/>
                            </a:schemeClr>
                          </a:solidFill>
                        </a:rPr>
                        <a:t>Anacardium, Baryta-carb, </a:t>
                      </a:r>
                    </a:p>
                    <a:p>
                      <a:r>
                        <a:rPr lang="en-US" dirty="0" smtClean="0">
                          <a:solidFill>
                            <a:schemeClr val="tx2">
                              <a:lumMod val="10000"/>
                            </a:schemeClr>
                          </a:solidFill>
                        </a:rPr>
                        <a:t>Carbo-veg , Causticum , Glonine , Graphitis , Nux-vomica ,</a:t>
                      </a:r>
                      <a:r>
                        <a:rPr lang="en-US" baseline="0" dirty="0" smtClean="0">
                          <a:solidFill>
                            <a:schemeClr val="tx2">
                              <a:lumMod val="10000"/>
                            </a:schemeClr>
                          </a:solidFill>
                        </a:rPr>
                        <a:t> Nux-moschta , Phos-acid , Phos</a:t>
                      </a:r>
                      <a:endParaRPr lang="en-US" dirty="0">
                        <a:solidFill>
                          <a:schemeClr val="tx2">
                            <a:lumMod val="10000"/>
                          </a:schemeClr>
                        </a:solidFill>
                      </a:endParaRPr>
                    </a:p>
                  </a:txBody>
                  <a:tcPr/>
                </a:tc>
                <a:tc>
                  <a:txBody>
                    <a:bodyPr/>
                    <a:lstStyle/>
                    <a:p>
                      <a:r>
                        <a:rPr lang="en-US" dirty="0" smtClean="0">
                          <a:solidFill>
                            <a:schemeClr val="tx2">
                              <a:lumMod val="10000"/>
                            </a:schemeClr>
                          </a:solidFill>
                        </a:rPr>
                        <a:t>Terebinthiniae</a:t>
                      </a:r>
                      <a:endParaRPr lang="en-US" dirty="0">
                        <a:solidFill>
                          <a:schemeClr val="tx2">
                            <a:lumMod val="10000"/>
                          </a:schemeClr>
                        </a:solidFill>
                      </a:endParaRPr>
                    </a:p>
                  </a:txBody>
                  <a:tcPr/>
                </a:tc>
              </a:tr>
              <a:tr h="370840">
                <a:tc>
                  <a:txBody>
                    <a:bodyPr/>
                    <a:lstStyle/>
                    <a:p>
                      <a:r>
                        <a:rPr lang="en-US" dirty="0" smtClean="0">
                          <a:solidFill>
                            <a:schemeClr val="tx2">
                              <a:lumMod val="10000"/>
                            </a:schemeClr>
                          </a:solidFill>
                        </a:rPr>
                        <a:t>Calculating while- nux vomica.</a:t>
                      </a:r>
                    </a:p>
                    <a:p>
                      <a:endParaRPr lang="en-US" dirty="0">
                        <a:solidFill>
                          <a:schemeClr val="tx2">
                            <a:lumMod val="10000"/>
                          </a:schemeClr>
                        </a:solidFill>
                      </a:endParaRPr>
                    </a:p>
                  </a:txBody>
                  <a:tcPr/>
                </a:tc>
                <a:tc>
                  <a:txBody>
                    <a:bodyPr/>
                    <a:lstStyle/>
                    <a:p>
                      <a:endParaRPr lang="en-US" dirty="0"/>
                    </a:p>
                  </a:txBody>
                  <a:tcPr/>
                </a:tc>
              </a:tr>
              <a:tr h="370840">
                <a:tc>
                  <a:txBody>
                    <a:bodyPr/>
                    <a:lstStyle/>
                    <a:p>
                      <a:r>
                        <a:rPr lang="en-US" dirty="0" smtClean="0">
                          <a:solidFill>
                            <a:schemeClr val="tx2">
                              <a:lumMod val="10000"/>
                            </a:schemeClr>
                          </a:solidFill>
                        </a:rPr>
                        <a:t>Talking while- merc -cor, nat- mur</a:t>
                      </a:r>
                      <a:endParaRPr lang="en-US" dirty="0">
                        <a:solidFill>
                          <a:schemeClr val="tx2">
                            <a:lumMod val="10000"/>
                          </a:schemeClr>
                        </a:solidFill>
                      </a:endParaRPr>
                    </a:p>
                  </a:txBody>
                  <a:tcPr/>
                </a:tc>
                <a:tc>
                  <a:txBody>
                    <a:bodyPr/>
                    <a:lstStyle/>
                    <a:p>
                      <a:endParaRPr lang="en-US" dirty="0"/>
                    </a:p>
                  </a:txBody>
                  <a:tcPr/>
                </a:tc>
              </a:tr>
              <a:tr h="370840">
                <a:tc>
                  <a:txBody>
                    <a:bodyPr/>
                    <a:lstStyle/>
                    <a:p>
                      <a:r>
                        <a:rPr lang="en-US" dirty="0" smtClean="0">
                          <a:solidFill>
                            <a:schemeClr val="tx2">
                              <a:lumMod val="10000"/>
                            </a:schemeClr>
                          </a:solidFill>
                        </a:rPr>
                        <a:t>Writing while- aconite, mag carb.</a:t>
                      </a:r>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4214226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95"/>
        <p:cNvGrpSpPr/>
        <p:nvPr/>
      </p:nvGrpSpPr>
      <p:grpSpPr>
        <a:xfrm>
          <a:off x="0" y="0"/>
          <a:ext cx="0" cy="0"/>
          <a:chOff x="0" y="0"/>
          <a:chExt cx="0" cy="0"/>
        </a:xfrm>
      </p:grpSpPr>
      <p:sp>
        <p:nvSpPr>
          <p:cNvPr id="97" name="Google Shape;97;p18"/>
          <p:cNvSpPr txBox="1">
            <a:spLocks noGrp="1"/>
          </p:cNvSpPr>
          <p:nvPr>
            <p:ph type="body" idx="1"/>
          </p:nvPr>
        </p:nvSpPr>
        <p:spPr>
          <a:xfrm>
            <a:off x="3203848" y="805325"/>
            <a:ext cx="5483077" cy="3548100"/>
          </a:xfrm>
          <a:prstGeom prst="rect">
            <a:avLst/>
          </a:prstGeom>
        </p:spPr>
        <p:txBody>
          <a:bodyPr spcFirstLastPara="1" wrap="square" lIns="0" tIns="0" rIns="0" bIns="0" anchor="ctr" anchorCtr="0">
            <a:noAutofit/>
          </a:bodyPr>
          <a:lstStyle/>
          <a:p>
            <a:pPr marL="88900" lvl="0" indent="0" algn="ctr">
              <a:spcBef>
                <a:spcPts val="0"/>
              </a:spcBef>
              <a:buNone/>
            </a:pPr>
            <a:r>
              <a:rPr lang="en-IN" b="1" dirty="0"/>
              <a:t>ABOUT AUTHOR </a:t>
            </a:r>
            <a:r>
              <a:rPr lang="en-IN" b="1" dirty="0" smtClean="0"/>
              <a:t>…..</a:t>
            </a:r>
          </a:p>
          <a:p>
            <a:pPr marL="88900" lvl="0" indent="0" algn="ctr">
              <a:spcBef>
                <a:spcPts val="0"/>
              </a:spcBef>
              <a:buNone/>
            </a:pPr>
            <a:endParaRPr lang="en-IN" b="1" dirty="0"/>
          </a:p>
          <a:p>
            <a:pPr marL="88900" indent="0" algn="ctr">
              <a:buNone/>
            </a:pPr>
            <a:r>
              <a:rPr lang="en-IN" dirty="0"/>
              <a:t>DR. H.A. Roberts says “Probably there has never been a more </a:t>
            </a:r>
            <a:r>
              <a:rPr lang="en-IN" dirty="0" smtClean="0"/>
              <a:t>thorough </a:t>
            </a:r>
            <a:r>
              <a:rPr lang="en-IN" dirty="0"/>
              <a:t>student of B</a:t>
            </a:r>
            <a:r>
              <a:rPr lang="en-IN" dirty="0" smtClean="0"/>
              <a:t>oenninghausen </a:t>
            </a:r>
            <a:r>
              <a:rPr lang="en-IN" dirty="0"/>
              <a:t>than the late Dr. </a:t>
            </a:r>
            <a:r>
              <a:rPr lang="en-IN" dirty="0" smtClean="0"/>
              <a:t>Cyrus </a:t>
            </a:r>
            <a:r>
              <a:rPr lang="en-IN" dirty="0"/>
              <a:t>M</a:t>
            </a:r>
            <a:r>
              <a:rPr lang="en-IN" dirty="0" smtClean="0"/>
              <a:t>axwell </a:t>
            </a:r>
            <a:r>
              <a:rPr lang="en-IN" dirty="0"/>
              <a:t>B</a:t>
            </a:r>
            <a:r>
              <a:rPr lang="en-IN" dirty="0" smtClean="0"/>
              <a:t>oger”</a:t>
            </a:r>
            <a:endParaRPr lang="en-IN" dirty="0"/>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3</a:t>
            </a:fld>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915566"/>
            <a:ext cx="2520280"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sp>
        <p:nvSpPr>
          <p:cNvPr id="4" name="Rectangle 3"/>
          <p:cNvSpPr/>
          <p:nvPr/>
        </p:nvSpPr>
        <p:spPr>
          <a:xfrm>
            <a:off x="546022" y="1059582"/>
            <a:ext cx="8208912" cy="2923877"/>
          </a:xfrm>
          <a:prstGeom prst="rect">
            <a:avLst/>
          </a:prstGeom>
        </p:spPr>
        <p:txBody>
          <a:bodyPr wrap="square">
            <a:spAutoFit/>
          </a:bodyPr>
          <a:lstStyle/>
          <a:p>
            <a:pPr marL="285750" indent="-285750">
              <a:buFont typeface="Wingdings" panose="05000000000000000000" pitchFamily="2" charset="2"/>
              <a:buChar char="Ø"/>
            </a:pPr>
            <a:r>
              <a:rPr lang="en-IN" sz="2000" b="1" u="sng" dirty="0" smtClean="0">
                <a:solidFill>
                  <a:schemeClr val="bg1"/>
                </a:solidFill>
              </a:rPr>
              <a:t>BELLOWING</a:t>
            </a:r>
            <a:r>
              <a:rPr lang="en-IN" sz="2000" b="1" dirty="0" smtClean="0">
                <a:solidFill>
                  <a:srgbClr val="FF0000"/>
                </a:solidFill>
              </a:rPr>
              <a:t> </a:t>
            </a:r>
            <a:r>
              <a:rPr lang="en-IN" sz="1800" b="1" dirty="0" smtClean="0">
                <a:solidFill>
                  <a:schemeClr val="bg1"/>
                </a:solidFill>
              </a:rPr>
              <a:t>-</a:t>
            </a:r>
            <a:r>
              <a:rPr lang="en-IN" sz="1800" b="1" dirty="0" smtClean="0"/>
              <a:t>  to </a:t>
            </a:r>
            <a:r>
              <a:rPr lang="en-IN" sz="1800" b="1" dirty="0"/>
              <a:t>shout in a loud deep </a:t>
            </a:r>
            <a:r>
              <a:rPr lang="en-IN" sz="1800" b="1" dirty="0" smtClean="0"/>
              <a:t>voice, because </a:t>
            </a:r>
            <a:r>
              <a:rPr lang="en-IN" sz="1800" b="1" dirty="0"/>
              <a:t>you are angry </a:t>
            </a:r>
            <a:endParaRPr lang="en-IN" sz="1800" b="1" dirty="0" smtClean="0"/>
          </a:p>
          <a:p>
            <a:pPr marL="285750" indent="-285750"/>
            <a:r>
              <a:rPr lang="en-IN" sz="1800" b="1" dirty="0" smtClean="0"/>
              <a:t>( </a:t>
            </a:r>
            <a:r>
              <a:rPr lang="en-IN" sz="1800" b="1" dirty="0"/>
              <a:t>to make the loud deep hollow sound </a:t>
            </a:r>
            <a:r>
              <a:rPr lang="en-IN" sz="1800" b="1" dirty="0" smtClean="0"/>
              <a:t>characteristic </a:t>
            </a:r>
            <a:r>
              <a:rPr lang="en-IN" sz="1800" b="1" dirty="0"/>
              <a:t>of bull)</a:t>
            </a:r>
          </a:p>
          <a:p>
            <a:r>
              <a:rPr lang="en-IN" sz="1800" b="1" dirty="0"/>
              <a:t>  </a:t>
            </a:r>
          </a:p>
          <a:p>
            <a:endParaRPr lang="en-IN" sz="1800" b="1" dirty="0" smtClean="0"/>
          </a:p>
          <a:p>
            <a:endParaRPr lang="en-IN" sz="1800" b="1" dirty="0"/>
          </a:p>
          <a:p>
            <a:endParaRPr lang="en-IN" sz="1800" b="1" dirty="0" smtClean="0"/>
          </a:p>
          <a:p>
            <a:endParaRPr lang="en-IN" sz="1800" b="1" dirty="0">
              <a:solidFill>
                <a:schemeClr val="bg1"/>
              </a:solidFill>
            </a:endParaRPr>
          </a:p>
          <a:p>
            <a:pPr marL="285750" indent="-285750">
              <a:buFont typeface="Wingdings" panose="05000000000000000000" pitchFamily="2" charset="2"/>
              <a:buChar char="Ø"/>
            </a:pPr>
            <a:r>
              <a:rPr lang="en-IN" sz="2000" b="1" u="sng" dirty="0">
                <a:solidFill>
                  <a:schemeClr val="bg1"/>
                </a:solidFill>
              </a:rPr>
              <a:t>PYROMANIA</a:t>
            </a:r>
            <a:r>
              <a:rPr lang="en-IN" sz="2000" b="1" dirty="0">
                <a:solidFill>
                  <a:schemeClr val="bg1"/>
                </a:solidFill>
              </a:rPr>
              <a:t>- </a:t>
            </a:r>
            <a:r>
              <a:rPr lang="en-IN" sz="1800" b="1" dirty="0"/>
              <a:t>An  uncontrollable desire to set fire to things .</a:t>
            </a:r>
          </a:p>
          <a:p>
            <a:endParaRPr lang="en-IN" sz="1800" b="1" dirty="0"/>
          </a:p>
          <a:p>
            <a:endParaRPr lang="en-IN" sz="1800" b="1" dirty="0"/>
          </a:p>
        </p:txBody>
      </p:sp>
      <p:graphicFrame>
        <p:nvGraphicFramePr>
          <p:cNvPr id="6" name="Table 5"/>
          <p:cNvGraphicFramePr>
            <a:graphicFrameLocks noGrp="1"/>
          </p:cNvGraphicFramePr>
          <p:nvPr>
            <p:extLst>
              <p:ext uri="{D42A27DB-BD31-4B8C-83A1-F6EECF244321}">
                <p14:modId xmlns:p14="http://schemas.microsoft.com/office/powerpoint/2010/main" xmlns="" val="1567426161"/>
              </p:ext>
            </p:extLst>
          </p:nvPr>
        </p:nvGraphicFramePr>
        <p:xfrm>
          <a:off x="1619672" y="1779662"/>
          <a:ext cx="6096000" cy="1112520"/>
        </p:xfrm>
        <a:graphic>
          <a:graphicData uri="http://schemas.openxmlformats.org/drawingml/2006/table">
            <a:tbl>
              <a:tblPr firstRow="1" bandRow="1">
                <a:tableStyleId>{69C7853C-536D-4A76-A0AE-DD22124D55A5}</a:tableStyleId>
              </a:tblPr>
              <a:tblGrid>
                <a:gridCol w="3048000"/>
                <a:gridCol w="3048000"/>
              </a:tblGrid>
              <a:tr h="370840">
                <a:tc>
                  <a:txBody>
                    <a:bodyPr/>
                    <a:lstStyle/>
                    <a:p>
                      <a:pPr algn="ctr"/>
                      <a:r>
                        <a:rPr lang="en-US" u="sng" dirty="0" smtClean="0"/>
                        <a:t>KENT</a:t>
                      </a:r>
                      <a:r>
                        <a:rPr lang="en-US" u="sng" baseline="0" dirty="0" smtClean="0"/>
                        <a:t> </a:t>
                      </a:r>
                      <a:endParaRPr lang="en-US" b="1" u="sng" dirty="0"/>
                    </a:p>
                  </a:txBody>
                  <a:tcPr/>
                </a:tc>
                <a:tc>
                  <a:txBody>
                    <a:bodyPr/>
                    <a:lstStyle/>
                    <a:p>
                      <a:pPr algn="ctr"/>
                      <a:r>
                        <a:rPr lang="en-US" u="sng" dirty="0" smtClean="0"/>
                        <a:t>BBCR</a:t>
                      </a:r>
                      <a:endParaRPr lang="en-US" b="1" u="sng" dirty="0"/>
                    </a:p>
                  </a:txBody>
                  <a:tcPr/>
                </a:tc>
              </a:tr>
              <a:tr h="370840">
                <a:tc>
                  <a:txBody>
                    <a:bodyPr/>
                    <a:lstStyle/>
                    <a:p>
                      <a:r>
                        <a:rPr lang="en-US" dirty="0" smtClean="0">
                          <a:solidFill>
                            <a:schemeClr val="tx2">
                              <a:lumMod val="10000"/>
                            </a:schemeClr>
                          </a:solidFill>
                        </a:rPr>
                        <a:t>BELLOWING</a:t>
                      </a:r>
                      <a:endParaRPr lang="en-US" dirty="0">
                        <a:solidFill>
                          <a:schemeClr val="tx2">
                            <a:lumMod val="10000"/>
                          </a:schemeClr>
                        </a:solidFill>
                      </a:endParaRPr>
                    </a:p>
                  </a:txBody>
                  <a:tcPr/>
                </a:tc>
                <a:tc>
                  <a:txBody>
                    <a:bodyPr/>
                    <a:lstStyle/>
                    <a:p>
                      <a:r>
                        <a:rPr lang="en-US" dirty="0" smtClean="0">
                          <a:solidFill>
                            <a:schemeClr val="tx2">
                              <a:lumMod val="10000"/>
                            </a:schemeClr>
                          </a:solidFill>
                        </a:rPr>
                        <a:t>BELLOWING</a:t>
                      </a:r>
                      <a:endParaRPr lang="en-US" dirty="0">
                        <a:solidFill>
                          <a:schemeClr val="tx2">
                            <a:lumMod val="10000"/>
                          </a:schemeClr>
                        </a:solidFill>
                      </a:endParaRPr>
                    </a:p>
                  </a:txBody>
                  <a:tcPr/>
                </a:tc>
              </a:tr>
              <a:tr h="370840">
                <a:tc>
                  <a:txBody>
                    <a:bodyPr/>
                    <a:lstStyle/>
                    <a:p>
                      <a:r>
                        <a:rPr lang="en-US" dirty="0" smtClean="0">
                          <a:solidFill>
                            <a:schemeClr val="tx2">
                              <a:lumMod val="10000"/>
                            </a:schemeClr>
                          </a:solidFill>
                        </a:rPr>
                        <a:t>BELL , CANTH , CUPRUM-MET</a:t>
                      </a:r>
                      <a:endParaRPr lang="en-US" dirty="0">
                        <a:solidFill>
                          <a:schemeClr val="tx2">
                            <a:lumMod val="10000"/>
                          </a:schemeClr>
                        </a:solidFill>
                      </a:endParaRPr>
                    </a:p>
                  </a:txBody>
                  <a:tcPr/>
                </a:tc>
                <a:tc>
                  <a:txBody>
                    <a:bodyPr/>
                    <a:lstStyle/>
                    <a:p>
                      <a:r>
                        <a:rPr lang="en-US" dirty="0" smtClean="0">
                          <a:solidFill>
                            <a:schemeClr val="tx2">
                              <a:lumMod val="10000"/>
                            </a:schemeClr>
                          </a:solidFill>
                        </a:rPr>
                        <a:t>CANTHARIS</a:t>
                      </a:r>
                      <a:endParaRPr lang="en-US" dirty="0">
                        <a:solidFill>
                          <a:schemeClr val="tx2">
                            <a:lumMod val="10000"/>
                          </a:schemeClr>
                        </a:solidFill>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994671718"/>
              </p:ext>
            </p:extLst>
          </p:nvPr>
        </p:nvGraphicFramePr>
        <p:xfrm>
          <a:off x="1619672" y="3435846"/>
          <a:ext cx="6096000" cy="1112520"/>
        </p:xfrm>
        <a:graphic>
          <a:graphicData uri="http://schemas.openxmlformats.org/drawingml/2006/table">
            <a:tbl>
              <a:tblPr firstRow="1" bandRow="1">
                <a:tableStyleId>{69C7853C-536D-4A76-A0AE-DD22124D55A5}</a:tableStyleId>
              </a:tblPr>
              <a:tblGrid>
                <a:gridCol w="3048000"/>
                <a:gridCol w="3048000"/>
              </a:tblGrid>
              <a:tr h="370840">
                <a:tc>
                  <a:txBody>
                    <a:bodyPr/>
                    <a:lstStyle/>
                    <a:p>
                      <a:pPr algn="ctr"/>
                      <a:r>
                        <a:rPr lang="en-US" u="sng" dirty="0" smtClean="0"/>
                        <a:t>KENT</a:t>
                      </a:r>
                    </a:p>
                  </a:txBody>
                  <a:tcPr/>
                </a:tc>
                <a:tc>
                  <a:txBody>
                    <a:bodyPr/>
                    <a:lstStyle/>
                    <a:p>
                      <a:pPr algn="ctr"/>
                      <a:r>
                        <a:rPr lang="en-US" u="sng" dirty="0" smtClean="0"/>
                        <a:t>BBCR</a:t>
                      </a:r>
                    </a:p>
                  </a:txBody>
                  <a:tcPr/>
                </a:tc>
              </a:tr>
              <a:tr h="370840">
                <a:tc>
                  <a:txBody>
                    <a:bodyPr/>
                    <a:lstStyle/>
                    <a:p>
                      <a:r>
                        <a:rPr lang="en-US" dirty="0" smtClean="0"/>
                        <a:t>FIRE , want to set things</a:t>
                      </a:r>
                      <a:endParaRPr lang="en-US" dirty="0"/>
                    </a:p>
                  </a:txBody>
                  <a:tcPr/>
                </a:tc>
                <a:tc>
                  <a:txBody>
                    <a:bodyPr/>
                    <a:lstStyle/>
                    <a:p>
                      <a:r>
                        <a:rPr lang="en-US" dirty="0" smtClean="0"/>
                        <a:t>PYROMANIA</a:t>
                      </a:r>
                      <a:endParaRPr lang="en-US" dirty="0"/>
                    </a:p>
                  </a:txBody>
                  <a:tcPr/>
                </a:tc>
              </a:tr>
              <a:tr h="370840">
                <a:tc>
                  <a:txBody>
                    <a:bodyPr/>
                    <a:lstStyle/>
                    <a:p>
                      <a:r>
                        <a:rPr lang="en-US" dirty="0" smtClean="0"/>
                        <a:t>HEPAR SULPH</a:t>
                      </a:r>
                      <a:endParaRPr lang="en-US" dirty="0"/>
                    </a:p>
                  </a:txBody>
                  <a:tcPr/>
                </a:tc>
                <a:tc>
                  <a:txBody>
                    <a:bodyPr/>
                    <a:lstStyle/>
                    <a:p>
                      <a:r>
                        <a:rPr lang="en-US" dirty="0" smtClean="0"/>
                        <a:t>HEPAR SULPH</a:t>
                      </a:r>
                      <a:endParaRPr lang="en-US" dirty="0"/>
                    </a:p>
                  </a:txBody>
                  <a:tcPr/>
                </a:tc>
              </a:tr>
            </a:tbl>
          </a:graphicData>
        </a:graphic>
      </p:graphicFrame>
    </p:spTree>
    <p:extLst>
      <p:ext uri="{BB962C8B-B14F-4D97-AF65-F5344CB8AC3E}">
        <p14:creationId xmlns:p14="http://schemas.microsoft.com/office/powerpoint/2010/main" xmlns="" val="2527920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sp>
        <p:nvSpPr>
          <p:cNvPr id="4" name="Rectangle 3"/>
          <p:cNvSpPr/>
          <p:nvPr/>
        </p:nvSpPr>
        <p:spPr>
          <a:xfrm>
            <a:off x="467544" y="1203598"/>
            <a:ext cx="8208912" cy="738664"/>
          </a:xfrm>
          <a:prstGeom prst="rect">
            <a:avLst/>
          </a:prstGeom>
        </p:spPr>
        <p:txBody>
          <a:bodyPr wrap="square">
            <a:spAutoFit/>
          </a:bodyPr>
          <a:lstStyle/>
          <a:p>
            <a:pPr marL="285750" indent="-285750">
              <a:buFont typeface="Wingdings" panose="05000000000000000000" pitchFamily="2" charset="2"/>
              <a:buChar char="Ø"/>
            </a:pPr>
            <a:r>
              <a:rPr lang="en-IN" sz="2400" b="1" u="sng" dirty="0" smtClean="0">
                <a:solidFill>
                  <a:schemeClr val="bg1"/>
                </a:solidFill>
              </a:rPr>
              <a:t>GRUNTING</a:t>
            </a:r>
            <a:r>
              <a:rPr lang="en-IN" sz="2400" b="1" u="sng" dirty="0" smtClean="0">
                <a:solidFill>
                  <a:srgbClr val="FFFF00"/>
                </a:solidFill>
              </a:rPr>
              <a:t> </a:t>
            </a:r>
            <a:r>
              <a:rPr lang="en-IN" sz="1800" b="1" dirty="0"/>
              <a:t>– making low rough sound like that of </a:t>
            </a:r>
            <a:r>
              <a:rPr lang="en-IN" sz="1800" b="1" dirty="0" smtClean="0"/>
              <a:t>a </a:t>
            </a:r>
            <a:r>
              <a:rPr lang="en-IN" sz="1800" b="1" dirty="0"/>
              <a:t>Pig involuntarily </a:t>
            </a:r>
          </a:p>
        </p:txBody>
      </p:sp>
      <p:graphicFrame>
        <p:nvGraphicFramePr>
          <p:cNvPr id="5" name="Table 4"/>
          <p:cNvGraphicFramePr>
            <a:graphicFrameLocks noGrp="1"/>
          </p:cNvGraphicFramePr>
          <p:nvPr>
            <p:extLst>
              <p:ext uri="{D42A27DB-BD31-4B8C-83A1-F6EECF244321}">
                <p14:modId xmlns:p14="http://schemas.microsoft.com/office/powerpoint/2010/main" xmlns="" val="198076138"/>
              </p:ext>
            </p:extLst>
          </p:nvPr>
        </p:nvGraphicFramePr>
        <p:xfrm>
          <a:off x="1524000" y="2715766"/>
          <a:ext cx="6096000" cy="1473200"/>
        </p:xfrm>
        <a:graphic>
          <a:graphicData uri="http://schemas.openxmlformats.org/drawingml/2006/table">
            <a:tbl>
              <a:tblPr firstRow="1" bandRow="1">
                <a:tableStyleId>{69C7853C-536D-4A76-A0AE-DD22124D55A5}</a:tableStyleId>
              </a:tblPr>
              <a:tblGrid>
                <a:gridCol w="3048000"/>
                <a:gridCol w="3048000"/>
              </a:tblGrid>
              <a:tr h="370840">
                <a:tc>
                  <a:txBody>
                    <a:bodyPr/>
                    <a:lstStyle/>
                    <a:p>
                      <a:pPr algn="ctr"/>
                      <a:r>
                        <a:rPr lang="en-US" u="sng" dirty="0" smtClean="0"/>
                        <a:t>KENT</a:t>
                      </a:r>
                      <a:endParaRPr lang="en-US" u="sng" dirty="0"/>
                    </a:p>
                  </a:txBody>
                  <a:tcPr/>
                </a:tc>
                <a:tc>
                  <a:txBody>
                    <a:bodyPr/>
                    <a:lstStyle/>
                    <a:p>
                      <a:pPr algn="ctr"/>
                      <a:r>
                        <a:rPr lang="en-US" u="sng" dirty="0" smtClean="0"/>
                        <a:t>BBCR</a:t>
                      </a:r>
                      <a:endParaRPr lang="en-US" u="sng" dirty="0"/>
                    </a:p>
                  </a:txBody>
                  <a:tcPr/>
                </a:tc>
              </a:tr>
              <a:tr h="370840">
                <a:tc>
                  <a:txBody>
                    <a:bodyPr/>
                    <a:lstStyle/>
                    <a:p>
                      <a:r>
                        <a:rPr lang="en-US" dirty="0" smtClean="0">
                          <a:solidFill>
                            <a:schemeClr val="tx2">
                              <a:lumMod val="10000"/>
                            </a:schemeClr>
                          </a:solidFill>
                        </a:rPr>
                        <a:t>GRUNTING</a:t>
                      </a:r>
                      <a:endParaRPr lang="en-US" dirty="0">
                        <a:solidFill>
                          <a:schemeClr val="tx2">
                            <a:lumMod val="10000"/>
                          </a:schemeClr>
                        </a:solidFill>
                      </a:endParaRPr>
                    </a:p>
                  </a:txBody>
                  <a:tcPr/>
                </a:tc>
                <a:tc>
                  <a:txBody>
                    <a:bodyPr/>
                    <a:lstStyle/>
                    <a:p>
                      <a:r>
                        <a:rPr lang="en-US" dirty="0" smtClean="0">
                          <a:solidFill>
                            <a:schemeClr val="tx2">
                              <a:lumMod val="10000"/>
                            </a:schemeClr>
                          </a:solidFill>
                        </a:rPr>
                        <a:t>GRUNTING</a:t>
                      </a:r>
                      <a:endParaRPr lang="en-US" dirty="0">
                        <a:solidFill>
                          <a:schemeClr val="tx2">
                            <a:lumMod val="10000"/>
                          </a:schemeClr>
                        </a:solidFill>
                      </a:endParaRPr>
                    </a:p>
                  </a:txBody>
                  <a:tcPr/>
                </a:tc>
              </a:tr>
              <a:tr h="370840">
                <a:tc>
                  <a:txBody>
                    <a:bodyPr/>
                    <a:lstStyle/>
                    <a:p>
                      <a:r>
                        <a:rPr lang="en-US" dirty="0" smtClean="0">
                          <a:solidFill>
                            <a:schemeClr val="tx2">
                              <a:lumMod val="10000"/>
                            </a:schemeClr>
                          </a:solidFill>
                        </a:rPr>
                        <a:t>BELL, HELLEBORUS, IGNATIA</a:t>
                      </a:r>
                      <a:r>
                        <a:rPr lang="en-US" baseline="0" dirty="0" smtClean="0">
                          <a:solidFill>
                            <a:schemeClr val="tx2">
                              <a:lumMod val="10000"/>
                            </a:schemeClr>
                          </a:solidFill>
                        </a:rPr>
                        <a:t>, PULS</a:t>
                      </a:r>
                    </a:p>
                    <a:p>
                      <a:r>
                        <a:rPr lang="en-US" baseline="0" dirty="0" smtClean="0">
                          <a:solidFill>
                            <a:schemeClr val="tx2">
                              <a:lumMod val="10000"/>
                            </a:schemeClr>
                          </a:solidFill>
                        </a:rPr>
                        <a:t>* Sleep during - Ignatia</a:t>
                      </a:r>
                      <a:endParaRPr lang="en-US" dirty="0">
                        <a:solidFill>
                          <a:schemeClr val="tx2">
                            <a:lumMod val="10000"/>
                          </a:schemeClr>
                        </a:solidFill>
                      </a:endParaRPr>
                    </a:p>
                  </a:txBody>
                  <a:tcPr/>
                </a:tc>
                <a:tc>
                  <a:txBody>
                    <a:bodyPr/>
                    <a:lstStyle/>
                    <a:p>
                      <a:r>
                        <a:rPr lang="en-US" dirty="0" smtClean="0">
                          <a:solidFill>
                            <a:schemeClr val="tx2">
                              <a:lumMod val="10000"/>
                            </a:schemeClr>
                          </a:solidFill>
                        </a:rPr>
                        <a:t>CINA</a:t>
                      </a:r>
                      <a:endParaRPr lang="en-US" dirty="0">
                        <a:solidFill>
                          <a:schemeClr val="tx2">
                            <a:lumMod val="10000"/>
                          </a:schemeClr>
                        </a:solidFill>
                      </a:endParaRPr>
                    </a:p>
                  </a:txBody>
                  <a:tcPr/>
                </a:tc>
              </a:tr>
            </a:tbl>
          </a:graphicData>
        </a:graphic>
      </p:graphicFrame>
    </p:spTree>
    <p:extLst>
      <p:ext uri="{BB962C8B-B14F-4D97-AF65-F5344CB8AC3E}">
        <p14:creationId xmlns:p14="http://schemas.microsoft.com/office/powerpoint/2010/main" xmlns="" val="542392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sp>
        <p:nvSpPr>
          <p:cNvPr id="4" name="Rectangle 3"/>
          <p:cNvSpPr/>
          <p:nvPr/>
        </p:nvSpPr>
        <p:spPr>
          <a:xfrm>
            <a:off x="467544" y="987574"/>
            <a:ext cx="8208912" cy="1446550"/>
          </a:xfrm>
          <a:prstGeom prst="rect">
            <a:avLst/>
          </a:prstGeom>
        </p:spPr>
        <p:txBody>
          <a:bodyPr wrap="square">
            <a:spAutoFit/>
          </a:bodyPr>
          <a:lstStyle/>
          <a:p>
            <a:pPr marL="285750" indent="-285750">
              <a:buFont typeface="Wingdings" panose="05000000000000000000" pitchFamily="2" charset="2"/>
              <a:buChar char="Ø"/>
            </a:pPr>
            <a:r>
              <a:rPr lang="en-IN" sz="2800" b="1" u="sng" dirty="0" smtClean="0">
                <a:solidFill>
                  <a:schemeClr val="bg1"/>
                </a:solidFill>
              </a:rPr>
              <a:t>MISCHIEVIOUSNESS-</a:t>
            </a:r>
            <a:r>
              <a:rPr lang="en-IN" sz="2800" b="1" dirty="0" smtClean="0"/>
              <a:t> </a:t>
            </a:r>
            <a:r>
              <a:rPr lang="en-IN" sz="2000" b="1" dirty="0" smtClean="0"/>
              <a:t>these </a:t>
            </a:r>
            <a:r>
              <a:rPr lang="en-IN" sz="2000" b="1" dirty="0"/>
              <a:t>people have a tendency to play tricks on other people making them annoyed or embarrassed  but those are aimed at doing </a:t>
            </a:r>
            <a:r>
              <a:rPr lang="en-IN" sz="2000" b="1" dirty="0" smtClean="0"/>
              <a:t>fun </a:t>
            </a:r>
            <a:r>
              <a:rPr lang="en-IN" sz="2000" b="1" dirty="0"/>
              <a:t>,not </a:t>
            </a:r>
            <a:r>
              <a:rPr lang="en-IN" sz="2000" b="1" dirty="0" smtClean="0"/>
              <a:t>to harm others.</a:t>
            </a:r>
            <a:endParaRPr lang="en-IN" sz="2000" b="1" dirty="0"/>
          </a:p>
        </p:txBody>
      </p:sp>
      <p:graphicFrame>
        <p:nvGraphicFramePr>
          <p:cNvPr id="6" name="Table 5"/>
          <p:cNvGraphicFramePr>
            <a:graphicFrameLocks noGrp="1"/>
          </p:cNvGraphicFramePr>
          <p:nvPr>
            <p:extLst>
              <p:ext uri="{D42A27DB-BD31-4B8C-83A1-F6EECF244321}">
                <p14:modId xmlns:p14="http://schemas.microsoft.com/office/powerpoint/2010/main" xmlns="" val="3136217180"/>
              </p:ext>
            </p:extLst>
          </p:nvPr>
        </p:nvGraphicFramePr>
        <p:xfrm>
          <a:off x="1043608" y="2787774"/>
          <a:ext cx="7056783" cy="1554480"/>
        </p:xfrm>
        <a:graphic>
          <a:graphicData uri="http://schemas.openxmlformats.org/drawingml/2006/table">
            <a:tbl>
              <a:tblPr firstRow="1" bandRow="1">
                <a:tableStyleId>{69C7853C-536D-4A76-A0AE-DD22124D55A5}</a:tableStyleId>
              </a:tblPr>
              <a:tblGrid>
                <a:gridCol w="2352261"/>
                <a:gridCol w="2352261"/>
                <a:gridCol w="2352261"/>
              </a:tblGrid>
              <a:tr h="139040">
                <a:tc>
                  <a:txBody>
                    <a:bodyPr/>
                    <a:lstStyle/>
                    <a:p>
                      <a:pPr algn="ctr"/>
                      <a:r>
                        <a:rPr lang="en-US" u="sng" dirty="0" smtClean="0"/>
                        <a:t>KENT</a:t>
                      </a:r>
                      <a:endParaRPr lang="en-US" u="sng" dirty="0"/>
                    </a:p>
                  </a:txBody>
                  <a:tcPr/>
                </a:tc>
                <a:tc>
                  <a:txBody>
                    <a:bodyPr/>
                    <a:lstStyle/>
                    <a:p>
                      <a:pPr algn="ctr"/>
                      <a:r>
                        <a:rPr lang="en-US" u="sng" dirty="0" smtClean="0"/>
                        <a:t>BBCR</a:t>
                      </a:r>
                      <a:endParaRPr lang="en-US" u="sng" dirty="0"/>
                    </a:p>
                  </a:txBody>
                  <a:tcPr/>
                </a:tc>
                <a:tc>
                  <a:txBody>
                    <a:bodyPr/>
                    <a:lstStyle/>
                    <a:p>
                      <a:pPr algn="ctr"/>
                      <a:r>
                        <a:rPr lang="en-US" u="sng" dirty="0" smtClean="0"/>
                        <a:t>BTPB</a:t>
                      </a:r>
                      <a:endParaRPr lang="en-US" u="sng" dirty="0"/>
                    </a:p>
                  </a:txBody>
                  <a:tcPr/>
                </a:tc>
              </a:tr>
              <a:tr h="370840">
                <a:tc>
                  <a:txBody>
                    <a:bodyPr/>
                    <a:lstStyle/>
                    <a:p>
                      <a:r>
                        <a:rPr lang="en-US" dirty="0" smtClean="0">
                          <a:solidFill>
                            <a:schemeClr val="tx2">
                              <a:lumMod val="10000"/>
                            </a:schemeClr>
                          </a:solidFill>
                        </a:rPr>
                        <a:t>MISCHIEVOUSNESS</a:t>
                      </a:r>
                      <a:endParaRPr lang="en-US"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solidFill>
                            <a:schemeClr val="tx2">
                              <a:lumMod val="10000"/>
                            </a:schemeClr>
                          </a:solidFill>
                        </a:rPr>
                        <a:t>MISCHIEVOUSNESS</a:t>
                      </a:r>
                    </a:p>
                    <a:p>
                      <a:endParaRPr lang="en-US"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solidFill>
                            <a:schemeClr val="tx2">
                              <a:lumMod val="10000"/>
                            </a:schemeClr>
                          </a:solidFill>
                        </a:rPr>
                        <a:t>MISCHIEVOUSNESS</a:t>
                      </a:r>
                    </a:p>
                    <a:p>
                      <a:endParaRPr lang="en-US" dirty="0">
                        <a:solidFill>
                          <a:schemeClr val="tx2">
                            <a:lumMod val="10000"/>
                          </a:schemeClr>
                        </a:solidFill>
                      </a:endParaRPr>
                    </a:p>
                  </a:txBody>
                  <a:tcPr/>
                </a:tc>
              </a:tr>
              <a:tr h="370840">
                <a:tc>
                  <a:txBody>
                    <a:bodyPr/>
                    <a:lstStyle/>
                    <a:p>
                      <a:r>
                        <a:rPr lang="pt-BR" dirty="0" smtClean="0">
                          <a:solidFill>
                            <a:schemeClr val="tx2">
                              <a:lumMod val="10000"/>
                            </a:schemeClr>
                          </a:solidFill>
                        </a:rPr>
                        <a:t>Anacardium, </a:t>
                      </a:r>
                    </a:p>
                    <a:p>
                      <a:r>
                        <a:rPr lang="pt-BR" dirty="0" smtClean="0">
                          <a:solidFill>
                            <a:schemeClr val="tx2">
                              <a:lumMod val="10000"/>
                            </a:schemeClr>
                          </a:solidFill>
                        </a:rPr>
                        <a:t>Cannabis indica, </a:t>
                      </a:r>
                    </a:p>
                    <a:p>
                      <a:r>
                        <a:rPr lang="pt-BR" dirty="0" smtClean="0">
                          <a:solidFill>
                            <a:schemeClr val="tx2">
                              <a:lumMod val="10000"/>
                            </a:schemeClr>
                          </a:solidFill>
                        </a:rPr>
                        <a:t>Nux vomica</a:t>
                      </a:r>
                      <a:endParaRPr lang="en-US" dirty="0">
                        <a:solidFill>
                          <a:schemeClr val="tx2">
                            <a:lumMod val="10000"/>
                          </a:schemeClr>
                        </a:solidFill>
                      </a:endParaRPr>
                    </a:p>
                  </a:txBody>
                  <a:tcPr/>
                </a:tc>
                <a:tc>
                  <a:txBody>
                    <a:bodyPr/>
                    <a:lstStyle/>
                    <a:p>
                      <a:r>
                        <a:rPr lang="en-US" dirty="0" smtClean="0">
                          <a:solidFill>
                            <a:schemeClr val="tx2">
                              <a:lumMod val="10000"/>
                            </a:schemeClr>
                          </a:solidFill>
                        </a:rPr>
                        <a:t>Arsenic</a:t>
                      </a:r>
                      <a:r>
                        <a:rPr lang="en-US" baseline="0" dirty="0" smtClean="0">
                          <a:solidFill>
                            <a:schemeClr val="tx2">
                              <a:lumMod val="10000"/>
                            </a:schemeClr>
                          </a:solidFill>
                        </a:rPr>
                        <a:t> album</a:t>
                      </a:r>
                      <a:endParaRPr lang="en-US"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dirty="0" smtClean="0">
                          <a:solidFill>
                            <a:schemeClr val="tx2">
                              <a:lumMod val="10000"/>
                            </a:schemeClr>
                          </a:solidFill>
                        </a:rPr>
                        <a:t>Anacardium, Nux vomica, Lachesis, Lyco, Hyos </a:t>
                      </a:r>
                    </a:p>
                    <a:p>
                      <a:endParaRPr lang="en-US" dirty="0">
                        <a:solidFill>
                          <a:schemeClr val="tx2">
                            <a:lumMod val="10000"/>
                          </a:schemeClr>
                        </a:solidFill>
                      </a:endParaRPr>
                    </a:p>
                  </a:txBody>
                  <a:tcPr/>
                </a:tc>
              </a:tr>
            </a:tbl>
          </a:graphicData>
        </a:graphic>
      </p:graphicFrame>
    </p:spTree>
    <p:extLst>
      <p:ext uri="{BB962C8B-B14F-4D97-AF65-F5344CB8AC3E}">
        <p14:creationId xmlns:p14="http://schemas.microsoft.com/office/powerpoint/2010/main" xmlns="" val="3320038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sp>
        <p:nvSpPr>
          <p:cNvPr id="4" name="Rectangle 3"/>
          <p:cNvSpPr/>
          <p:nvPr/>
        </p:nvSpPr>
        <p:spPr>
          <a:xfrm>
            <a:off x="467544" y="1203598"/>
            <a:ext cx="8208912" cy="1292662"/>
          </a:xfrm>
          <a:prstGeom prst="rect">
            <a:avLst/>
          </a:prstGeom>
        </p:spPr>
        <p:txBody>
          <a:bodyPr wrap="square">
            <a:spAutoFit/>
          </a:bodyPr>
          <a:lstStyle/>
          <a:p>
            <a:endParaRPr lang="en-IN" sz="1800" b="1" dirty="0"/>
          </a:p>
          <a:p>
            <a:pPr marL="285750" indent="-285750">
              <a:buFont typeface="Wingdings" panose="05000000000000000000" pitchFamily="2" charset="2"/>
              <a:buChar char="Ø"/>
            </a:pPr>
            <a:r>
              <a:rPr lang="en-IN" sz="2400" b="1" u="sng" dirty="0" smtClean="0">
                <a:solidFill>
                  <a:schemeClr val="bg1"/>
                </a:solidFill>
              </a:rPr>
              <a:t>EXTRAVAGANCE-</a:t>
            </a:r>
            <a:r>
              <a:rPr lang="en-IN" sz="2400" b="1" dirty="0" smtClean="0">
                <a:solidFill>
                  <a:schemeClr val="bg1"/>
                </a:solidFill>
              </a:rPr>
              <a:t> </a:t>
            </a:r>
            <a:r>
              <a:rPr lang="en-IN" sz="1800" b="1" dirty="0" smtClean="0"/>
              <a:t>(these  </a:t>
            </a:r>
            <a:r>
              <a:rPr lang="en-IN" sz="1800" b="1" dirty="0"/>
              <a:t>people spend more than is necessary in an uncontrolled way( but not wasteful way) ,but not due to foolishness</a:t>
            </a:r>
            <a:r>
              <a:rPr lang="en-IN" sz="1800" b="1" dirty="0" smtClean="0"/>
              <a:t>.</a:t>
            </a:r>
            <a:endParaRPr lang="en-IN" sz="1800" b="1" dirty="0"/>
          </a:p>
        </p:txBody>
      </p:sp>
      <p:graphicFrame>
        <p:nvGraphicFramePr>
          <p:cNvPr id="5" name="Table 4"/>
          <p:cNvGraphicFramePr>
            <a:graphicFrameLocks noGrp="1"/>
          </p:cNvGraphicFramePr>
          <p:nvPr>
            <p:extLst>
              <p:ext uri="{D42A27DB-BD31-4B8C-83A1-F6EECF244321}">
                <p14:modId xmlns:p14="http://schemas.microsoft.com/office/powerpoint/2010/main" xmlns="" val="785429368"/>
              </p:ext>
            </p:extLst>
          </p:nvPr>
        </p:nvGraphicFramePr>
        <p:xfrm>
          <a:off x="1340378" y="2859782"/>
          <a:ext cx="6096000" cy="1407160"/>
        </p:xfrm>
        <a:graphic>
          <a:graphicData uri="http://schemas.openxmlformats.org/drawingml/2006/table">
            <a:tbl>
              <a:tblPr firstRow="1" bandRow="1">
                <a:tableStyleId>{69C7853C-536D-4A76-A0AE-DD22124D55A5}</a:tableStyleId>
              </a:tblPr>
              <a:tblGrid>
                <a:gridCol w="3048000"/>
                <a:gridCol w="3048000"/>
              </a:tblGrid>
              <a:tr h="370840">
                <a:tc>
                  <a:txBody>
                    <a:bodyPr/>
                    <a:lstStyle/>
                    <a:p>
                      <a:pPr algn="ctr"/>
                      <a:r>
                        <a:rPr lang="en-US" u="sng" dirty="0" smtClean="0"/>
                        <a:t>KENT</a:t>
                      </a:r>
                      <a:endParaRPr lang="en-US" u="sng" dirty="0"/>
                    </a:p>
                  </a:txBody>
                  <a:tcPr/>
                </a:tc>
                <a:tc>
                  <a:txBody>
                    <a:bodyPr/>
                    <a:lstStyle/>
                    <a:p>
                      <a:pPr algn="ctr"/>
                      <a:r>
                        <a:rPr lang="en-US" u="sng" dirty="0" smtClean="0"/>
                        <a:t>BBCR</a:t>
                      </a:r>
                      <a:endParaRPr lang="en-US" u="sng" dirty="0"/>
                    </a:p>
                  </a:txBody>
                  <a:tcPr/>
                </a:tc>
              </a:tr>
              <a:tr h="370840">
                <a:tc>
                  <a:txBody>
                    <a:bodyPr/>
                    <a:lstStyle/>
                    <a:p>
                      <a:r>
                        <a:rPr lang="en-US" dirty="0" smtClean="0">
                          <a:solidFill>
                            <a:schemeClr val="tx2">
                              <a:lumMod val="10000"/>
                            </a:schemeClr>
                          </a:solidFill>
                        </a:rPr>
                        <a:t>EXTRAVAGANCE</a:t>
                      </a:r>
                      <a:endParaRPr lang="en-US" b="1"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solidFill>
                            <a:schemeClr val="tx2">
                              <a:lumMod val="10000"/>
                            </a:schemeClr>
                          </a:solidFill>
                        </a:rPr>
                        <a:t>EXTRAVAGANCE</a:t>
                      </a:r>
                    </a:p>
                    <a:p>
                      <a:endParaRPr lang="en-US" dirty="0">
                        <a:solidFill>
                          <a:schemeClr val="tx2">
                            <a:lumMod val="10000"/>
                          </a:schemeClr>
                        </a:solidFill>
                      </a:endParaRPr>
                    </a:p>
                  </a:txBody>
                  <a:tcPr/>
                </a:tc>
              </a:tr>
              <a:tr h="370840">
                <a:tc>
                  <a:txBody>
                    <a:bodyPr/>
                    <a:lstStyle/>
                    <a:p>
                      <a:r>
                        <a:rPr lang="en-IN" sz="1400" dirty="0" err="1" smtClean="0">
                          <a:solidFill>
                            <a:schemeClr val="tx2">
                              <a:lumMod val="10000"/>
                            </a:schemeClr>
                          </a:solidFill>
                        </a:rPr>
                        <a:t>Belladona</a:t>
                      </a:r>
                      <a:r>
                        <a:rPr lang="en-IN" sz="1400" baseline="0" dirty="0" smtClean="0">
                          <a:solidFill>
                            <a:schemeClr val="tx2">
                              <a:lumMod val="10000"/>
                            </a:schemeClr>
                          </a:solidFill>
                        </a:rPr>
                        <a:t> ,</a:t>
                      </a:r>
                      <a:r>
                        <a:rPr lang="en-IN" sz="1400" dirty="0" smtClean="0">
                          <a:solidFill>
                            <a:schemeClr val="tx2">
                              <a:lumMod val="10000"/>
                            </a:schemeClr>
                          </a:solidFill>
                        </a:rPr>
                        <a:t> </a:t>
                      </a:r>
                      <a:r>
                        <a:rPr lang="en-IN" sz="1400" dirty="0" err="1" smtClean="0">
                          <a:solidFill>
                            <a:schemeClr val="tx2">
                              <a:lumMod val="10000"/>
                            </a:schemeClr>
                          </a:solidFill>
                        </a:rPr>
                        <a:t>Causticum</a:t>
                      </a:r>
                      <a:r>
                        <a:rPr lang="en-IN" sz="1400" dirty="0" smtClean="0">
                          <a:solidFill>
                            <a:schemeClr val="tx2">
                              <a:lumMod val="10000"/>
                            </a:schemeClr>
                          </a:solidFill>
                        </a:rPr>
                        <a:t> , </a:t>
                      </a:r>
                      <a:r>
                        <a:rPr lang="en-IN" sz="1400" dirty="0" err="1" smtClean="0">
                          <a:solidFill>
                            <a:schemeClr val="tx2">
                              <a:lumMod val="10000"/>
                            </a:schemeClr>
                          </a:solidFill>
                        </a:rPr>
                        <a:t>Platina</a:t>
                      </a:r>
                      <a:r>
                        <a:rPr lang="en-IN" sz="1400" dirty="0" smtClean="0">
                          <a:solidFill>
                            <a:schemeClr val="tx2">
                              <a:lumMod val="10000"/>
                            </a:schemeClr>
                          </a:solidFill>
                        </a:rPr>
                        <a:t> ,Stramonium , </a:t>
                      </a:r>
                      <a:r>
                        <a:rPr lang="en-IN" sz="1400" dirty="0" err="1" smtClean="0">
                          <a:solidFill>
                            <a:schemeClr val="tx2">
                              <a:lumMod val="10000"/>
                            </a:schemeClr>
                          </a:solidFill>
                        </a:rPr>
                        <a:t>Veratrum</a:t>
                      </a:r>
                      <a:r>
                        <a:rPr lang="en-IN" sz="1400" baseline="0" dirty="0" smtClean="0">
                          <a:solidFill>
                            <a:schemeClr val="tx2">
                              <a:lumMod val="10000"/>
                            </a:schemeClr>
                          </a:solidFill>
                        </a:rPr>
                        <a:t> album</a:t>
                      </a:r>
                      <a:endParaRPr lang="en-IN" sz="1400" b="1" dirty="0">
                        <a:solidFill>
                          <a:schemeClr val="tx2">
                            <a:lumMod val="10000"/>
                          </a:schemeClr>
                        </a:solidFill>
                      </a:endParaRPr>
                    </a:p>
                  </a:txBody>
                  <a:tcPr/>
                </a:tc>
                <a:tc>
                  <a:txBody>
                    <a:bodyPr/>
                    <a:lstStyle/>
                    <a:p>
                      <a:r>
                        <a:rPr lang="en-IN" sz="1400" dirty="0" smtClean="0">
                          <a:solidFill>
                            <a:schemeClr val="tx2">
                              <a:lumMod val="10000"/>
                            </a:schemeClr>
                          </a:solidFill>
                        </a:rPr>
                        <a:t>BELLADONNA</a:t>
                      </a:r>
                      <a:endParaRPr lang="en-US" dirty="0">
                        <a:solidFill>
                          <a:schemeClr val="tx2">
                            <a:lumMod val="10000"/>
                          </a:schemeClr>
                        </a:solidFill>
                      </a:endParaRPr>
                    </a:p>
                  </a:txBody>
                  <a:tcPr/>
                </a:tc>
              </a:tr>
            </a:tbl>
          </a:graphicData>
        </a:graphic>
      </p:graphicFrame>
    </p:spTree>
    <p:extLst>
      <p:ext uri="{BB962C8B-B14F-4D97-AF65-F5344CB8AC3E}">
        <p14:creationId xmlns:p14="http://schemas.microsoft.com/office/powerpoint/2010/main" xmlns="" val="3835082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sp>
        <p:nvSpPr>
          <p:cNvPr id="6" name="Rectangle 5"/>
          <p:cNvSpPr/>
          <p:nvPr/>
        </p:nvSpPr>
        <p:spPr>
          <a:xfrm>
            <a:off x="323528" y="1491630"/>
            <a:ext cx="8561740" cy="830997"/>
          </a:xfrm>
          <a:prstGeom prst="rect">
            <a:avLst/>
          </a:prstGeom>
        </p:spPr>
        <p:txBody>
          <a:bodyPr wrap="square">
            <a:spAutoFit/>
          </a:bodyPr>
          <a:lstStyle/>
          <a:p>
            <a:pPr marL="285750" indent="-285750">
              <a:buFont typeface="Wingdings" panose="05000000000000000000" pitchFamily="2" charset="2"/>
              <a:buChar char="Ø"/>
            </a:pPr>
            <a:r>
              <a:rPr lang="en-US" sz="2800" b="1" u="sng" dirty="0">
                <a:solidFill>
                  <a:schemeClr val="bg1"/>
                </a:solidFill>
              </a:rPr>
              <a:t>DISGUST</a:t>
            </a:r>
            <a:r>
              <a:rPr lang="en-US" sz="2800" b="1" dirty="0"/>
              <a:t> </a:t>
            </a:r>
            <a:r>
              <a:rPr lang="en-US" sz="2000" b="1" dirty="0"/>
              <a:t>– these people develop a strong dislike for someone or something because they feel them unpleasant </a:t>
            </a:r>
          </a:p>
        </p:txBody>
      </p:sp>
      <p:graphicFrame>
        <p:nvGraphicFramePr>
          <p:cNvPr id="7" name="Table 6"/>
          <p:cNvGraphicFramePr>
            <a:graphicFrameLocks noGrp="1"/>
          </p:cNvGraphicFramePr>
          <p:nvPr>
            <p:extLst>
              <p:ext uri="{D42A27DB-BD31-4B8C-83A1-F6EECF244321}">
                <p14:modId xmlns:p14="http://schemas.microsoft.com/office/powerpoint/2010/main" xmlns="" val="3047916833"/>
              </p:ext>
            </p:extLst>
          </p:nvPr>
        </p:nvGraphicFramePr>
        <p:xfrm>
          <a:off x="1331640" y="2859782"/>
          <a:ext cx="6096000" cy="1259840"/>
        </p:xfrm>
        <a:graphic>
          <a:graphicData uri="http://schemas.openxmlformats.org/drawingml/2006/table">
            <a:tbl>
              <a:tblPr firstRow="1" bandRow="1">
                <a:tableStyleId>{69C7853C-536D-4A76-A0AE-DD22124D55A5}</a:tableStyleId>
              </a:tblPr>
              <a:tblGrid>
                <a:gridCol w="3048000"/>
                <a:gridCol w="3048000"/>
              </a:tblGrid>
              <a:tr h="370840">
                <a:tc>
                  <a:txBody>
                    <a:bodyPr/>
                    <a:lstStyle/>
                    <a:p>
                      <a:pPr algn="ctr"/>
                      <a:r>
                        <a:rPr lang="en-US" u="sng" dirty="0" smtClean="0"/>
                        <a:t>KENT</a:t>
                      </a:r>
                      <a:endParaRPr lang="en-US" u="sng" dirty="0">
                        <a:solidFill>
                          <a:schemeClr val="bg1"/>
                        </a:solidFill>
                      </a:endParaRPr>
                    </a:p>
                  </a:txBody>
                  <a:tcPr/>
                </a:tc>
                <a:tc>
                  <a:txBody>
                    <a:bodyPr/>
                    <a:lstStyle/>
                    <a:p>
                      <a:pPr algn="ctr"/>
                      <a:r>
                        <a:rPr lang="en-US" u="sng" dirty="0" smtClean="0"/>
                        <a:t>BBCR</a:t>
                      </a:r>
                      <a:endParaRPr lang="en-US" u="sng" dirty="0"/>
                    </a:p>
                  </a:txBody>
                  <a:tcPr/>
                </a:tc>
              </a:tr>
              <a:tr h="370840">
                <a:tc>
                  <a:txBody>
                    <a:bodyPr/>
                    <a:lstStyle/>
                    <a:p>
                      <a:r>
                        <a:rPr lang="en-US" u="none" dirty="0" smtClean="0">
                          <a:solidFill>
                            <a:schemeClr val="tx2">
                              <a:lumMod val="10000"/>
                            </a:schemeClr>
                          </a:solidFill>
                        </a:rPr>
                        <a:t>DISGUST</a:t>
                      </a:r>
                      <a:endParaRPr lang="en-US" u="none" dirty="0">
                        <a:solidFill>
                          <a:schemeClr val="tx2">
                            <a:lumMod val="10000"/>
                          </a:schemeClr>
                        </a:solidFill>
                      </a:endParaRPr>
                    </a:p>
                  </a:txBody>
                  <a:tcPr/>
                </a:tc>
                <a:tc>
                  <a:txBody>
                    <a:bodyPr/>
                    <a:lstStyle/>
                    <a:p>
                      <a:r>
                        <a:rPr lang="en-US" dirty="0" smtClean="0">
                          <a:solidFill>
                            <a:schemeClr val="tx2">
                              <a:lumMod val="10000"/>
                            </a:schemeClr>
                          </a:solidFill>
                        </a:rPr>
                        <a:t>DISGUST</a:t>
                      </a:r>
                      <a:endParaRPr lang="en-US" dirty="0">
                        <a:solidFill>
                          <a:schemeClr val="tx2">
                            <a:lumMod val="10000"/>
                          </a:schemeClr>
                        </a:solidFill>
                      </a:endParaRPr>
                    </a:p>
                  </a:txBody>
                  <a:tcPr/>
                </a:tc>
              </a:tr>
              <a:tr h="370840">
                <a:tc>
                  <a:txBody>
                    <a:bodyPr/>
                    <a:lstStyle/>
                    <a:p>
                      <a:r>
                        <a:rPr lang="en-IN" sz="1400" dirty="0" smtClean="0">
                          <a:solidFill>
                            <a:schemeClr val="tx2">
                              <a:lumMod val="10000"/>
                            </a:schemeClr>
                          </a:solidFill>
                        </a:rPr>
                        <a:t>PULSATILLA, SULPHUR,MERC, MEZERIUM</a:t>
                      </a:r>
                      <a:endParaRPr lang="en-US"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dirty="0" smtClean="0">
                          <a:solidFill>
                            <a:schemeClr val="tx2">
                              <a:lumMod val="10000"/>
                            </a:schemeClr>
                          </a:solidFill>
                        </a:rPr>
                        <a:t>ALOE SOCOTRINA .</a:t>
                      </a:r>
                    </a:p>
                    <a:p>
                      <a:endParaRPr lang="en-US" dirty="0">
                        <a:solidFill>
                          <a:schemeClr val="tx2">
                            <a:lumMod val="10000"/>
                          </a:schemeClr>
                        </a:solidFill>
                      </a:endParaRPr>
                    </a:p>
                  </a:txBody>
                  <a:tcPr/>
                </a:tc>
              </a:tr>
            </a:tbl>
          </a:graphicData>
        </a:graphic>
      </p:graphicFrame>
    </p:spTree>
    <p:extLst>
      <p:ext uri="{BB962C8B-B14F-4D97-AF65-F5344CB8AC3E}">
        <p14:creationId xmlns:p14="http://schemas.microsoft.com/office/powerpoint/2010/main" xmlns="" val="977194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sp>
        <p:nvSpPr>
          <p:cNvPr id="4" name="Rectangle 3"/>
          <p:cNvSpPr/>
          <p:nvPr/>
        </p:nvSpPr>
        <p:spPr>
          <a:xfrm>
            <a:off x="467544" y="1556088"/>
            <a:ext cx="8208912" cy="738664"/>
          </a:xfrm>
          <a:prstGeom prst="rect">
            <a:avLst/>
          </a:prstGeom>
        </p:spPr>
        <p:txBody>
          <a:bodyPr wrap="square">
            <a:spAutoFit/>
          </a:bodyPr>
          <a:lstStyle/>
          <a:p>
            <a:pPr marL="285750" indent="-285750">
              <a:buFont typeface="Wingdings" panose="05000000000000000000" pitchFamily="2" charset="2"/>
              <a:buChar char="Ø"/>
            </a:pPr>
            <a:r>
              <a:rPr lang="en-IN" sz="2400" b="1" u="sng" dirty="0" smtClean="0">
                <a:solidFill>
                  <a:schemeClr val="bg1"/>
                </a:solidFill>
              </a:rPr>
              <a:t>SOLEMN</a:t>
            </a:r>
            <a:r>
              <a:rPr lang="en-IN" sz="2400" b="1" dirty="0" smtClean="0">
                <a:solidFill>
                  <a:schemeClr val="bg1"/>
                </a:solidFill>
              </a:rPr>
              <a:t>-</a:t>
            </a:r>
            <a:r>
              <a:rPr lang="en-IN" sz="2400" b="1" dirty="0" smtClean="0"/>
              <a:t>  </a:t>
            </a:r>
            <a:r>
              <a:rPr lang="en-IN" sz="1800" b="1" dirty="0"/>
              <a:t>these people are very quite ,they are very sensible about every thing, they laugh with measurement making lest joke and fun</a:t>
            </a:r>
            <a:r>
              <a:rPr lang="en-IN" sz="1800" b="1" dirty="0" smtClean="0"/>
              <a:t>.</a:t>
            </a:r>
            <a:endParaRPr lang="en-IN" sz="1800" b="1" dirty="0"/>
          </a:p>
        </p:txBody>
      </p:sp>
      <p:graphicFrame>
        <p:nvGraphicFramePr>
          <p:cNvPr id="6" name="Table 5"/>
          <p:cNvGraphicFramePr>
            <a:graphicFrameLocks noGrp="1"/>
          </p:cNvGraphicFramePr>
          <p:nvPr>
            <p:extLst>
              <p:ext uri="{D42A27DB-BD31-4B8C-83A1-F6EECF244321}">
                <p14:modId xmlns:p14="http://schemas.microsoft.com/office/powerpoint/2010/main" xmlns="" val="1491485272"/>
              </p:ext>
            </p:extLst>
          </p:nvPr>
        </p:nvGraphicFramePr>
        <p:xfrm>
          <a:off x="1547664" y="2715766"/>
          <a:ext cx="6096000" cy="1512168"/>
        </p:xfrm>
        <a:graphic>
          <a:graphicData uri="http://schemas.openxmlformats.org/drawingml/2006/table">
            <a:tbl>
              <a:tblPr firstRow="1" bandRow="1">
                <a:tableStyleId>{69C7853C-536D-4A76-A0AE-DD22124D55A5}</a:tableStyleId>
              </a:tblPr>
              <a:tblGrid>
                <a:gridCol w="3048000"/>
                <a:gridCol w="3048000"/>
              </a:tblGrid>
              <a:tr h="409808">
                <a:tc>
                  <a:txBody>
                    <a:bodyPr/>
                    <a:lstStyle/>
                    <a:p>
                      <a:pPr algn="ctr"/>
                      <a:r>
                        <a:rPr lang="en-US" u="sng" dirty="0" smtClean="0"/>
                        <a:t>KENT </a:t>
                      </a:r>
                      <a:endParaRPr lang="en-US" u="sng" dirty="0"/>
                    </a:p>
                  </a:txBody>
                  <a:tcPr/>
                </a:tc>
                <a:tc>
                  <a:txBody>
                    <a:bodyPr/>
                    <a:lstStyle/>
                    <a:p>
                      <a:pPr algn="ctr"/>
                      <a:r>
                        <a:rPr lang="en-US" u="sng" dirty="0" smtClean="0"/>
                        <a:t>BBCR</a:t>
                      </a:r>
                      <a:endParaRPr lang="en-US" u="sng" dirty="0"/>
                    </a:p>
                  </a:txBody>
                  <a:tcPr/>
                </a:tc>
              </a:tr>
              <a:tr h="370840">
                <a:tc>
                  <a:txBody>
                    <a:bodyPr/>
                    <a:lstStyle/>
                    <a:p>
                      <a:r>
                        <a:rPr lang="en-US" dirty="0" smtClean="0">
                          <a:solidFill>
                            <a:schemeClr val="tx2">
                              <a:lumMod val="10000"/>
                            </a:schemeClr>
                          </a:solidFill>
                        </a:rPr>
                        <a:t>SERIOUS</a:t>
                      </a:r>
                      <a:endParaRPr lang="en-US" dirty="0">
                        <a:solidFill>
                          <a:schemeClr val="tx2">
                            <a:lumMod val="10000"/>
                          </a:schemeClr>
                        </a:solidFill>
                      </a:endParaRPr>
                    </a:p>
                  </a:txBody>
                  <a:tcPr/>
                </a:tc>
                <a:tc>
                  <a:txBody>
                    <a:bodyPr/>
                    <a:lstStyle/>
                    <a:p>
                      <a:r>
                        <a:rPr lang="en-US" dirty="0" smtClean="0">
                          <a:solidFill>
                            <a:schemeClr val="tx2">
                              <a:lumMod val="10000"/>
                            </a:schemeClr>
                          </a:solidFill>
                        </a:rPr>
                        <a:t>SOLEMN</a:t>
                      </a:r>
                      <a:endParaRPr lang="en-US" dirty="0">
                        <a:solidFill>
                          <a:schemeClr val="tx2">
                            <a:lumMod val="10000"/>
                          </a:schemeClr>
                        </a:solidFill>
                      </a:endParaRPr>
                    </a:p>
                  </a:txBody>
                  <a:tcPr/>
                </a:tc>
              </a:tr>
              <a:tr h="370840">
                <a:tc>
                  <a:txBody>
                    <a:bodyPr/>
                    <a:lstStyle/>
                    <a:p>
                      <a:r>
                        <a:rPr lang="en-US" dirty="0" smtClean="0">
                          <a:solidFill>
                            <a:schemeClr val="tx2">
                              <a:lumMod val="10000"/>
                            </a:schemeClr>
                          </a:solidFill>
                        </a:rPr>
                        <a:t>ALUMINA , CINA , COCCULUS , LEDUM ,MERC ,SULPHURIC ACID</a:t>
                      </a:r>
                    </a:p>
                    <a:p>
                      <a:r>
                        <a:rPr lang="en-US" dirty="0" smtClean="0">
                          <a:solidFill>
                            <a:schemeClr val="tx2">
                              <a:lumMod val="10000"/>
                            </a:schemeClr>
                          </a:solidFill>
                        </a:rPr>
                        <a:t>*Evening-</a:t>
                      </a:r>
                      <a:r>
                        <a:rPr lang="en-US" baseline="0" dirty="0" smtClean="0">
                          <a:solidFill>
                            <a:schemeClr val="tx2">
                              <a:lumMod val="10000"/>
                            </a:schemeClr>
                          </a:solidFill>
                        </a:rPr>
                        <a:t> SENEGA</a:t>
                      </a:r>
                      <a:endParaRPr lang="en-US" dirty="0">
                        <a:solidFill>
                          <a:schemeClr val="tx2">
                            <a:lumMod val="10000"/>
                          </a:schemeClr>
                        </a:solidFill>
                      </a:endParaRPr>
                    </a:p>
                  </a:txBody>
                  <a:tcPr/>
                </a:tc>
                <a:tc>
                  <a:txBody>
                    <a:bodyPr/>
                    <a:lstStyle/>
                    <a:p>
                      <a:pPr algn="l"/>
                      <a:r>
                        <a:rPr lang="en-US" dirty="0" smtClean="0">
                          <a:solidFill>
                            <a:schemeClr val="tx2">
                              <a:lumMod val="10000"/>
                            </a:schemeClr>
                          </a:solidFill>
                        </a:rPr>
                        <a:t>HYOSCYAMUS</a:t>
                      </a:r>
                      <a:endParaRPr lang="en-US" dirty="0">
                        <a:solidFill>
                          <a:schemeClr val="tx2">
                            <a:lumMod val="10000"/>
                          </a:schemeClr>
                        </a:solidFill>
                      </a:endParaRPr>
                    </a:p>
                  </a:txBody>
                  <a:tcPr/>
                </a:tc>
              </a:tr>
            </a:tbl>
          </a:graphicData>
        </a:graphic>
      </p:graphicFrame>
    </p:spTree>
    <p:extLst>
      <p:ext uri="{BB962C8B-B14F-4D97-AF65-F5344CB8AC3E}">
        <p14:creationId xmlns:p14="http://schemas.microsoft.com/office/powerpoint/2010/main" xmlns="" val="3596791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36</a:t>
            </a:fld>
            <a:endParaRPr lang="en"/>
          </a:p>
        </p:txBody>
      </p:sp>
      <p:sp>
        <p:nvSpPr>
          <p:cNvPr id="4" name="Rectangle 3"/>
          <p:cNvSpPr/>
          <p:nvPr/>
        </p:nvSpPr>
        <p:spPr>
          <a:xfrm>
            <a:off x="467544" y="1556088"/>
            <a:ext cx="8208912" cy="1015663"/>
          </a:xfrm>
          <a:prstGeom prst="rect">
            <a:avLst/>
          </a:prstGeom>
        </p:spPr>
        <p:txBody>
          <a:bodyPr wrap="square">
            <a:spAutoFit/>
          </a:bodyPr>
          <a:lstStyle/>
          <a:p>
            <a:pPr marL="285750" indent="-285750">
              <a:buFont typeface="Wingdings" panose="05000000000000000000" pitchFamily="2" charset="2"/>
              <a:buChar char="Ø"/>
            </a:pPr>
            <a:r>
              <a:rPr lang="en-IN" sz="2400" b="1" u="sng" dirty="0" smtClean="0">
                <a:solidFill>
                  <a:schemeClr val="bg1"/>
                </a:solidFill>
              </a:rPr>
              <a:t>INDISCREET</a:t>
            </a:r>
            <a:r>
              <a:rPr lang="en-IN" sz="2400" b="1" dirty="0" smtClean="0">
                <a:solidFill>
                  <a:schemeClr val="bg1"/>
                </a:solidFill>
              </a:rPr>
              <a:t> </a:t>
            </a:r>
            <a:r>
              <a:rPr lang="en-IN" sz="1800" b="1" dirty="0"/>
              <a:t>–( making injudicious action without  thinking carefully about risky consequences</a:t>
            </a:r>
            <a:r>
              <a:rPr lang="en-IN" sz="1800" b="1" dirty="0" smtClean="0"/>
              <a:t>, these people usually </a:t>
            </a:r>
            <a:r>
              <a:rPr lang="en-IN" sz="1800" b="1" dirty="0"/>
              <a:t>show an unwise or foolish boldness</a:t>
            </a:r>
            <a:r>
              <a:rPr lang="en-IN" sz="1800" b="1" dirty="0" smtClean="0"/>
              <a:t>.</a:t>
            </a:r>
            <a:endParaRPr lang="en-IN" sz="1800" b="1" dirty="0"/>
          </a:p>
        </p:txBody>
      </p:sp>
      <p:graphicFrame>
        <p:nvGraphicFramePr>
          <p:cNvPr id="5" name="Table 4"/>
          <p:cNvGraphicFramePr>
            <a:graphicFrameLocks noGrp="1"/>
          </p:cNvGraphicFramePr>
          <p:nvPr>
            <p:extLst>
              <p:ext uri="{D42A27DB-BD31-4B8C-83A1-F6EECF244321}">
                <p14:modId xmlns:p14="http://schemas.microsoft.com/office/powerpoint/2010/main" xmlns="" val="3304941713"/>
              </p:ext>
            </p:extLst>
          </p:nvPr>
        </p:nvGraphicFramePr>
        <p:xfrm>
          <a:off x="1524000" y="2745749"/>
          <a:ext cx="6096000" cy="1626201"/>
        </p:xfrm>
        <a:graphic>
          <a:graphicData uri="http://schemas.openxmlformats.org/drawingml/2006/table">
            <a:tbl>
              <a:tblPr firstRow="1" bandRow="1">
                <a:tableStyleId>{69C7853C-536D-4A76-A0AE-DD22124D55A5}</a:tableStyleId>
              </a:tblPr>
              <a:tblGrid>
                <a:gridCol w="3048000"/>
                <a:gridCol w="3048000"/>
              </a:tblGrid>
              <a:tr h="376521">
                <a:tc>
                  <a:txBody>
                    <a:bodyPr/>
                    <a:lstStyle/>
                    <a:p>
                      <a:pPr algn="ctr"/>
                      <a:r>
                        <a:rPr lang="en-US" u="sng" dirty="0" smtClean="0"/>
                        <a:t>KENT</a:t>
                      </a:r>
                      <a:endParaRPr lang="en-US" b="1" u="sng" dirty="0"/>
                    </a:p>
                  </a:txBody>
                  <a:tcPr/>
                </a:tc>
                <a:tc>
                  <a:txBody>
                    <a:bodyPr/>
                    <a:lstStyle/>
                    <a:p>
                      <a:pPr algn="ctr"/>
                      <a:r>
                        <a:rPr lang="en-US" u="sng" dirty="0" smtClean="0"/>
                        <a:t>BBCR</a:t>
                      </a:r>
                      <a:endParaRPr lang="en-US" b="1" u="sng" dirty="0"/>
                    </a:p>
                  </a:txBody>
                  <a:tcPr/>
                </a:tc>
              </a:tr>
              <a:tr h="376521">
                <a:tc>
                  <a:txBody>
                    <a:bodyPr/>
                    <a:lstStyle/>
                    <a:p>
                      <a:pPr algn="ctr"/>
                      <a:r>
                        <a:rPr lang="en-US" dirty="0" smtClean="0">
                          <a:solidFill>
                            <a:schemeClr val="tx2">
                              <a:lumMod val="10000"/>
                            </a:schemeClr>
                          </a:solidFill>
                        </a:rPr>
                        <a:t>INDISCREET </a:t>
                      </a:r>
                      <a:endParaRPr lang="en-US" b="1" dirty="0">
                        <a:solidFill>
                          <a:schemeClr val="tx2">
                            <a:lumMod val="1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solidFill>
                            <a:schemeClr val="tx2">
                              <a:lumMod val="10000"/>
                            </a:schemeClr>
                          </a:solidFill>
                        </a:rPr>
                        <a:t>INDISCREET </a:t>
                      </a:r>
                    </a:p>
                    <a:p>
                      <a:endParaRPr lang="en-US" dirty="0">
                        <a:solidFill>
                          <a:schemeClr val="tx2">
                            <a:lumMod val="10000"/>
                          </a:schemeClr>
                        </a:solidFill>
                      </a:endParaRPr>
                    </a:p>
                  </a:txBody>
                  <a:tcPr/>
                </a:tc>
              </a:tr>
              <a:tr h="376521">
                <a:tc>
                  <a:txBody>
                    <a:bodyPr/>
                    <a:lstStyle/>
                    <a:p>
                      <a:pPr algn="ctr"/>
                      <a:r>
                        <a:rPr lang="pt-BR" dirty="0" smtClean="0">
                          <a:solidFill>
                            <a:schemeClr val="tx2">
                              <a:lumMod val="10000"/>
                            </a:schemeClr>
                          </a:solidFill>
                        </a:rPr>
                        <a:t>NUX- VOM., BRYONIA, CAMPHOR, HYOS, IGNATIA, NATUM -MUR</a:t>
                      </a:r>
                      <a:endParaRPr lang="en-US" b="1" dirty="0">
                        <a:solidFill>
                          <a:schemeClr val="tx2">
                            <a:lumMod val="10000"/>
                          </a:schemeClr>
                        </a:solidFill>
                      </a:endParaRPr>
                    </a:p>
                  </a:txBody>
                  <a:tcPr/>
                </a:tc>
                <a:tc>
                  <a:txBody>
                    <a:bodyPr/>
                    <a:lstStyle/>
                    <a:p>
                      <a:pPr algn="ctr"/>
                      <a:r>
                        <a:rPr lang="en-US" dirty="0" smtClean="0">
                          <a:solidFill>
                            <a:schemeClr val="tx2">
                              <a:lumMod val="10000"/>
                            </a:schemeClr>
                          </a:solidFill>
                        </a:rPr>
                        <a:t>      NATRUM-MUR</a:t>
                      </a:r>
                      <a:endParaRPr lang="en-US" b="1" dirty="0">
                        <a:solidFill>
                          <a:schemeClr val="tx2">
                            <a:lumMod val="10000"/>
                          </a:schemeClr>
                        </a:solidFill>
                      </a:endParaRPr>
                    </a:p>
                  </a:txBody>
                  <a:tcPr/>
                </a:tc>
              </a:tr>
            </a:tbl>
          </a:graphicData>
        </a:graphic>
      </p:graphicFrame>
    </p:spTree>
    <p:extLst>
      <p:ext uri="{BB962C8B-B14F-4D97-AF65-F5344CB8AC3E}">
        <p14:creationId xmlns:p14="http://schemas.microsoft.com/office/powerpoint/2010/main" xmlns="" val="4239519700"/>
      </p:ext>
    </p:extLst>
  </p:cSld>
  <p:clrMapOvr>
    <a:masterClrMapping/>
  </p:clrMapOvr>
  <p:timing>
    <p:tnLst>
      <p:par>
        <p:cTn id="1" dur="indefinite" restart="never" nodeType="tmRoot"/>
      </p:par>
    </p:tnLst>
  </p:timing>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type="sldNum"/>
          </p:nvPr>
        </p:nvSpPr>
        <p:spPr/>
        <p:txBody>
          <a:bodyPr/>
          <a:lstStyle/>
          <a:p>
            <a:pPr algn="r" indent="0" lvl="0" marL="0" rtl="0">
              <a:spcBef>
                <a:spcPts val="0"/>
              </a:spcBef>
              <a:spcAft>
                <a:spcPts val="0"/>
              </a:spcAft>
              <a:buNone/>
            </a:pPr>
            <a:fld id="{00000000-1234-1234-1234-123412341234}" type="slidenum">
              <a:rPr lang="en" smtClean="0"/>
              <a:pPr algn="r" indent="0" lvl="0" marL="0" rtl="0">
                <a:spcBef>
                  <a:spcPts val="0"/>
                </a:spcBef>
                <a:spcAft>
                  <a:spcPts val="0"/>
                </a:spcAft>
                <a:buNone/>
              </a:pPr>
              <a:t>37</a:t>
            </a:fld>
            <a:endParaRPr lang="en"/>
          </a:p>
        </p:txBody>
      </p:sp>
      <p:sp>
        <p:nvSpPr>
          <p:cNvPr id="3" name="Rectangle 2"/>
          <p:cNvSpPr/>
          <p:nvPr/>
        </p:nvSpPr>
        <p:spPr>
          <a:xfrm>
            <a:off x="467544" y="418759"/>
            <a:ext cx="8208912" cy="830997"/>
          </a:xfrm>
          <a:prstGeom prst="rect">
            <a:avLst/>
          </a:prstGeom>
        </p:spPr>
        <p:txBody>
          <a:bodyPr wrap="square">
            <a:spAutoFit/>
          </a:bodyPr>
          <a:lstStyle/>
          <a:p>
            <a:pPr algn="ctr"/>
            <a:r>
              <a:rPr b="1" dirty="0" lang="en-IN" sz="2400" u="sng">
                <a:solidFill>
                  <a:schemeClr val="bg1"/>
                </a:solidFill>
                <a:effectLst>
                  <a:outerShdw algn="tl" blurRad="38100" dir="2700000" dist="38100">
                    <a:srgbClr val="000000">
                      <a:alpha val="43137"/>
                    </a:srgbClr>
                  </a:outerShdw>
                </a:effectLst>
              </a:rPr>
              <a:t>SOME </a:t>
            </a:r>
            <a:r>
              <a:rPr b="1" dirty="0" lang="en-IN" smtClean="0" sz="2400" u="sng">
                <a:solidFill>
                  <a:schemeClr val="bg1"/>
                </a:solidFill>
                <a:effectLst>
                  <a:outerShdw algn="tl" blurRad="38100" dir="2700000" dist="38100">
                    <a:srgbClr val="000000">
                      <a:alpha val="43137"/>
                    </a:srgbClr>
                  </a:outerShdw>
                </a:effectLst>
              </a:rPr>
              <a:t>IMPORTANT PATHOLOGICAL GENERALS </a:t>
            </a:r>
            <a:br>
              <a:rPr b="1" dirty="0" lang="en-IN" smtClean="0" sz="2400" u="sng">
                <a:solidFill>
                  <a:schemeClr val="bg1"/>
                </a:solidFill>
                <a:effectLst>
                  <a:outerShdw algn="tl" blurRad="38100" dir="2700000" dist="38100">
                    <a:srgbClr val="000000">
                      <a:alpha val="43137"/>
                    </a:srgbClr>
                  </a:outerShdw>
                </a:effectLst>
              </a:rPr>
            </a:br>
            <a:r>
              <a:rPr b="1" dirty="0" lang="en-IN" smtClean="0" sz="2400" u="sng">
                <a:solidFill>
                  <a:schemeClr val="bg1"/>
                </a:solidFill>
                <a:effectLst>
                  <a:outerShdw algn="tl" blurRad="38100" dir="2700000" dist="38100">
                    <a:srgbClr val="000000">
                      <a:alpha val="43137"/>
                    </a:srgbClr>
                  </a:outerShdw>
                </a:effectLst>
              </a:rPr>
              <a:t>IN THE </a:t>
            </a:r>
            <a:r>
              <a:rPr b="1" dirty="0" lang="en-IN" sz="2400" u="sng">
                <a:solidFill>
                  <a:schemeClr val="bg1"/>
                </a:solidFill>
                <a:effectLst>
                  <a:outerShdw algn="tl" blurRad="38100" dir="2700000" dist="38100">
                    <a:srgbClr val="000000">
                      <a:alpha val="43137"/>
                    </a:srgbClr>
                  </a:outerShdw>
                </a:effectLst>
              </a:rPr>
              <a:t>BBCR</a:t>
            </a:r>
          </a:p>
        </p:txBody>
      </p:sp>
      <p:pic>
        <p:nvPicPr>
          <p:cNvPr id="5" name="Picture 2"/>
          <p:cNvPicPr>
            <a:picLocks noChangeArrowheads="1" noChangeAspect="1"/>
          </p:cNvPicPr>
          <p:nvPr/>
        </p:nvPicPr>
        <p:blipFill rotWithShape="1">
          <a:blip cstate="print" r:embed="rId2">
            <a:extLst>
              <a:ext uri="{28A0092B-C50C-407E-A947-70E740481C1C}">
                <a14:useLocalDpi xmlns:a14="http://schemas.microsoft.com/office/drawing/2010/main" xmlns="" val="0"/>
              </a:ext>
            </a:extLst>
          </a:blip>
          <a:srcRect b="134"/>
          <a:stretch/>
        </p:blipFill>
        <p:spPr bwMode="auto">
          <a:xfrm>
            <a:off x="5796136" y="2804280"/>
            <a:ext cx="3022898" cy="1778353"/>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Rectangle 3"/>
          <p:cNvSpPr/>
          <p:nvPr/>
        </p:nvSpPr>
        <p:spPr>
          <a:xfrm>
            <a:off x="546022" y="1313623"/>
            <a:ext cx="8208912" cy="1846659"/>
          </a:xfrm>
          <a:prstGeom prst="rect">
            <a:avLst/>
          </a:prstGeom>
        </p:spPr>
        <p:txBody>
          <a:bodyPr wrap="square">
            <a:spAutoFit/>
          </a:bodyPr>
          <a:lstStyle/>
          <a:p>
            <a:pPr indent="-285750" marL="285750">
              <a:buFont charset="2" panose="05000000000000000000" pitchFamily="2" typeface="Wingdings"/>
              <a:buChar char="Ø"/>
            </a:pPr>
            <a:r>
              <a:rPr b="1" dirty="0" lang="en-IN" sz="1800"/>
              <a:t> </a:t>
            </a:r>
            <a:r>
              <a:rPr b="1" dirty="0" lang="en-IN" smtClean="0" sz="1800"/>
              <a:t> </a:t>
            </a:r>
            <a:r>
              <a:rPr b="1" dirty="0" lang="en-IN" sz="2400" u="sng">
                <a:solidFill>
                  <a:schemeClr val="bg1"/>
                </a:solidFill>
                <a:effectLst>
                  <a:outerShdw algn="tl" blurRad="38100" dir="2700000" dist="38100">
                    <a:srgbClr val="000000">
                      <a:alpha val="43137"/>
                    </a:srgbClr>
                  </a:outerShdw>
                </a:effectLst>
              </a:rPr>
              <a:t>APOPLEXY/ STROKE  </a:t>
            </a:r>
            <a:r>
              <a:rPr b="1" dirty="0" lang="en-IN" smtClean="0" sz="2400">
                <a:solidFill>
                  <a:schemeClr val="bg1"/>
                </a:solidFill>
                <a:effectLst>
                  <a:outerShdw algn="tl" blurRad="38100" dir="2700000" dist="38100">
                    <a:srgbClr val="000000">
                      <a:alpha val="43137"/>
                    </a:srgbClr>
                  </a:outerShdw>
                </a:effectLst>
              </a:rPr>
              <a:t>-</a:t>
            </a:r>
          </a:p>
          <a:p>
            <a:pPr indent="-285750" marL="285750">
              <a:buFont charset="2" panose="05000000000000000000" pitchFamily="2" typeface="Wingdings"/>
              <a:buChar char="Ø"/>
            </a:pPr>
            <a:endParaRPr b="1" dirty="0" lang="en-IN" sz="1800"/>
          </a:p>
          <a:p>
            <a:pPr indent="-285750" marL="285750">
              <a:buFont charset="2" panose="05000000000000000000" pitchFamily="2" typeface="Wingdings"/>
              <a:buChar char="§"/>
            </a:pPr>
            <a:r>
              <a:rPr b="1" dirty="0" lang="en-IN" sz="1800"/>
              <a:t>Stroke is an acute neurological injury occurring </a:t>
            </a:r>
            <a:r>
              <a:rPr b="1" dirty="0" lang="en-IN" smtClean="0" sz="1800"/>
              <a:t>as a </a:t>
            </a:r>
            <a:r>
              <a:rPr b="1" dirty="0" lang="en-IN" sz="1800"/>
              <a:t>result of vascular pathologic processes which manifest either as brain infarction or haemorrhage </a:t>
            </a:r>
            <a:r>
              <a:rPr b="1" dirty="0" lang="en-IN" smtClean="0" sz="1800"/>
              <a:t>.</a:t>
            </a:r>
          </a:p>
          <a:p>
            <a:endParaRPr b="1" dirty="0" lang="en-IN" sz="1800"/>
          </a:p>
        </p:txBody>
      </p:sp>
      <p:graphicFrame>
        <p:nvGraphicFramePr>
          <p:cNvPr id="6" name="Table 5"/>
          <p:cNvGraphicFramePr>
            <a:graphicFrameLocks noGrp="1"/>
          </p:cNvGraphicFramePr>
          <p:nvPr>
            <p:extLst>
              <p:ext uri="{D42A27DB-BD31-4B8C-83A1-F6EECF244321}">
                <p14:modId xmlns:p14="http://schemas.microsoft.com/office/powerpoint/2010/main" xmlns="" val="2784568148"/>
              </p:ext>
            </p:extLst>
          </p:nvPr>
        </p:nvGraphicFramePr>
        <p:xfrm>
          <a:off x="683568" y="3033494"/>
          <a:ext cx="4965970" cy="1554480"/>
        </p:xfrm>
        <a:graphic>
          <a:graphicData uri="http://schemas.openxmlformats.org/drawingml/2006/table">
            <a:tbl>
              <a:tblPr bandRow="1" firstRow="1">
                <a:tableStyleId>{69C7853C-536D-4A76-A0AE-DD22124D55A5}</a:tableStyleId>
              </a:tblPr>
              <a:tblGrid>
                <a:gridCol w="1872208"/>
                <a:gridCol w="3093762"/>
              </a:tblGrid>
              <a:tr h="370840">
                <a:tc>
                  <a:txBody>
                    <a:bodyPr/>
                    <a:lstStyle/>
                    <a:p>
                      <a:r>
                        <a:rPr dirty="0" lang="en-US" smtClean="0"/>
                        <a:t>General</a:t>
                      </a:r>
                      <a:r>
                        <a:rPr baseline="0" dirty="0" lang="en-US" smtClean="0"/>
                        <a:t> </a:t>
                      </a:r>
                      <a:endParaRPr dirty="0" lang="en-US">
                        <a:solidFill>
                          <a:srgbClr val="002060"/>
                        </a:solidFill>
                      </a:endParaRPr>
                    </a:p>
                  </a:txBody>
                  <a:tcPr/>
                </a:tc>
                <a:tc>
                  <a:txBody>
                    <a:bodyPr/>
                    <a:lstStyle/>
                    <a:p>
                      <a:r>
                        <a:rPr dirty="0" lang="en-US" smtClean="0"/>
                        <a:t>Aconite , Arnica , Lachesis , Opium, Rhus tox , Silicea</a:t>
                      </a:r>
                      <a:endParaRPr dirty="0" lang="en-US">
                        <a:solidFill>
                          <a:srgbClr val="002060"/>
                        </a:solidFill>
                      </a:endParaRPr>
                    </a:p>
                  </a:txBody>
                  <a:tcPr/>
                </a:tc>
              </a:tr>
              <a:tr h="370840">
                <a:tc>
                  <a:txBody>
                    <a:bodyPr/>
                    <a:lstStyle/>
                    <a:p>
                      <a:r>
                        <a:rPr dirty="0" lang="en-US" smtClean="0">
                          <a:solidFill>
                            <a:schemeClr val="tx2">
                              <a:lumMod val="10000"/>
                            </a:schemeClr>
                          </a:solidFill>
                        </a:rPr>
                        <a:t>Haemorrhagic </a:t>
                      </a:r>
                      <a:endParaRPr dirty="0" lang="en-US">
                        <a:solidFill>
                          <a:schemeClr val="tx2">
                            <a:lumMod val="10000"/>
                          </a:schemeClr>
                        </a:solidFill>
                      </a:endParaRPr>
                    </a:p>
                  </a:txBody>
                  <a:tcPr/>
                </a:tc>
                <a:tc>
                  <a:txBody>
                    <a:bodyPr/>
                    <a:lstStyle/>
                    <a:p>
                      <a:r>
                        <a:rPr dirty="0" lang="en-US" smtClean="0">
                          <a:solidFill>
                            <a:schemeClr val="tx2">
                              <a:lumMod val="10000"/>
                            </a:schemeClr>
                          </a:solidFill>
                        </a:rPr>
                        <a:t>Aconite , Aurum-met ,</a:t>
                      </a:r>
                      <a:r>
                        <a:rPr baseline="0" dirty="0" lang="en-US" smtClean="0">
                          <a:solidFill>
                            <a:schemeClr val="tx2">
                              <a:lumMod val="10000"/>
                            </a:schemeClr>
                          </a:solidFill>
                        </a:rPr>
                        <a:t> Lyco , Lachesis</a:t>
                      </a:r>
                      <a:endParaRPr dirty="0" lang="en-US">
                        <a:solidFill>
                          <a:schemeClr val="tx2">
                            <a:lumMod val="10000"/>
                          </a:schemeClr>
                        </a:solidFill>
                      </a:endParaRPr>
                    </a:p>
                  </a:txBody>
                  <a:tcPr/>
                </a:tc>
              </a:tr>
              <a:tr h="370840">
                <a:tc>
                  <a:txBody>
                    <a:bodyPr/>
                    <a:lstStyle/>
                    <a:p>
                      <a:r>
                        <a:rPr dirty="0" lang="en-US" smtClean="0">
                          <a:solidFill>
                            <a:schemeClr val="tx2">
                              <a:lumMod val="10000"/>
                            </a:schemeClr>
                          </a:solidFill>
                        </a:rPr>
                        <a:t>Nervous</a:t>
                      </a:r>
                      <a:endParaRPr dirty="0" lang="en-US">
                        <a:solidFill>
                          <a:schemeClr val="tx2">
                            <a:lumMod val="10000"/>
                          </a:schemeClr>
                        </a:solidFill>
                      </a:endParaRPr>
                    </a:p>
                  </a:txBody>
                  <a:tcPr/>
                </a:tc>
                <a:tc>
                  <a:txBody>
                    <a:bodyPr/>
                    <a:lstStyle/>
                    <a:p>
                      <a:r>
                        <a:rPr dirty="0" lang="en-US" smtClean="0">
                          <a:solidFill>
                            <a:schemeClr val="tx2">
                              <a:lumMod val="10000"/>
                            </a:schemeClr>
                          </a:solidFill>
                        </a:rPr>
                        <a:t>China , Coffea , Nux-vomica , Silicea ,Stramonium</a:t>
                      </a:r>
                      <a:endParaRPr dirty="0" lang="en-US">
                        <a:solidFill>
                          <a:schemeClr val="tx2">
                            <a:lumMod val="10000"/>
                          </a:schemeClr>
                        </a:solidFill>
                      </a:endParaRPr>
                    </a:p>
                  </a:txBody>
                  <a:tcPr/>
                </a:tc>
              </a:tr>
            </a:tbl>
          </a:graphicData>
        </a:graphic>
      </p:graphicFrame>
    </p:spTree>
    <p:extLst>
      <p:ext uri="{BB962C8B-B14F-4D97-AF65-F5344CB8AC3E}">
        <p14:creationId xmlns:p14="http://schemas.microsoft.com/office/powerpoint/2010/main" xmlns="" val="1820887913"/>
      </p:ext>
    </p:extLst>
  </p:cSld>
  <p:clrMapOvr>
    <a:masterClrMapping/>
  </p:clrMapOvr>
  <p:timing>
    <p:tnLst>
      <p:par>
        <p:cTn dur="indefinite" id="1" nodeType="tmRoot" restart="never"/>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sp>
        <p:nvSpPr>
          <p:cNvPr id="4" name="Rectangle 3"/>
          <p:cNvSpPr/>
          <p:nvPr/>
        </p:nvSpPr>
        <p:spPr>
          <a:xfrm>
            <a:off x="486903" y="996459"/>
            <a:ext cx="8208912" cy="1446550"/>
          </a:xfrm>
          <a:prstGeom prst="rect">
            <a:avLst/>
          </a:prstGeom>
        </p:spPr>
        <p:txBody>
          <a:bodyPr wrap="square">
            <a:spAutoFit/>
          </a:bodyPr>
          <a:lstStyle/>
          <a:p>
            <a:pPr marL="285750" indent="-285750">
              <a:buFont typeface="Wingdings" panose="05000000000000000000" pitchFamily="2" charset="2"/>
              <a:buChar char="Ø"/>
            </a:pPr>
            <a:r>
              <a:rPr lang="en-IN" sz="2000" b="1" dirty="0"/>
              <a:t> </a:t>
            </a:r>
            <a:r>
              <a:rPr lang="en-IN" sz="2000" b="1" dirty="0" smtClean="0"/>
              <a:t> </a:t>
            </a:r>
            <a:r>
              <a:rPr lang="en-IN" sz="2800" b="1" u="sng" dirty="0" smtClean="0">
                <a:solidFill>
                  <a:schemeClr val="bg1"/>
                </a:solidFill>
              </a:rPr>
              <a:t>ASPHYXIA</a:t>
            </a:r>
            <a:endParaRPr lang="en-IN" sz="2000" b="1" u="sng" dirty="0" smtClean="0">
              <a:solidFill>
                <a:schemeClr val="bg1"/>
              </a:solidFill>
            </a:endParaRPr>
          </a:p>
          <a:p>
            <a:endParaRPr lang="en-IN" sz="2000" b="1" dirty="0"/>
          </a:p>
          <a:p>
            <a:pPr marL="285750" indent="-285750">
              <a:buFont typeface="Wingdings" panose="05000000000000000000" pitchFamily="2" charset="2"/>
              <a:buChar char="§"/>
            </a:pPr>
            <a:r>
              <a:rPr lang="en-US" sz="2000" b="1" dirty="0"/>
              <a:t>Asphyxia or asphyxiation is a condition of deficient supply of oxygen to the body that arises from abnormal breathing.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2719083"/>
            <a:ext cx="3618112" cy="1876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xmlns="" val="2366193803"/>
              </p:ext>
            </p:extLst>
          </p:nvPr>
        </p:nvGraphicFramePr>
        <p:xfrm>
          <a:off x="486903" y="2931790"/>
          <a:ext cx="4104456" cy="579120"/>
        </p:xfrm>
        <a:graphic>
          <a:graphicData uri="http://schemas.openxmlformats.org/drawingml/2006/table">
            <a:tbl>
              <a:tblPr firstRow="1" bandRow="1">
                <a:tableStyleId>{306799F8-075E-4A3A-A7F6-7FBC6576F1A4}</a:tableStyleId>
              </a:tblPr>
              <a:tblGrid>
                <a:gridCol w="4104456"/>
              </a:tblGrid>
              <a:tr h="370840">
                <a:tc>
                  <a:txBody>
                    <a:bodyPr/>
                    <a:lstStyle/>
                    <a:p>
                      <a:r>
                        <a:rPr lang="nn-NO" sz="1600" dirty="0" smtClean="0"/>
                        <a:t>Carbo-veg, Opium, China, Antium tart. </a:t>
                      </a:r>
                    </a:p>
                    <a:p>
                      <a:endParaRPr lang="en-US" sz="1600" dirty="0"/>
                    </a:p>
                  </a:txBody>
                  <a:tcPr/>
                </a:tc>
              </a:tr>
            </a:tbl>
          </a:graphicData>
        </a:graphic>
      </p:graphicFrame>
    </p:spTree>
    <p:extLst>
      <p:ext uri="{BB962C8B-B14F-4D97-AF65-F5344CB8AC3E}">
        <p14:creationId xmlns:p14="http://schemas.microsoft.com/office/powerpoint/2010/main" xmlns="" val="2067887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xmlns="" val="2790273771"/>
              </p:ext>
            </p:extLst>
          </p:nvPr>
        </p:nvGraphicFramePr>
        <p:xfrm>
          <a:off x="539552" y="1213966"/>
          <a:ext cx="8064896" cy="3302000"/>
        </p:xfrm>
        <a:graphic>
          <a:graphicData uri="http://schemas.openxmlformats.org/drawingml/2006/table">
            <a:tbl>
              <a:tblPr firstRow="1" bandRow="1">
                <a:tableStyleId>{69C7853C-536D-4A76-A0AE-DD22124D55A5}</a:tableStyleId>
              </a:tblPr>
              <a:tblGrid>
                <a:gridCol w="4032448"/>
                <a:gridCol w="4032448"/>
              </a:tblGrid>
              <a:tr h="226824">
                <a:tc>
                  <a:txBody>
                    <a:bodyPr/>
                    <a:lstStyle/>
                    <a:p>
                      <a:endParaRPr lang="en-IN" sz="1600" dirty="0">
                        <a:solidFill>
                          <a:schemeClr val="tx2">
                            <a:lumMod val="10000"/>
                          </a:schemeClr>
                        </a:solidFill>
                      </a:endParaRPr>
                    </a:p>
                  </a:txBody>
                  <a:tcPr/>
                </a:tc>
                <a:tc>
                  <a:txBody>
                    <a:bodyPr/>
                    <a:lstStyle/>
                    <a:p>
                      <a:endParaRPr lang="en-IN" sz="1600">
                        <a:solidFill>
                          <a:schemeClr val="tx2">
                            <a:lumMod val="10000"/>
                          </a:schemeClr>
                        </a:solidFill>
                      </a:endParaRPr>
                    </a:p>
                  </a:txBody>
                  <a:tcPr/>
                </a:tc>
              </a:tr>
              <a:tr h="370840">
                <a:tc>
                  <a:txBody>
                    <a:bodyPr/>
                    <a:lstStyle/>
                    <a:p>
                      <a:r>
                        <a:rPr lang="en-IN" sz="1600" b="1" dirty="0" smtClean="0">
                          <a:solidFill>
                            <a:schemeClr val="tx2">
                              <a:lumMod val="10000"/>
                            </a:schemeClr>
                          </a:solidFill>
                        </a:rPr>
                        <a:t>Circulatory and cardiac </a:t>
                      </a:r>
                      <a:endParaRPr lang="en-IN" sz="1600"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600" b="1" dirty="0" smtClean="0">
                          <a:solidFill>
                            <a:schemeClr val="tx2">
                              <a:lumMod val="10000"/>
                            </a:schemeClr>
                          </a:solidFill>
                        </a:rPr>
                        <a:t>Calc-ac. Lachesis, Nat.</a:t>
                      </a:r>
                      <a:r>
                        <a:rPr lang="en-IN" sz="1600" b="1" baseline="0" dirty="0" smtClean="0">
                          <a:solidFill>
                            <a:schemeClr val="tx2">
                              <a:lumMod val="10000"/>
                            </a:schemeClr>
                          </a:solidFill>
                        </a:rPr>
                        <a:t> </a:t>
                      </a:r>
                      <a:r>
                        <a:rPr lang="en-IN" sz="1600" b="1" dirty="0" err="1" smtClean="0">
                          <a:solidFill>
                            <a:schemeClr val="tx2">
                              <a:lumMod val="10000"/>
                            </a:schemeClr>
                          </a:solidFill>
                        </a:rPr>
                        <a:t>mur</a:t>
                      </a:r>
                      <a:r>
                        <a:rPr lang="en-IN" sz="1600" b="1" dirty="0" smtClean="0">
                          <a:solidFill>
                            <a:schemeClr val="tx2">
                              <a:lumMod val="10000"/>
                            </a:schemeClr>
                          </a:solidFill>
                        </a:rPr>
                        <a:t>,</a:t>
                      </a:r>
                      <a:r>
                        <a:rPr lang="en-IN" sz="1600" b="1" baseline="0" dirty="0" smtClean="0">
                          <a:solidFill>
                            <a:schemeClr val="tx2">
                              <a:lumMod val="10000"/>
                            </a:schemeClr>
                          </a:solidFill>
                        </a:rPr>
                        <a:t> </a:t>
                      </a:r>
                      <a:r>
                        <a:rPr lang="en-IN" sz="1600" b="1" dirty="0" smtClean="0">
                          <a:solidFill>
                            <a:schemeClr val="tx2">
                              <a:lumMod val="10000"/>
                            </a:schemeClr>
                          </a:solidFill>
                        </a:rPr>
                        <a:t>Opium.</a:t>
                      </a:r>
                    </a:p>
                  </a:txBody>
                  <a:tcPr/>
                </a:tc>
              </a:tr>
              <a:tr h="370840">
                <a:tc>
                  <a:txBody>
                    <a:bodyPr/>
                    <a:lstStyle/>
                    <a:p>
                      <a:r>
                        <a:rPr lang="en-IN" sz="1600" b="1" dirty="0" smtClean="0">
                          <a:solidFill>
                            <a:schemeClr val="tx2">
                              <a:lumMod val="10000"/>
                            </a:schemeClr>
                          </a:solidFill>
                        </a:rPr>
                        <a:t>Coldness</a:t>
                      </a:r>
                      <a:endParaRPr lang="en-IN" sz="1600"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600" b="1" dirty="0" smtClean="0">
                          <a:solidFill>
                            <a:schemeClr val="tx2">
                              <a:lumMod val="10000"/>
                            </a:schemeClr>
                          </a:solidFill>
                        </a:rPr>
                        <a:t>Cina, Silicea</a:t>
                      </a:r>
                    </a:p>
                  </a:txBody>
                  <a:tcPr/>
                </a:tc>
              </a:tr>
              <a:tr h="370840">
                <a:tc>
                  <a:txBody>
                    <a:bodyPr/>
                    <a:lstStyle/>
                    <a:p>
                      <a:r>
                        <a:rPr lang="en-IN" sz="1600" b="1" dirty="0" smtClean="0">
                          <a:solidFill>
                            <a:schemeClr val="tx2">
                              <a:lumMod val="10000"/>
                            </a:schemeClr>
                          </a:solidFill>
                        </a:rPr>
                        <a:t>Confustion ,with</a:t>
                      </a:r>
                      <a:endParaRPr lang="en-IN" sz="1600" dirty="0">
                        <a:solidFill>
                          <a:schemeClr val="tx2">
                            <a:lumMod val="10000"/>
                          </a:schemeClr>
                        </a:solidFill>
                      </a:endParaRPr>
                    </a:p>
                  </a:txBody>
                  <a:tcPr/>
                </a:tc>
                <a:tc>
                  <a:txBody>
                    <a:bodyPr/>
                    <a:lstStyle/>
                    <a:p>
                      <a:r>
                        <a:rPr lang="en-IN" sz="1600" b="1" dirty="0" smtClean="0">
                          <a:solidFill>
                            <a:schemeClr val="tx2">
                              <a:lumMod val="10000"/>
                            </a:schemeClr>
                          </a:solidFill>
                        </a:rPr>
                        <a:t>Lachesis </a:t>
                      </a:r>
                      <a:endParaRPr lang="en-IN" sz="1600" dirty="0">
                        <a:solidFill>
                          <a:schemeClr val="tx2">
                            <a:lumMod val="10000"/>
                          </a:schemeClr>
                        </a:solidFill>
                      </a:endParaRPr>
                    </a:p>
                  </a:txBody>
                  <a:tcPr/>
                </a:tc>
              </a:tr>
              <a:tr h="370840">
                <a:tc>
                  <a:txBody>
                    <a:bodyPr/>
                    <a:lstStyle/>
                    <a:p>
                      <a:r>
                        <a:rPr lang="en-IN" sz="1600" b="1" dirty="0" smtClean="0">
                          <a:solidFill>
                            <a:schemeClr val="tx2">
                              <a:lumMod val="10000"/>
                            </a:schemeClr>
                          </a:solidFill>
                        </a:rPr>
                        <a:t>Formication</a:t>
                      </a:r>
                      <a:endParaRPr lang="en-IN" sz="1600"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600" b="1" dirty="0" smtClean="0">
                          <a:solidFill>
                            <a:schemeClr val="tx2">
                              <a:lumMod val="10000"/>
                            </a:schemeClr>
                          </a:solidFill>
                        </a:rPr>
                        <a:t>Bell,cal-carb ,nitric acid,nux vom,</a:t>
                      </a:r>
                    </a:p>
                  </a:txBody>
                  <a:tcPr/>
                </a:tc>
              </a:tr>
              <a:tr h="370840">
                <a:tc>
                  <a:txBody>
                    <a:bodyPr/>
                    <a:lstStyle/>
                    <a:p>
                      <a:r>
                        <a:rPr lang="en-IN" sz="1600" b="1" dirty="0" smtClean="0">
                          <a:solidFill>
                            <a:schemeClr val="tx2">
                              <a:lumMod val="10000"/>
                            </a:schemeClr>
                          </a:solidFill>
                        </a:rPr>
                        <a:t>Gastric and </a:t>
                      </a:r>
                      <a:r>
                        <a:rPr lang="en-IN" sz="1600" b="1" dirty="0" err="1" smtClean="0">
                          <a:solidFill>
                            <a:schemeClr val="tx2">
                              <a:lumMod val="10000"/>
                            </a:schemeClr>
                          </a:solidFill>
                        </a:rPr>
                        <a:t>epigastric</a:t>
                      </a:r>
                      <a:endParaRPr lang="en-IN" sz="1600"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600" b="1" dirty="0" smtClean="0">
                          <a:solidFill>
                            <a:schemeClr val="tx2">
                              <a:lumMod val="10000"/>
                            </a:schemeClr>
                          </a:solidFill>
                        </a:rPr>
                        <a:t>Bell, Cal-</a:t>
                      </a:r>
                      <a:r>
                        <a:rPr lang="en-IN" sz="1600" b="1" dirty="0" err="1" smtClean="0">
                          <a:solidFill>
                            <a:schemeClr val="tx2">
                              <a:lumMod val="10000"/>
                            </a:schemeClr>
                          </a:solidFill>
                        </a:rPr>
                        <a:t>ars</a:t>
                      </a:r>
                      <a:r>
                        <a:rPr lang="en-IN" sz="1600" b="1" dirty="0" smtClean="0">
                          <a:solidFill>
                            <a:schemeClr val="tx2">
                              <a:lumMod val="10000"/>
                            </a:schemeClr>
                          </a:solidFill>
                        </a:rPr>
                        <a:t>, Nux vom.</a:t>
                      </a:r>
                    </a:p>
                  </a:txBody>
                  <a:tcPr/>
                </a:tc>
              </a:tr>
              <a:tr h="370840">
                <a:tc>
                  <a:txBody>
                    <a:bodyPr/>
                    <a:lstStyle/>
                    <a:p>
                      <a:r>
                        <a:rPr lang="en-IN" sz="1600" b="1" dirty="0" smtClean="0">
                          <a:solidFill>
                            <a:schemeClr val="tx2">
                              <a:lumMod val="10000"/>
                            </a:schemeClr>
                          </a:solidFill>
                        </a:rPr>
                        <a:t>Pupillary</a:t>
                      </a:r>
                      <a:endParaRPr lang="en-IN" sz="1600"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600" b="1" dirty="0" smtClean="0">
                          <a:solidFill>
                            <a:schemeClr val="tx2">
                              <a:lumMod val="10000"/>
                            </a:schemeClr>
                          </a:solidFill>
                        </a:rPr>
                        <a:t>Argentum nitricum</a:t>
                      </a:r>
                    </a:p>
                  </a:txBody>
                  <a:tcPr/>
                </a:tc>
              </a:tr>
              <a:tr h="370840">
                <a:tc>
                  <a:txBody>
                    <a:bodyPr/>
                    <a:lstStyle/>
                    <a:p>
                      <a:r>
                        <a:rPr lang="en-IN" sz="1600" b="1" dirty="0" smtClean="0">
                          <a:solidFill>
                            <a:schemeClr val="tx2">
                              <a:lumMod val="10000"/>
                            </a:schemeClr>
                          </a:solidFill>
                        </a:rPr>
                        <a:t>Spinal</a:t>
                      </a:r>
                      <a:endParaRPr lang="en-IN" sz="1600" dirty="0">
                        <a:solidFill>
                          <a:schemeClr val="tx2">
                            <a:lumMod val="10000"/>
                          </a:schemeClr>
                        </a:solidFill>
                      </a:endParaRPr>
                    </a:p>
                  </a:txBody>
                  <a:tcPr/>
                </a:tc>
                <a:tc>
                  <a:txBody>
                    <a:bodyPr/>
                    <a:lstStyle/>
                    <a:p>
                      <a:r>
                        <a:rPr lang="en-IN" sz="1600" b="1" dirty="0" smtClean="0">
                          <a:solidFill>
                            <a:schemeClr val="tx2">
                              <a:lumMod val="10000"/>
                            </a:schemeClr>
                          </a:solidFill>
                        </a:rPr>
                        <a:t>Indigo</a:t>
                      </a:r>
                      <a:endParaRPr lang="en-IN" sz="1600" dirty="0">
                        <a:solidFill>
                          <a:schemeClr val="tx2">
                            <a:lumMod val="10000"/>
                          </a:schemeClr>
                        </a:solidFill>
                      </a:endParaRPr>
                    </a:p>
                  </a:txBody>
                  <a:tcPr/>
                </a:tc>
              </a:tr>
              <a:tr h="370840">
                <a:tc>
                  <a:txBody>
                    <a:bodyPr/>
                    <a:lstStyle/>
                    <a:p>
                      <a:r>
                        <a:rPr lang="en-IN" sz="1600" b="1" dirty="0" smtClean="0">
                          <a:solidFill>
                            <a:schemeClr val="tx2">
                              <a:lumMod val="10000"/>
                            </a:schemeClr>
                          </a:solidFill>
                        </a:rPr>
                        <a:t>Tongue </a:t>
                      </a:r>
                      <a:endParaRPr lang="en-IN" sz="1600"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600" b="1" dirty="0" smtClean="0">
                          <a:solidFill>
                            <a:schemeClr val="tx2">
                              <a:lumMod val="10000"/>
                            </a:schemeClr>
                          </a:solidFill>
                        </a:rPr>
                        <a:t>Plumbum met</a:t>
                      </a:r>
                    </a:p>
                  </a:txBody>
                  <a:tcPr/>
                </a:tc>
              </a:tr>
            </a:tbl>
          </a:graphicData>
        </a:graphic>
      </p:graphicFrame>
      <p:sp>
        <p:nvSpPr>
          <p:cNvPr id="7" name="Rectangle 6"/>
          <p:cNvSpPr/>
          <p:nvPr/>
        </p:nvSpPr>
        <p:spPr>
          <a:xfrm>
            <a:off x="3635896" y="555526"/>
            <a:ext cx="2390398" cy="584775"/>
          </a:xfrm>
          <a:prstGeom prst="rect">
            <a:avLst/>
          </a:prstGeom>
        </p:spPr>
        <p:txBody>
          <a:bodyPr wrap="none">
            <a:spAutoFit/>
          </a:bodyPr>
          <a:lstStyle/>
          <a:p>
            <a:pPr marL="457200" indent="-457200">
              <a:buFont typeface="Wingdings" pitchFamily="2" charset="2"/>
              <a:buChar char="Ø"/>
            </a:pPr>
            <a:r>
              <a:rPr lang="en-IN" sz="3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 ATROPHY</a:t>
            </a:r>
            <a:endParaRPr lang="en-IN" sz="3200" u="sng" dirty="0">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3708694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a:xfrm>
            <a:off x="3203848" y="805325"/>
            <a:ext cx="5483077" cy="3548100"/>
          </a:xfrm>
        </p:spPr>
        <p:txBody>
          <a:bodyPr/>
          <a:lstStyle/>
          <a:p>
            <a:pPr>
              <a:buClrTx/>
            </a:pPr>
            <a:r>
              <a:rPr lang="en-IN" sz="2000" b="1" dirty="0" smtClean="0">
                <a:solidFill>
                  <a:schemeClr val="tx1">
                    <a:lumMod val="50000"/>
                  </a:schemeClr>
                </a:solidFill>
                <a:latin typeface="Calibri" pitchFamily="34" charset="0"/>
                <a:cs typeface="Calibri" pitchFamily="34" charset="0"/>
              </a:rPr>
              <a:t>Dr .</a:t>
            </a:r>
            <a:r>
              <a:rPr lang="en-IN" sz="2000" b="1" dirty="0">
                <a:solidFill>
                  <a:schemeClr val="tx1">
                    <a:lumMod val="50000"/>
                  </a:schemeClr>
                </a:solidFill>
                <a:latin typeface="Calibri" pitchFamily="34" charset="0"/>
                <a:cs typeface="Calibri" pitchFamily="34" charset="0"/>
              </a:rPr>
              <a:t>C.M. Boger </a:t>
            </a:r>
            <a:r>
              <a:rPr lang="en-IN" sz="2000" b="1" dirty="0" smtClean="0">
                <a:solidFill>
                  <a:schemeClr val="tx1">
                    <a:lumMod val="50000"/>
                  </a:schemeClr>
                </a:solidFill>
                <a:latin typeface="Calibri" pitchFamily="34" charset="0"/>
                <a:cs typeface="Calibri" pitchFamily="34" charset="0"/>
              </a:rPr>
              <a:t> </a:t>
            </a:r>
            <a:r>
              <a:rPr lang="en-IN" sz="2000" b="1" dirty="0">
                <a:solidFill>
                  <a:schemeClr val="tx1">
                    <a:lumMod val="50000"/>
                  </a:schemeClr>
                </a:solidFill>
                <a:latin typeface="Calibri" pitchFamily="34" charset="0"/>
                <a:cs typeface="Calibri" pitchFamily="34" charset="0"/>
              </a:rPr>
              <a:t>was the leading and prominent </a:t>
            </a:r>
            <a:r>
              <a:rPr lang="en-IN" sz="2000" b="1" dirty="0" smtClean="0">
                <a:solidFill>
                  <a:schemeClr val="tx1">
                    <a:lumMod val="50000"/>
                  </a:schemeClr>
                </a:solidFill>
                <a:latin typeface="Calibri" pitchFamily="34" charset="0"/>
                <a:cs typeface="Calibri" pitchFamily="34" charset="0"/>
              </a:rPr>
              <a:t>homoeopathic </a:t>
            </a:r>
            <a:r>
              <a:rPr lang="en-IN" sz="2000" b="1" dirty="0">
                <a:solidFill>
                  <a:schemeClr val="tx1">
                    <a:lumMod val="50000"/>
                  </a:schemeClr>
                </a:solidFill>
                <a:latin typeface="Calibri" pitchFamily="34" charset="0"/>
                <a:cs typeface="Calibri" pitchFamily="34" charset="0"/>
              </a:rPr>
              <a:t>physician of U.S.A.</a:t>
            </a:r>
          </a:p>
          <a:p>
            <a:pPr>
              <a:buClrTx/>
            </a:pPr>
            <a:r>
              <a:rPr lang="en-IN" sz="2000" b="1" dirty="0" smtClean="0">
                <a:solidFill>
                  <a:schemeClr val="tx1">
                    <a:lumMod val="50000"/>
                  </a:schemeClr>
                </a:solidFill>
                <a:latin typeface="Calibri" pitchFamily="34" charset="0"/>
                <a:cs typeface="Calibri" pitchFamily="34" charset="0"/>
              </a:rPr>
              <a:t>He was </a:t>
            </a:r>
            <a:r>
              <a:rPr lang="en-IN" sz="2000" b="1" dirty="0">
                <a:solidFill>
                  <a:schemeClr val="tx1">
                    <a:lumMod val="50000"/>
                  </a:schemeClr>
                </a:solidFill>
                <a:latin typeface="Calibri" pitchFamily="34" charset="0"/>
                <a:cs typeface="Calibri" pitchFamily="34" charset="0"/>
              </a:rPr>
              <a:t>born on 13 May 1861 in  Annville, P</a:t>
            </a:r>
            <a:r>
              <a:rPr lang="en-IN" sz="2000" b="1" dirty="0" smtClean="0">
                <a:solidFill>
                  <a:schemeClr val="tx1">
                    <a:lumMod val="50000"/>
                  </a:schemeClr>
                </a:solidFill>
                <a:latin typeface="Calibri" pitchFamily="34" charset="0"/>
                <a:cs typeface="Calibri" pitchFamily="34" charset="0"/>
              </a:rPr>
              <a:t>ennsylvania </a:t>
            </a:r>
            <a:r>
              <a:rPr lang="en-IN" sz="2000" b="1" dirty="0">
                <a:solidFill>
                  <a:schemeClr val="tx1">
                    <a:lumMod val="50000"/>
                  </a:schemeClr>
                </a:solidFill>
                <a:latin typeface="Calibri" pitchFamily="34" charset="0"/>
                <a:cs typeface="Calibri" pitchFamily="34" charset="0"/>
              </a:rPr>
              <a:t>U.S.A. He was the son of professor C</a:t>
            </a:r>
            <a:r>
              <a:rPr lang="en-IN" sz="2000" b="1" dirty="0" smtClean="0">
                <a:solidFill>
                  <a:schemeClr val="tx1">
                    <a:lumMod val="50000"/>
                  </a:schemeClr>
                </a:solidFill>
                <a:latin typeface="Calibri" pitchFamily="34" charset="0"/>
                <a:cs typeface="Calibri" pitchFamily="34" charset="0"/>
              </a:rPr>
              <a:t>yrus </a:t>
            </a:r>
            <a:r>
              <a:rPr lang="en-IN" sz="2000" b="1" dirty="0">
                <a:solidFill>
                  <a:schemeClr val="tx1">
                    <a:lumMod val="50000"/>
                  </a:schemeClr>
                </a:solidFill>
                <a:latin typeface="Calibri" pitchFamily="34" charset="0"/>
                <a:cs typeface="Calibri" pitchFamily="34" charset="0"/>
              </a:rPr>
              <a:t>and I</a:t>
            </a:r>
            <a:r>
              <a:rPr lang="en-IN" sz="2000" b="1" dirty="0" smtClean="0">
                <a:solidFill>
                  <a:schemeClr val="tx1">
                    <a:lumMod val="50000"/>
                  </a:schemeClr>
                </a:solidFill>
                <a:latin typeface="Calibri" pitchFamily="34" charset="0"/>
                <a:cs typeface="Calibri" pitchFamily="34" charset="0"/>
              </a:rPr>
              <a:t>sabelle </a:t>
            </a:r>
            <a:r>
              <a:rPr lang="en-IN" sz="2000" b="1" dirty="0">
                <a:solidFill>
                  <a:schemeClr val="tx1">
                    <a:lumMod val="50000"/>
                  </a:schemeClr>
                </a:solidFill>
                <a:latin typeface="Calibri" pitchFamily="34" charset="0"/>
                <a:cs typeface="Calibri" pitchFamily="34" charset="0"/>
              </a:rPr>
              <a:t>M</a:t>
            </a:r>
            <a:r>
              <a:rPr lang="en-IN" sz="2000" b="1" dirty="0" smtClean="0">
                <a:solidFill>
                  <a:schemeClr val="tx1">
                    <a:lumMod val="50000"/>
                  </a:schemeClr>
                </a:solidFill>
                <a:latin typeface="Calibri" pitchFamily="34" charset="0"/>
                <a:cs typeface="Calibri" pitchFamily="34" charset="0"/>
              </a:rPr>
              <a:t>axwell </a:t>
            </a:r>
            <a:r>
              <a:rPr lang="en-IN" sz="2000" b="1" dirty="0">
                <a:solidFill>
                  <a:schemeClr val="tx1">
                    <a:lumMod val="50000"/>
                  </a:schemeClr>
                </a:solidFill>
                <a:latin typeface="Calibri" pitchFamily="34" charset="0"/>
                <a:cs typeface="Calibri" pitchFamily="34" charset="0"/>
              </a:rPr>
              <a:t>Boger.</a:t>
            </a:r>
          </a:p>
          <a:p>
            <a:pPr>
              <a:buClrTx/>
            </a:pPr>
            <a:r>
              <a:rPr lang="en-IN" sz="2000" b="1" dirty="0">
                <a:solidFill>
                  <a:schemeClr val="tx1">
                    <a:lumMod val="50000"/>
                  </a:schemeClr>
                </a:solidFill>
                <a:latin typeface="Calibri" pitchFamily="34" charset="0"/>
                <a:cs typeface="Calibri" pitchFamily="34" charset="0"/>
              </a:rPr>
              <a:t>GRADUATION-  In pharmacy -: Philadelphia college of pharmacy </a:t>
            </a:r>
          </a:p>
          <a:p>
            <a:pPr>
              <a:buClrTx/>
            </a:pPr>
            <a:r>
              <a:rPr lang="en-IN" sz="2000" b="1" dirty="0">
                <a:solidFill>
                  <a:schemeClr val="tx1">
                    <a:lumMod val="50000"/>
                  </a:schemeClr>
                </a:solidFill>
                <a:latin typeface="Calibri" pitchFamily="34" charset="0"/>
                <a:cs typeface="Calibri" pitchFamily="34" charset="0"/>
              </a:rPr>
              <a:t>in medicine-: Philadelphia college of medicine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915566"/>
            <a:ext cx="2520280"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474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40</a:t>
            </a:fld>
            <a:endParaRPr lang="en"/>
          </a:p>
        </p:txBody>
      </p:sp>
      <p:sp>
        <p:nvSpPr>
          <p:cNvPr id="4" name="Rectangle 3"/>
          <p:cNvSpPr/>
          <p:nvPr/>
        </p:nvSpPr>
        <p:spPr>
          <a:xfrm>
            <a:off x="611560" y="997441"/>
            <a:ext cx="8208912" cy="3662541"/>
          </a:xfrm>
          <a:prstGeom prst="rect">
            <a:avLst/>
          </a:prstGeom>
        </p:spPr>
        <p:txBody>
          <a:bodyPr wrap="square">
            <a:spAutoFit/>
          </a:bodyPr>
          <a:lstStyle/>
          <a:p>
            <a:pPr marL="342900" indent="-342900">
              <a:buFont typeface="Wingdings" pitchFamily="2" charset="2"/>
              <a:buChar char="Ø"/>
            </a:pPr>
            <a:r>
              <a:rPr lang="en-IN" sz="2400" b="1" u="sng" dirty="0" smtClean="0">
                <a:solidFill>
                  <a:schemeClr val="bg1"/>
                </a:solidFill>
                <a:effectLst>
                  <a:outerShdw blurRad="38100" dist="38100" dir="2700000" algn="tl">
                    <a:srgbClr val="000000">
                      <a:alpha val="43137"/>
                    </a:srgbClr>
                  </a:outerShdw>
                </a:effectLst>
              </a:rPr>
              <a:t>Callus</a:t>
            </a:r>
            <a:r>
              <a:rPr lang="en-IN" sz="2400" b="1" u="sng" dirty="0" smtClean="0">
                <a:solidFill>
                  <a:schemeClr val="bg1"/>
                </a:solidFill>
              </a:rPr>
              <a:t> forming </a:t>
            </a:r>
            <a:r>
              <a:rPr lang="en-IN" sz="2400" b="1" dirty="0" smtClean="0">
                <a:solidFill>
                  <a:schemeClr val="bg1"/>
                </a:solidFill>
              </a:rPr>
              <a:t>-  </a:t>
            </a:r>
            <a:r>
              <a:rPr lang="en-IN" sz="2000" b="1" dirty="0" smtClean="0"/>
              <a:t>Cal </a:t>
            </a:r>
            <a:r>
              <a:rPr lang="en-IN" sz="2000" b="1" dirty="0"/>
              <a:t>–</a:t>
            </a:r>
            <a:r>
              <a:rPr lang="en-IN" sz="2000" b="1" dirty="0" err="1" smtClean="0"/>
              <a:t>phos</a:t>
            </a:r>
            <a:r>
              <a:rPr lang="en-IN" sz="2000" b="1" dirty="0" smtClean="0"/>
              <a:t>, </a:t>
            </a:r>
            <a:r>
              <a:rPr lang="en-IN" sz="2000" b="1" dirty="0" err="1" smtClean="0"/>
              <a:t>Symphytum</a:t>
            </a:r>
            <a:r>
              <a:rPr lang="en-IN" sz="2000" b="1" dirty="0"/>
              <a:t>. </a:t>
            </a:r>
            <a:endParaRPr lang="en-IN" sz="2000" b="1" dirty="0" smtClean="0"/>
          </a:p>
          <a:p>
            <a:endParaRPr lang="en-IN" sz="2000" b="1" dirty="0"/>
          </a:p>
          <a:p>
            <a:pPr marL="342900" indent="-342900">
              <a:buFont typeface="Wingdings" pitchFamily="2" charset="2"/>
              <a:buChar char="Ø"/>
            </a:pPr>
            <a:r>
              <a:rPr lang="en-IN" sz="2000" b="1" u="sng" dirty="0">
                <a:solidFill>
                  <a:schemeClr val="bg1"/>
                </a:solidFill>
                <a:effectLst>
                  <a:outerShdw blurRad="38100" dist="38100" dir="2700000" algn="tl">
                    <a:srgbClr val="000000">
                      <a:alpha val="43137"/>
                    </a:srgbClr>
                  </a:outerShdw>
                </a:effectLst>
              </a:rPr>
              <a:t>CARPHOLOGY</a:t>
            </a:r>
            <a:r>
              <a:rPr lang="en-IN" sz="2000" b="1" dirty="0">
                <a:solidFill>
                  <a:schemeClr val="bg1"/>
                </a:solidFill>
              </a:rPr>
              <a:t> </a:t>
            </a:r>
            <a:r>
              <a:rPr lang="en-IN" sz="2000" b="1" dirty="0" smtClean="0"/>
              <a:t>– Movements </a:t>
            </a:r>
            <a:r>
              <a:rPr lang="en-IN" sz="2000" b="1" dirty="0"/>
              <a:t>that delirious patient sometimes </a:t>
            </a:r>
            <a:r>
              <a:rPr lang="en-IN" sz="2000" b="1" dirty="0" smtClean="0"/>
              <a:t>    make </a:t>
            </a:r>
            <a:r>
              <a:rPr lang="en-IN" sz="2000" b="1" dirty="0"/>
              <a:t>as if searching for </a:t>
            </a:r>
            <a:r>
              <a:rPr lang="en-IN" sz="2000" b="1" dirty="0" smtClean="0"/>
              <a:t>or </a:t>
            </a:r>
            <a:r>
              <a:rPr lang="en-IN" sz="2000" b="1" dirty="0" smtClean="0"/>
              <a:t>grasping </a:t>
            </a:r>
            <a:r>
              <a:rPr lang="en-IN" sz="2000" b="1" dirty="0"/>
              <a:t>at imaginary objects or picking the bed </a:t>
            </a:r>
            <a:r>
              <a:rPr lang="en-IN" sz="2000" b="1" dirty="0" smtClean="0"/>
              <a:t>clothes.</a:t>
            </a:r>
            <a:br>
              <a:rPr lang="en-IN" sz="2000" b="1" dirty="0" smtClean="0"/>
            </a:br>
            <a:r>
              <a:rPr lang="en-IN" sz="2000" b="1" dirty="0" smtClean="0"/>
              <a:t>-HYOS </a:t>
            </a:r>
            <a:r>
              <a:rPr lang="en-IN" sz="2000" b="1" dirty="0"/>
              <a:t>,OPIUM ,ZINCUM MET ,RHUS TOX. </a:t>
            </a:r>
          </a:p>
          <a:p>
            <a:r>
              <a:rPr lang="en-IN" sz="2000" b="1" dirty="0"/>
              <a:t> </a:t>
            </a:r>
          </a:p>
          <a:p>
            <a:pPr marL="342900" indent="-342900">
              <a:buFont typeface="Wingdings" pitchFamily="2" charset="2"/>
              <a:buChar char="Ø"/>
            </a:pPr>
            <a:r>
              <a:rPr lang="en-IN" sz="2400" b="1" u="sng" dirty="0">
                <a:solidFill>
                  <a:schemeClr val="bg1"/>
                </a:solidFill>
                <a:effectLst>
                  <a:outerShdw blurRad="38100" dist="38100" dir="2700000" algn="tl">
                    <a:srgbClr val="000000">
                      <a:alpha val="43137"/>
                    </a:srgbClr>
                  </a:outerShdw>
                </a:effectLst>
              </a:rPr>
              <a:t>Haemophilia-</a:t>
            </a:r>
            <a:r>
              <a:rPr lang="en-IN" sz="2400" b="1" dirty="0">
                <a:effectLst>
                  <a:outerShdw blurRad="38100" dist="38100" dir="2700000" algn="tl">
                    <a:srgbClr val="000000">
                      <a:alpha val="43137"/>
                    </a:srgbClr>
                  </a:outerShdw>
                </a:effectLst>
              </a:rPr>
              <a:t> </a:t>
            </a:r>
            <a:r>
              <a:rPr lang="en-IN" sz="2000" b="1" dirty="0" smtClean="0"/>
              <a:t>Lachesis , Phosphorus, </a:t>
            </a:r>
            <a:r>
              <a:rPr lang="en-IN" sz="2000" b="1" dirty="0" err="1" smtClean="0"/>
              <a:t>Crot</a:t>
            </a:r>
            <a:r>
              <a:rPr lang="en-IN" sz="2000" b="1" dirty="0" smtClean="0"/>
              <a:t>-h</a:t>
            </a:r>
            <a:r>
              <a:rPr lang="en-IN" sz="2000" b="1" dirty="0" smtClean="0"/>
              <a:t>, </a:t>
            </a:r>
            <a:r>
              <a:rPr lang="en-IN" sz="2000" b="1" dirty="0" err="1" smtClean="0"/>
              <a:t>natum</a:t>
            </a:r>
            <a:r>
              <a:rPr lang="en-IN" sz="2000" b="1" dirty="0" smtClean="0"/>
              <a:t> </a:t>
            </a:r>
            <a:r>
              <a:rPr lang="en-IN" sz="2000" b="1" dirty="0" err="1"/>
              <a:t>sulph</a:t>
            </a:r>
            <a:r>
              <a:rPr lang="en-IN" sz="2000" b="1" dirty="0" smtClean="0"/>
              <a:t>.</a:t>
            </a:r>
          </a:p>
          <a:p>
            <a:pPr marL="342900" indent="-342900">
              <a:buFont typeface="Wingdings" pitchFamily="2" charset="2"/>
              <a:buChar char="Ø"/>
            </a:pPr>
            <a:endParaRPr lang="en-IN" sz="2000" b="1" dirty="0"/>
          </a:p>
          <a:p>
            <a:pPr marL="342900" indent="-342900">
              <a:buFont typeface="Wingdings" pitchFamily="2" charset="2"/>
              <a:buChar char="Ø"/>
            </a:pPr>
            <a:r>
              <a:rPr lang="en-IN" sz="2400" b="1" u="sng" dirty="0" err="1" smtClean="0">
                <a:solidFill>
                  <a:schemeClr val="bg1"/>
                </a:solidFill>
                <a:effectLst>
                  <a:outerShdw blurRad="38100" dist="38100" dir="2700000" algn="tl">
                    <a:srgbClr val="000000">
                      <a:alpha val="43137"/>
                    </a:srgbClr>
                  </a:outerShdw>
                </a:effectLst>
              </a:rPr>
              <a:t>Opisthotonos</a:t>
            </a:r>
            <a:r>
              <a:rPr lang="en-IN" sz="2400" b="1" dirty="0" smtClean="0">
                <a:solidFill>
                  <a:schemeClr val="bg1"/>
                </a:solidFill>
                <a:effectLst>
                  <a:outerShdw blurRad="38100" dist="38100" dir="2700000" algn="tl">
                    <a:srgbClr val="000000">
                      <a:alpha val="43137"/>
                    </a:srgbClr>
                  </a:outerShdw>
                </a:effectLst>
              </a:rPr>
              <a:t> </a:t>
            </a:r>
            <a:r>
              <a:rPr lang="en-IN" sz="2400" b="1" dirty="0" smtClean="0">
                <a:solidFill>
                  <a:schemeClr val="bg1"/>
                </a:solidFill>
                <a:effectLst>
                  <a:outerShdw blurRad="38100" dist="38100" dir="2700000" algn="tl">
                    <a:srgbClr val="000000">
                      <a:alpha val="43137"/>
                    </a:srgbClr>
                  </a:outerShdw>
                </a:effectLst>
              </a:rPr>
              <a:t>-</a:t>
            </a:r>
            <a:r>
              <a:rPr lang="en-IN" sz="2000" b="1" dirty="0" smtClean="0"/>
              <a:t> </a:t>
            </a:r>
            <a:r>
              <a:rPr lang="en-IN" sz="2000" b="1" dirty="0"/>
              <a:t>Bell. Cham. </a:t>
            </a:r>
            <a:r>
              <a:rPr lang="en-IN" sz="2000" b="1" dirty="0" err="1"/>
              <a:t>Ignatia</a:t>
            </a:r>
            <a:r>
              <a:rPr lang="en-IN" sz="2000" b="1" dirty="0"/>
              <a:t>. Nux -</a:t>
            </a:r>
            <a:r>
              <a:rPr lang="en-IN" sz="2000" b="1" dirty="0" err="1"/>
              <a:t>vom</a:t>
            </a:r>
            <a:r>
              <a:rPr lang="en-IN" sz="2000" b="1" dirty="0" smtClean="0"/>
              <a:t>,, Opium </a:t>
            </a:r>
            <a:r>
              <a:rPr lang="en-IN" sz="2000" b="1" dirty="0"/>
              <a:t>Stramonium </a:t>
            </a:r>
            <a:r>
              <a:rPr lang="en-IN" sz="2000" b="1" dirty="0" smtClean="0"/>
              <a:t> </a:t>
            </a:r>
            <a:endParaRPr lang="en-IN" sz="2000" b="1" dirty="0"/>
          </a:p>
        </p:txBody>
      </p:sp>
    </p:spTree>
    <p:extLst>
      <p:ext uri="{BB962C8B-B14F-4D97-AF65-F5344CB8AC3E}">
        <p14:creationId xmlns:p14="http://schemas.microsoft.com/office/powerpoint/2010/main" xmlns="" val="3150272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41</a:t>
            </a:fld>
            <a:endParaRPr lang="en"/>
          </a:p>
        </p:txBody>
      </p:sp>
      <p:sp>
        <p:nvSpPr>
          <p:cNvPr id="3" name="Rectangle 2"/>
          <p:cNvSpPr/>
          <p:nvPr/>
        </p:nvSpPr>
        <p:spPr>
          <a:xfrm>
            <a:off x="935088" y="1275606"/>
            <a:ext cx="8208912" cy="2616101"/>
          </a:xfrm>
          <a:prstGeom prst="rect">
            <a:avLst/>
          </a:prstGeom>
        </p:spPr>
        <p:txBody>
          <a:bodyPr wrap="square">
            <a:spAutoFit/>
          </a:bodyPr>
          <a:lstStyle/>
          <a:p>
            <a:pPr marL="342900" indent="-342900">
              <a:buFont typeface="Wingdings" pitchFamily="2" charset="2"/>
              <a:buChar char="Ø"/>
            </a:pPr>
            <a:r>
              <a:rPr lang="en-IN" sz="2400" b="1" u="sng" dirty="0" smtClean="0">
                <a:solidFill>
                  <a:schemeClr val="bg1"/>
                </a:solidFill>
                <a:effectLst>
                  <a:outerShdw blurRad="38100" dist="38100" dir="2700000" algn="tl">
                    <a:srgbClr val="000000">
                      <a:alpha val="43137"/>
                    </a:srgbClr>
                  </a:outerShdw>
                </a:effectLst>
              </a:rPr>
              <a:t>INFLUENZA-</a:t>
            </a:r>
            <a:endParaRPr lang="en-IN" sz="2000" b="1" u="sng" dirty="0" smtClean="0">
              <a:solidFill>
                <a:schemeClr val="bg1"/>
              </a:solidFill>
              <a:effectLst>
                <a:outerShdw blurRad="38100" dist="38100" dir="2700000" algn="tl">
                  <a:srgbClr val="000000">
                    <a:alpha val="43137"/>
                  </a:srgbClr>
                </a:outerShdw>
              </a:effectLst>
            </a:endParaRPr>
          </a:p>
          <a:p>
            <a:endParaRPr lang="en-IN" sz="2000" b="1" dirty="0"/>
          </a:p>
          <a:p>
            <a:r>
              <a:rPr lang="en-IN" sz="2000" b="1" dirty="0" smtClean="0"/>
              <a:t>Eupatorium-</a:t>
            </a:r>
            <a:r>
              <a:rPr lang="en-IN" sz="2000" b="1" dirty="0" err="1" smtClean="0"/>
              <a:t>perf</a:t>
            </a:r>
            <a:r>
              <a:rPr lang="en-IN" sz="2000" b="1" dirty="0" smtClean="0"/>
              <a:t>,</a:t>
            </a:r>
            <a:endParaRPr lang="en-IN" sz="2000" b="1" dirty="0" smtClean="0"/>
          </a:p>
          <a:p>
            <a:r>
              <a:rPr lang="en-IN" sz="2000" b="1" dirty="0" smtClean="0"/>
              <a:t>Merc sol</a:t>
            </a:r>
          </a:p>
          <a:p>
            <a:r>
              <a:rPr lang="en-IN" sz="2000" b="1" dirty="0" smtClean="0"/>
              <a:t>Nux vom,</a:t>
            </a:r>
          </a:p>
          <a:p>
            <a:r>
              <a:rPr lang="en-IN" sz="2000" b="1" dirty="0" err="1" smtClean="0"/>
              <a:t>Rhus</a:t>
            </a:r>
            <a:r>
              <a:rPr lang="en-IN" sz="2000" b="1" dirty="0" smtClean="0"/>
              <a:t> </a:t>
            </a:r>
            <a:r>
              <a:rPr lang="en-IN" sz="2000" b="1" dirty="0" err="1" smtClean="0"/>
              <a:t>tox</a:t>
            </a:r>
            <a:r>
              <a:rPr lang="en-IN" sz="2000" b="1" dirty="0" smtClean="0"/>
              <a:t>.</a:t>
            </a:r>
          </a:p>
          <a:p>
            <a:r>
              <a:rPr lang="en-IN" sz="2000" b="1" dirty="0" smtClean="0"/>
              <a:t>Aconite </a:t>
            </a:r>
          </a:p>
          <a:p>
            <a:r>
              <a:rPr lang="en-IN" sz="2000" b="1" dirty="0" err="1" smtClean="0"/>
              <a:t>Causticum</a:t>
            </a:r>
            <a:r>
              <a:rPr lang="en-IN" sz="2000" b="1" dirty="0" smtClean="0"/>
              <a:t>  </a:t>
            </a:r>
            <a:endParaRPr lang="en-IN"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1344722"/>
            <a:ext cx="2998939" cy="3099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1151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42</a:t>
            </a:fld>
            <a:endParaRPr lang="en"/>
          </a:p>
        </p:txBody>
      </p:sp>
      <p:sp>
        <p:nvSpPr>
          <p:cNvPr id="3" name="Rectangle 2"/>
          <p:cNvSpPr/>
          <p:nvPr/>
        </p:nvSpPr>
        <p:spPr>
          <a:xfrm>
            <a:off x="467544" y="483518"/>
            <a:ext cx="8208912" cy="400110"/>
          </a:xfrm>
          <a:prstGeom prst="rect">
            <a:avLst/>
          </a:prstGeom>
        </p:spPr>
        <p:txBody>
          <a:bodyPr wrap="square">
            <a:spAutoFit/>
          </a:bodyPr>
          <a:lstStyle/>
          <a:p>
            <a:pPr marL="342900" indent="-342900" algn="ctr">
              <a:buFont typeface="Wingdings" pitchFamily="2" charset="2"/>
              <a:buChar char="Ø"/>
            </a:pPr>
            <a:r>
              <a:rPr lang="en-IN" sz="2000" b="1" u="sng" dirty="0" smtClean="0">
                <a:solidFill>
                  <a:schemeClr val="bg1"/>
                </a:solidFill>
                <a:effectLst>
                  <a:outerShdw blurRad="38100" dist="38100" dir="2700000" algn="tl">
                    <a:srgbClr val="000000">
                      <a:alpha val="43137"/>
                    </a:srgbClr>
                  </a:outerShdw>
                </a:effectLst>
              </a:rPr>
              <a:t>MUCUS MEMBRANE</a:t>
            </a:r>
            <a:endParaRPr lang="en-IN" sz="2000" b="1" u="sng" dirty="0">
              <a:solidFill>
                <a:schemeClr val="bg1"/>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xmlns="" val="3243042617"/>
              </p:ext>
            </p:extLst>
          </p:nvPr>
        </p:nvGraphicFramePr>
        <p:xfrm>
          <a:off x="611560" y="915566"/>
          <a:ext cx="7920880" cy="3696071"/>
        </p:xfrm>
        <a:graphic>
          <a:graphicData uri="http://schemas.openxmlformats.org/drawingml/2006/table">
            <a:tbl>
              <a:tblPr firstRow="1" bandRow="1">
                <a:tableStyleId>{69C7853C-536D-4A76-A0AE-DD22124D55A5}</a:tableStyleId>
              </a:tblPr>
              <a:tblGrid>
                <a:gridCol w="3960440"/>
                <a:gridCol w="3960440"/>
              </a:tblGrid>
              <a:tr h="299508">
                <a:tc>
                  <a:txBody>
                    <a:bodyPr/>
                    <a:lstStyle/>
                    <a:p>
                      <a:r>
                        <a:rPr lang="en-IN" sz="1400" b="1" dirty="0" smtClean="0">
                          <a:solidFill>
                            <a:schemeClr val="tx2">
                              <a:lumMod val="10000"/>
                            </a:schemeClr>
                          </a:solidFill>
                        </a:rPr>
                        <a:t>Affected</a:t>
                      </a:r>
                      <a:endParaRPr lang="en-IN" dirty="0">
                        <a:solidFill>
                          <a:schemeClr val="tx2">
                            <a:lumMod val="10000"/>
                          </a:schemeClr>
                        </a:solidFill>
                      </a:endParaRPr>
                    </a:p>
                  </a:txBody>
                  <a:tcPr/>
                </a:tc>
                <a:tc>
                  <a:txBody>
                    <a:bodyPr/>
                    <a:lstStyle/>
                    <a:p>
                      <a:r>
                        <a:rPr lang="en-IN" dirty="0" smtClean="0">
                          <a:solidFill>
                            <a:schemeClr val="tx2">
                              <a:lumMod val="10000"/>
                            </a:schemeClr>
                          </a:solidFill>
                        </a:rPr>
                        <a:t>Kali</a:t>
                      </a:r>
                      <a:r>
                        <a:rPr lang="en-IN" baseline="0" dirty="0" smtClean="0">
                          <a:solidFill>
                            <a:schemeClr val="tx2">
                              <a:lumMod val="10000"/>
                            </a:schemeClr>
                          </a:solidFill>
                        </a:rPr>
                        <a:t> Bi</a:t>
                      </a:r>
                      <a:endParaRPr lang="en-IN" dirty="0">
                        <a:solidFill>
                          <a:schemeClr val="tx2">
                            <a:lumMod val="10000"/>
                          </a:schemeClr>
                        </a:solidFill>
                      </a:endParaRPr>
                    </a:p>
                  </a:txBody>
                  <a:tcPr/>
                </a:tc>
              </a:tr>
              <a:tr h="343271">
                <a:tc>
                  <a:txBody>
                    <a:bodyPr/>
                    <a:lstStyle/>
                    <a:p>
                      <a:r>
                        <a:rPr lang="en-IN" sz="1400" b="1" dirty="0" smtClean="0">
                          <a:solidFill>
                            <a:schemeClr val="tx2">
                              <a:lumMod val="10000"/>
                            </a:schemeClr>
                          </a:solidFill>
                        </a:rPr>
                        <a:t>Bleeding </a:t>
                      </a:r>
                      <a:endParaRPr lang="en-IN"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smtClean="0">
                          <a:solidFill>
                            <a:schemeClr val="tx2">
                              <a:lumMod val="10000"/>
                            </a:schemeClr>
                          </a:solidFill>
                        </a:rPr>
                        <a:t>Merc –sol, Nitric acid, phos, sulphuric -acid</a:t>
                      </a:r>
                    </a:p>
                  </a:txBody>
                  <a:tcPr/>
                </a:tc>
              </a:tr>
              <a:tr h="299508">
                <a:tc>
                  <a:txBody>
                    <a:bodyPr/>
                    <a:lstStyle/>
                    <a:p>
                      <a:r>
                        <a:rPr lang="en-IN" sz="1400" b="1" dirty="0" smtClean="0">
                          <a:solidFill>
                            <a:schemeClr val="tx2">
                              <a:lumMod val="10000"/>
                            </a:schemeClr>
                          </a:solidFill>
                        </a:rPr>
                        <a:t>Bright red </a:t>
                      </a:r>
                      <a:endParaRPr lang="en-IN" dirty="0">
                        <a:solidFill>
                          <a:schemeClr val="tx2">
                            <a:lumMod val="10000"/>
                          </a:schemeClr>
                        </a:solidFill>
                      </a:endParaRPr>
                    </a:p>
                  </a:txBody>
                  <a:tcPr/>
                </a:tc>
                <a:tc>
                  <a:txBody>
                    <a:bodyPr/>
                    <a:lstStyle/>
                    <a:p>
                      <a:r>
                        <a:rPr lang="en-IN" sz="1400" b="1" dirty="0" smtClean="0">
                          <a:solidFill>
                            <a:schemeClr val="tx2">
                              <a:lumMod val="10000"/>
                            </a:schemeClr>
                          </a:solidFill>
                        </a:rPr>
                        <a:t>Bell  ,Cantharis, Argentum nit</a:t>
                      </a:r>
                      <a:endParaRPr lang="en-IN" dirty="0">
                        <a:solidFill>
                          <a:schemeClr val="tx2">
                            <a:lumMod val="10000"/>
                          </a:schemeClr>
                        </a:solidFill>
                      </a:endParaRPr>
                    </a:p>
                  </a:txBody>
                  <a:tcPr/>
                </a:tc>
              </a:tr>
              <a:tr h="299508">
                <a:tc>
                  <a:txBody>
                    <a:bodyPr/>
                    <a:lstStyle/>
                    <a:p>
                      <a:r>
                        <a:rPr lang="en-IN" sz="1400" b="1" dirty="0" smtClean="0">
                          <a:solidFill>
                            <a:schemeClr val="tx2">
                              <a:lumMod val="10000"/>
                            </a:schemeClr>
                          </a:solidFill>
                        </a:rPr>
                        <a:t>Catarrhal, chronic</a:t>
                      </a:r>
                      <a:endParaRPr lang="en-IN"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smtClean="0">
                          <a:solidFill>
                            <a:schemeClr val="tx2">
                              <a:lumMod val="10000"/>
                            </a:schemeClr>
                          </a:solidFill>
                        </a:rPr>
                        <a:t>Dulcamara,kali-iod,Plumbum, Sul-acid. </a:t>
                      </a:r>
                    </a:p>
                  </a:txBody>
                  <a:tcPr/>
                </a:tc>
              </a:tr>
              <a:tr h="299508">
                <a:tc>
                  <a:txBody>
                    <a:bodyPr/>
                    <a:lstStyle/>
                    <a:p>
                      <a:r>
                        <a:rPr lang="en-IN" sz="1400" b="1" dirty="0" smtClean="0">
                          <a:solidFill>
                            <a:schemeClr val="tx2">
                              <a:lumMod val="10000"/>
                            </a:schemeClr>
                          </a:solidFill>
                        </a:rPr>
                        <a:t>Dark-red- varicose </a:t>
                      </a:r>
                      <a:endParaRPr lang="en-IN" dirty="0">
                        <a:solidFill>
                          <a:schemeClr val="tx2">
                            <a:lumMod val="10000"/>
                          </a:schemeClr>
                        </a:solidFill>
                      </a:endParaRPr>
                    </a:p>
                  </a:txBody>
                  <a:tcPr/>
                </a:tc>
                <a:tc>
                  <a:txBody>
                    <a:bodyPr/>
                    <a:lstStyle/>
                    <a:p>
                      <a:r>
                        <a:rPr lang="en-IN" sz="1400" b="1" dirty="0" smtClean="0">
                          <a:solidFill>
                            <a:schemeClr val="tx2">
                              <a:lumMod val="10000"/>
                            </a:schemeClr>
                          </a:solidFill>
                        </a:rPr>
                        <a:t>Argentum-nit., carvo-veg, lachesis, </a:t>
                      </a:r>
                      <a:endParaRPr lang="en-IN" dirty="0">
                        <a:solidFill>
                          <a:schemeClr val="tx2">
                            <a:lumMod val="10000"/>
                          </a:schemeClr>
                        </a:solidFill>
                      </a:endParaRPr>
                    </a:p>
                  </a:txBody>
                  <a:tcPr/>
                </a:tc>
              </a:tr>
              <a:tr h="299508">
                <a:tc>
                  <a:txBody>
                    <a:bodyPr/>
                    <a:lstStyle/>
                    <a:p>
                      <a:r>
                        <a:rPr lang="en-IN" sz="1400" b="1" dirty="0" smtClean="0">
                          <a:solidFill>
                            <a:schemeClr val="tx2">
                              <a:lumMod val="10000"/>
                            </a:schemeClr>
                          </a:solidFill>
                        </a:rPr>
                        <a:t>Dry</a:t>
                      </a:r>
                      <a:endParaRPr lang="en-IN" dirty="0">
                        <a:solidFill>
                          <a:schemeClr val="tx2">
                            <a:lumMod val="10000"/>
                          </a:schemeClr>
                        </a:solidFill>
                      </a:endParaRPr>
                    </a:p>
                  </a:txBody>
                  <a:tcPr/>
                </a:tc>
                <a:tc>
                  <a:txBody>
                    <a:bodyPr/>
                    <a:lstStyle/>
                    <a:p>
                      <a:r>
                        <a:rPr lang="en-IN" sz="1400" b="1" dirty="0" smtClean="0">
                          <a:solidFill>
                            <a:schemeClr val="tx2">
                              <a:lumMod val="10000"/>
                            </a:schemeClr>
                          </a:solidFill>
                        </a:rPr>
                        <a:t>Bell,bryonia, kali-carb. nux –mosch</a:t>
                      </a:r>
                      <a:endParaRPr lang="en-IN" dirty="0">
                        <a:solidFill>
                          <a:schemeClr val="tx2">
                            <a:lumMod val="10000"/>
                          </a:schemeClr>
                        </a:solidFill>
                      </a:endParaRPr>
                    </a:p>
                  </a:txBody>
                  <a:tcPr/>
                </a:tc>
              </a:tr>
              <a:tr h="299508">
                <a:tc>
                  <a:txBody>
                    <a:bodyPr/>
                    <a:lstStyle/>
                    <a:p>
                      <a:r>
                        <a:rPr lang="en-IN" sz="1400" b="1" dirty="0" smtClean="0">
                          <a:solidFill>
                            <a:schemeClr val="tx2">
                              <a:lumMod val="10000"/>
                            </a:schemeClr>
                          </a:solidFill>
                        </a:rPr>
                        <a:t>Glistening</a:t>
                      </a:r>
                      <a:endParaRPr lang="en-IN"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smtClean="0">
                          <a:solidFill>
                            <a:schemeClr val="tx2">
                              <a:lumMod val="10000"/>
                            </a:schemeClr>
                          </a:solidFill>
                        </a:rPr>
                        <a:t>Bell, Phos, Stramonium .</a:t>
                      </a:r>
                    </a:p>
                  </a:txBody>
                  <a:tcPr/>
                </a:tc>
              </a:tr>
              <a:tr h="299508">
                <a:tc>
                  <a:txBody>
                    <a:bodyPr/>
                    <a:lstStyle/>
                    <a:p>
                      <a:r>
                        <a:rPr lang="en-IN" sz="1400" b="1" dirty="0" smtClean="0">
                          <a:solidFill>
                            <a:schemeClr val="tx2">
                              <a:lumMod val="10000"/>
                            </a:schemeClr>
                          </a:solidFill>
                        </a:rPr>
                        <a:t>Numb</a:t>
                      </a:r>
                      <a:endParaRPr lang="en-IN"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smtClean="0">
                          <a:solidFill>
                            <a:schemeClr val="tx2">
                              <a:lumMod val="10000"/>
                            </a:schemeClr>
                          </a:solidFill>
                        </a:rPr>
                        <a:t>Nux –mosh</a:t>
                      </a:r>
                    </a:p>
                  </a:txBody>
                  <a:tcPr/>
                </a:tc>
              </a:tr>
              <a:tr h="299508">
                <a:tc>
                  <a:txBody>
                    <a:bodyPr/>
                    <a:lstStyle/>
                    <a:p>
                      <a:r>
                        <a:rPr lang="en-IN" sz="1400" b="1" dirty="0" smtClean="0">
                          <a:solidFill>
                            <a:schemeClr val="tx2">
                              <a:lumMod val="10000"/>
                            </a:schemeClr>
                          </a:solidFill>
                        </a:rPr>
                        <a:t>Odematous</a:t>
                      </a:r>
                      <a:endParaRPr lang="en-IN"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smtClean="0">
                          <a:solidFill>
                            <a:schemeClr val="tx2">
                              <a:lumMod val="10000"/>
                            </a:schemeClr>
                          </a:solidFill>
                        </a:rPr>
                        <a:t>Kali-bi, kali-</a:t>
                      </a:r>
                      <a:r>
                        <a:rPr lang="en-IN" sz="1400" b="1" dirty="0" err="1" smtClean="0">
                          <a:solidFill>
                            <a:schemeClr val="tx2">
                              <a:lumMod val="10000"/>
                            </a:schemeClr>
                          </a:solidFill>
                        </a:rPr>
                        <a:t>iod</a:t>
                      </a:r>
                      <a:endParaRPr lang="en-IN" sz="1400" b="1" dirty="0" smtClean="0">
                        <a:solidFill>
                          <a:schemeClr val="tx2">
                            <a:lumMod val="10000"/>
                          </a:schemeClr>
                        </a:solidFill>
                      </a:endParaRPr>
                    </a:p>
                  </a:txBody>
                  <a:tcPr/>
                </a:tc>
              </a:tr>
              <a:tr h="299508">
                <a:tc>
                  <a:txBody>
                    <a:bodyPr/>
                    <a:lstStyle/>
                    <a:p>
                      <a:r>
                        <a:rPr lang="en-IN" sz="1400" b="1" dirty="0" smtClean="0">
                          <a:solidFill>
                            <a:schemeClr val="tx2">
                              <a:lumMod val="10000"/>
                            </a:schemeClr>
                          </a:solidFill>
                        </a:rPr>
                        <a:t>Pale</a:t>
                      </a:r>
                      <a:endParaRPr lang="en-IN"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smtClean="0">
                          <a:solidFill>
                            <a:schemeClr val="tx2">
                              <a:lumMod val="10000"/>
                            </a:schemeClr>
                          </a:solidFill>
                        </a:rPr>
                        <a:t>Arsenic ,china, phosphorus , pulsatilla </a:t>
                      </a:r>
                    </a:p>
                  </a:txBody>
                  <a:tcPr/>
                </a:tc>
              </a:tr>
              <a:tr h="299508">
                <a:tc>
                  <a:txBody>
                    <a:bodyPr/>
                    <a:lstStyle/>
                    <a:p>
                      <a:r>
                        <a:rPr lang="en-IN" sz="1400" b="1" dirty="0" smtClean="0">
                          <a:solidFill>
                            <a:schemeClr val="tx2">
                              <a:lumMod val="10000"/>
                            </a:schemeClr>
                          </a:solidFill>
                        </a:rPr>
                        <a:t>Plagues</a:t>
                      </a:r>
                      <a:endParaRPr lang="en-IN"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smtClean="0">
                          <a:solidFill>
                            <a:schemeClr val="tx2">
                              <a:lumMod val="10000"/>
                            </a:schemeClr>
                          </a:solidFill>
                        </a:rPr>
                        <a:t>kali-</a:t>
                      </a:r>
                      <a:r>
                        <a:rPr lang="en-IN" sz="1400" b="1" dirty="0" err="1" smtClean="0">
                          <a:solidFill>
                            <a:schemeClr val="tx2">
                              <a:lumMod val="10000"/>
                            </a:schemeClr>
                          </a:solidFill>
                        </a:rPr>
                        <a:t>iod</a:t>
                      </a:r>
                      <a:r>
                        <a:rPr lang="en-IN" sz="1400" b="1" dirty="0" smtClean="0">
                          <a:solidFill>
                            <a:schemeClr val="tx2">
                              <a:lumMod val="10000"/>
                            </a:schemeClr>
                          </a:solidFill>
                        </a:rPr>
                        <a:t>, merc –sol , nitric acid, phyto.</a:t>
                      </a:r>
                    </a:p>
                  </a:txBody>
                  <a:tcPr/>
                </a:tc>
              </a:tr>
              <a:tr h="281136">
                <a:tc>
                  <a:txBody>
                    <a:bodyPr/>
                    <a:lstStyle/>
                    <a:p>
                      <a:r>
                        <a:rPr lang="en-IN" sz="1400" b="1" dirty="0" smtClean="0">
                          <a:solidFill>
                            <a:schemeClr val="tx2">
                              <a:lumMod val="10000"/>
                            </a:schemeClr>
                          </a:solidFill>
                        </a:rPr>
                        <a:t>Raw as if</a:t>
                      </a:r>
                      <a:endParaRPr lang="en-IN" dirty="0">
                        <a:solidFill>
                          <a:schemeClr val="tx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smtClean="0">
                          <a:solidFill>
                            <a:schemeClr val="tx2">
                              <a:lumMod val="10000"/>
                            </a:schemeClr>
                          </a:solidFill>
                        </a:rPr>
                        <a:t>Nux-vom.,</a:t>
                      </a:r>
                      <a:r>
                        <a:rPr lang="en-IN" sz="1400" b="1" baseline="0" dirty="0" smtClean="0">
                          <a:solidFill>
                            <a:schemeClr val="tx2">
                              <a:lumMod val="10000"/>
                            </a:schemeClr>
                          </a:solidFill>
                        </a:rPr>
                        <a:t> </a:t>
                      </a:r>
                      <a:r>
                        <a:rPr lang="en-IN" sz="1400" b="1" dirty="0" smtClean="0">
                          <a:solidFill>
                            <a:schemeClr val="tx2">
                              <a:lumMod val="10000"/>
                            </a:schemeClr>
                          </a:solidFill>
                        </a:rPr>
                        <a:t>Arum-</a:t>
                      </a:r>
                      <a:r>
                        <a:rPr lang="en-IN" sz="1400" b="1" dirty="0" err="1" smtClean="0">
                          <a:solidFill>
                            <a:schemeClr val="tx2">
                              <a:lumMod val="10000"/>
                            </a:schemeClr>
                          </a:solidFill>
                        </a:rPr>
                        <a:t>triphyllum</a:t>
                      </a:r>
                      <a:endParaRPr lang="en-IN" sz="1400" b="1" dirty="0" smtClean="0">
                        <a:solidFill>
                          <a:schemeClr val="tx2">
                            <a:lumMod val="10000"/>
                          </a:schemeClr>
                        </a:solidFill>
                      </a:endParaRPr>
                    </a:p>
                  </a:txBody>
                  <a:tcPr/>
                </a:tc>
              </a:tr>
            </a:tbl>
          </a:graphicData>
        </a:graphic>
      </p:graphicFrame>
    </p:spTree>
    <p:extLst>
      <p:ext uri="{BB962C8B-B14F-4D97-AF65-F5344CB8AC3E}">
        <p14:creationId xmlns:p14="http://schemas.microsoft.com/office/powerpoint/2010/main" xmlns="" val="2927888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1700"/>
            <a:ext cx="2376264" cy="3327600"/>
          </a:xfrm>
        </p:spPr>
        <p:txBody>
          <a:bodyPr/>
          <a:lstStyle/>
          <a:p>
            <a:r>
              <a:rPr lang="en-IN" dirty="0" smtClean="0"/>
              <a:t>Bibliography</a:t>
            </a:r>
            <a:endParaRPr lang="en-IN" dirty="0"/>
          </a:p>
        </p:txBody>
      </p:sp>
      <p:sp>
        <p:nvSpPr>
          <p:cNvPr id="3" name="Text Placeholder 2"/>
          <p:cNvSpPr>
            <a:spLocks noGrp="1"/>
          </p:cNvSpPr>
          <p:nvPr>
            <p:ph type="body" idx="1"/>
          </p:nvPr>
        </p:nvSpPr>
        <p:spPr/>
        <p:txBody>
          <a:bodyPr/>
          <a:lstStyle/>
          <a:p>
            <a:pPr lvl="0">
              <a:buClrTx/>
            </a:pPr>
            <a:r>
              <a:rPr lang="en-US" b="1" dirty="0" err="1" smtClean="0">
                <a:solidFill>
                  <a:schemeClr val="accent6">
                    <a:lumMod val="10000"/>
                  </a:schemeClr>
                </a:solidFill>
                <a:latin typeface="Book Antiqua" pitchFamily="18" charset="0"/>
                <a:cs typeface="Calibri" pitchFamily="34" charset="0"/>
              </a:rPr>
              <a:t>Boger</a:t>
            </a:r>
            <a:r>
              <a:rPr lang="en-US" b="1" dirty="0" smtClean="0">
                <a:solidFill>
                  <a:schemeClr val="accent6">
                    <a:lumMod val="10000"/>
                  </a:schemeClr>
                </a:solidFill>
                <a:latin typeface="Book Antiqua" pitchFamily="18" charset="0"/>
                <a:cs typeface="Calibri" pitchFamily="34" charset="0"/>
              </a:rPr>
              <a:t> </a:t>
            </a:r>
            <a:r>
              <a:rPr lang="en-US" b="1" dirty="0" err="1" smtClean="0">
                <a:solidFill>
                  <a:schemeClr val="accent6">
                    <a:lumMod val="10000"/>
                  </a:schemeClr>
                </a:solidFill>
                <a:latin typeface="Book Antiqua" pitchFamily="18" charset="0"/>
                <a:cs typeface="Calibri" pitchFamily="34" charset="0"/>
              </a:rPr>
              <a:t>Boenninghausen’s</a:t>
            </a:r>
            <a:r>
              <a:rPr lang="en-US" b="1" dirty="0" smtClean="0">
                <a:solidFill>
                  <a:schemeClr val="accent6">
                    <a:lumMod val="10000"/>
                  </a:schemeClr>
                </a:solidFill>
                <a:latin typeface="Book Antiqua" pitchFamily="18" charset="0"/>
                <a:cs typeface="Calibri" pitchFamily="34" charset="0"/>
              </a:rPr>
              <a:t> Characteristic and Repertory By D.R. C.M. BOGER</a:t>
            </a:r>
          </a:p>
          <a:p>
            <a:pPr lvl="0">
              <a:buClrTx/>
            </a:pPr>
            <a:r>
              <a:rPr lang="en-US" b="1" dirty="0" smtClean="0">
                <a:solidFill>
                  <a:schemeClr val="accent6">
                    <a:lumMod val="10000"/>
                  </a:schemeClr>
                </a:solidFill>
                <a:latin typeface="Book Antiqua" pitchFamily="18" charset="0"/>
                <a:cs typeface="Calibri" pitchFamily="34" charset="0"/>
              </a:rPr>
              <a:t>Essentials </a:t>
            </a:r>
            <a:r>
              <a:rPr lang="en-US" b="1" dirty="0">
                <a:solidFill>
                  <a:schemeClr val="accent6">
                    <a:lumMod val="10000"/>
                  </a:schemeClr>
                </a:solidFill>
                <a:latin typeface="Book Antiqua" pitchFamily="18" charset="0"/>
                <a:cs typeface="Calibri" pitchFamily="34" charset="0"/>
              </a:rPr>
              <a:t>of Repertorization by  Dr. </a:t>
            </a:r>
            <a:r>
              <a:rPr lang="en-US" b="1" dirty="0" smtClean="0">
                <a:solidFill>
                  <a:schemeClr val="accent6">
                    <a:lumMod val="10000"/>
                  </a:schemeClr>
                </a:solidFill>
                <a:latin typeface="Book Antiqua" pitchFamily="18" charset="0"/>
                <a:cs typeface="Calibri" pitchFamily="34" charset="0"/>
              </a:rPr>
              <a:t>S.K. </a:t>
            </a:r>
            <a:r>
              <a:rPr lang="en-US" b="1" dirty="0" err="1" smtClean="0">
                <a:solidFill>
                  <a:schemeClr val="accent6">
                    <a:lumMod val="10000"/>
                  </a:schemeClr>
                </a:solidFill>
                <a:latin typeface="Book Antiqua" pitchFamily="18" charset="0"/>
                <a:cs typeface="Calibri" pitchFamily="34" charset="0"/>
              </a:rPr>
              <a:t>Tiwari</a:t>
            </a:r>
            <a:r>
              <a:rPr lang="en-US" b="1" dirty="0" smtClean="0">
                <a:solidFill>
                  <a:schemeClr val="accent6">
                    <a:lumMod val="10000"/>
                  </a:schemeClr>
                </a:solidFill>
                <a:latin typeface="Book Antiqua" pitchFamily="18" charset="0"/>
                <a:cs typeface="Calibri" pitchFamily="34" charset="0"/>
              </a:rPr>
              <a:t> </a:t>
            </a:r>
            <a:r>
              <a:rPr lang="en-US" b="1" dirty="0">
                <a:solidFill>
                  <a:schemeClr val="accent6">
                    <a:lumMod val="10000"/>
                  </a:schemeClr>
                </a:solidFill>
                <a:latin typeface="Book Antiqua" pitchFamily="18" charset="0"/>
                <a:cs typeface="Calibri" pitchFamily="34" charset="0"/>
              </a:rPr>
              <a:t>– Fourth </a:t>
            </a:r>
            <a:r>
              <a:rPr lang="en-US" b="1" dirty="0" smtClean="0">
                <a:solidFill>
                  <a:schemeClr val="accent6">
                    <a:lumMod val="10000"/>
                  </a:schemeClr>
                </a:solidFill>
                <a:latin typeface="Book Antiqua" pitchFamily="18" charset="0"/>
                <a:cs typeface="Calibri" pitchFamily="34" charset="0"/>
              </a:rPr>
              <a:t>edition</a:t>
            </a:r>
          </a:p>
          <a:p>
            <a:pPr lvl="0">
              <a:buClrTx/>
            </a:pPr>
            <a:r>
              <a:rPr lang="en-US" b="1" dirty="0" err="1">
                <a:solidFill>
                  <a:schemeClr val="accent6">
                    <a:lumMod val="10000"/>
                  </a:schemeClr>
                </a:solidFill>
                <a:latin typeface="Book Antiqua" pitchFamily="18" charset="0"/>
                <a:cs typeface="Calibri" pitchFamily="34" charset="0"/>
              </a:rPr>
              <a:t>B</a:t>
            </a:r>
            <a:r>
              <a:rPr lang="en-US" b="1" dirty="0" err="1" smtClean="0">
                <a:solidFill>
                  <a:schemeClr val="accent6">
                    <a:lumMod val="10000"/>
                  </a:schemeClr>
                </a:solidFill>
                <a:latin typeface="Book Antiqua" pitchFamily="18" charset="0"/>
                <a:cs typeface="Calibri" pitchFamily="34" charset="0"/>
              </a:rPr>
              <a:t>oenninghausen</a:t>
            </a:r>
            <a:r>
              <a:rPr lang="en-US" b="1" dirty="0" smtClean="0">
                <a:solidFill>
                  <a:schemeClr val="accent6">
                    <a:lumMod val="10000"/>
                  </a:schemeClr>
                </a:solidFill>
                <a:latin typeface="Book Antiqua" pitchFamily="18" charset="0"/>
                <a:cs typeface="Calibri" pitchFamily="34" charset="0"/>
              </a:rPr>
              <a:t> therapeutic pocket book(BTPB)</a:t>
            </a:r>
            <a:r>
              <a:rPr lang="en-US" b="1" dirty="0">
                <a:solidFill>
                  <a:schemeClr val="accent6">
                    <a:lumMod val="10000"/>
                  </a:schemeClr>
                </a:solidFill>
                <a:latin typeface="Book Antiqua" pitchFamily="18" charset="0"/>
                <a:cs typeface="Calibri" pitchFamily="34" charset="0"/>
              </a:rPr>
              <a:t/>
            </a:r>
            <a:br>
              <a:rPr lang="en-US" b="1" dirty="0">
                <a:solidFill>
                  <a:schemeClr val="accent6">
                    <a:lumMod val="10000"/>
                  </a:schemeClr>
                </a:solidFill>
                <a:latin typeface="Book Antiqua" pitchFamily="18" charset="0"/>
                <a:cs typeface="Calibri" pitchFamily="34" charset="0"/>
              </a:rPr>
            </a:br>
            <a:endParaRPr lang="en-US" b="1" dirty="0">
              <a:solidFill>
                <a:schemeClr val="accent6">
                  <a:lumMod val="10000"/>
                </a:schemeClr>
              </a:solidFill>
              <a:latin typeface="Book Antiqua" pitchFamily="18" charset="0"/>
              <a:cs typeface="Calibri"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43</a:t>
            </a:fld>
            <a:endParaRPr lang="en"/>
          </a:p>
        </p:txBody>
      </p:sp>
    </p:spTree>
    <p:extLst>
      <p:ext uri="{BB962C8B-B14F-4D97-AF65-F5344CB8AC3E}">
        <p14:creationId xmlns:p14="http://schemas.microsoft.com/office/powerpoint/2010/main" xmlns="" val="3082191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300"/>
        <p:cNvGrpSpPr/>
        <p:nvPr/>
      </p:nvGrpSpPr>
      <p:grpSpPr>
        <a:xfrm>
          <a:off x="0" y="0"/>
          <a:ext cx="0" cy="0"/>
          <a:chOff x="0" y="0"/>
          <a:chExt cx="0" cy="0"/>
        </a:xfrm>
      </p:grpSpPr>
      <p:sp>
        <p:nvSpPr>
          <p:cNvPr id="301" name="Google Shape;301;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44</a:t>
            </a:fld>
            <a:endParaRPr/>
          </a:p>
        </p:txBody>
      </p:sp>
      <p:sp>
        <p:nvSpPr>
          <p:cNvPr id="302" name="Google Shape;302;p35"/>
          <p:cNvSpPr txBox="1">
            <a:spLocks noGrp="1"/>
          </p:cNvSpPr>
          <p:nvPr>
            <p:ph type="ctrTitle" idx="4294967295"/>
          </p:nvPr>
        </p:nvSpPr>
        <p:spPr>
          <a:xfrm>
            <a:off x="723304" y="2211710"/>
            <a:ext cx="7697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600" b="1" dirty="0">
                <a:latin typeface="Cambria" pitchFamily="18" charset="0"/>
                <a:ea typeface="Cambria" pitchFamily="18" charset="0"/>
                <a:cs typeface="Calibri" pitchFamily="34" charset="0"/>
              </a:rPr>
              <a:t>THANKS!</a:t>
            </a:r>
            <a:endParaRPr sz="6600" b="1" dirty="0">
              <a:latin typeface="Cambria" pitchFamily="18" charset="0"/>
              <a:ea typeface="Cambria" pitchFamily="18" charset="0"/>
              <a:cs typeface="Calibri" pitchFamily="34" charset="0"/>
            </a:endParaRPr>
          </a:p>
        </p:txBody>
      </p:sp>
      <p:sp>
        <p:nvSpPr>
          <p:cNvPr id="304" name="Google Shape;304;p35"/>
          <p:cNvSpPr/>
          <p:nvPr/>
        </p:nvSpPr>
        <p:spPr>
          <a:xfrm>
            <a:off x="4127625" y="1102328"/>
            <a:ext cx="888759" cy="8188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a:xfrm>
            <a:off x="3844325" y="823850"/>
            <a:ext cx="4842600" cy="3548100"/>
          </a:xfrm>
        </p:spPr>
        <p:txBody>
          <a:bodyPr/>
          <a:lstStyle/>
          <a:p>
            <a:r>
              <a:rPr lang="en-IN" b="1" dirty="0">
                <a:solidFill>
                  <a:schemeClr val="tx1">
                    <a:lumMod val="50000"/>
                  </a:schemeClr>
                </a:solidFill>
                <a:latin typeface="Calibri" pitchFamily="34" charset="0"/>
                <a:cs typeface="Calibri" pitchFamily="34" charset="0"/>
              </a:rPr>
              <a:t>Dr</a:t>
            </a:r>
            <a:r>
              <a:rPr lang="en-IN" b="1" dirty="0" smtClean="0">
                <a:solidFill>
                  <a:schemeClr val="tx1">
                    <a:lumMod val="50000"/>
                  </a:schemeClr>
                </a:solidFill>
                <a:latin typeface="Calibri" pitchFamily="34" charset="0"/>
                <a:cs typeface="Calibri" pitchFamily="34" charset="0"/>
              </a:rPr>
              <a:t>.  </a:t>
            </a:r>
            <a:r>
              <a:rPr lang="en-IN" b="1" dirty="0">
                <a:solidFill>
                  <a:schemeClr val="tx1">
                    <a:lumMod val="50000"/>
                  </a:schemeClr>
                </a:solidFill>
                <a:latin typeface="Calibri" pitchFamily="34" charset="0"/>
                <a:cs typeface="Calibri" pitchFamily="34" charset="0"/>
              </a:rPr>
              <a:t>Boger studied at HAHNEMANN HOMOEOPATHIC MEDICAL </a:t>
            </a:r>
            <a:r>
              <a:rPr lang="en-IN" b="1" dirty="0" smtClean="0">
                <a:solidFill>
                  <a:schemeClr val="tx1">
                    <a:lumMod val="50000"/>
                  </a:schemeClr>
                </a:solidFill>
                <a:latin typeface="Calibri" pitchFamily="34" charset="0"/>
                <a:cs typeface="Calibri" pitchFamily="34" charset="0"/>
              </a:rPr>
              <a:t>COLLEGE, PHILADELPHIA </a:t>
            </a:r>
            <a:r>
              <a:rPr lang="en-IN" b="1" dirty="0">
                <a:solidFill>
                  <a:schemeClr val="tx1">
                    <a:lumMod val="50000"/>
                  </a:schemeClr>
                </a:solidFill>
                <a:latin typeface="Calibri" pitchFamily="34" charset="0"/>
                <a:cs typeface="Calibri" pitchFamily="34" charset="0"/>
              </a:rPr>
              <a:t>and qualified himself as a homoeopath .</a:t>
            </a:r>
          </a:p>
          <a:p>
            <a:endParaRPr lang="en-IN" b="1" dirty="0">
              <a:solidFill>
                <a:schemeClr val="tx1">
                  <a:lumMod val="50000"/>
                </a:schemeClr>
              </a:solidFill>
              <a:latin typeface="Calibri" pitchFamily="34" charset="0"/>
              <a:cs typeface="Calibri"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915566"/>
            <a:ext cx="2520280"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323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a:xfrm>
            <a:off x="3347864" y="571486"/>
            <a:ext cx="5339061" cy="4160503"/>
          </a:xfrm>
        </p:spPr>
        <p:txBody>
          <a:bodyPr/>
          <a:lstStyle/>
          <a:p>
            <a:pPr>
              <a:buClrTx/>
            </a:pPr>
            <a:r>
              <a:rPr lang="en-IN" sz="2000" b="1" dirty="0">
                <a:solidFill>
                  <a:srgbClr val="FF0000"/>
                </a:solidFill>
                <a:latin typeface="Calibri" pitchFamily="34" charset="0"/>
                <a:cs typeface="Calibri" pitchFamily="34" charset="0"/>
              </a:rPr>
              <a:t>MEDICAL PRACTICE -: </a:t>
            </a:r>
            <a:r>
              <a:rPr lang="en-IN" sz="1800" b="1" dirty="0">
                <a:solidFill>
                  <a:schemeClr val="tx1">
                    <a:lumMod val="50000"/>
                  </a:schemeClr>
                </a:solidFill>
                <a:latin typeface="Calibri" pitchFamily="34" charset="0"/>
                <a:cs typeface="Calibri" pitchFamily="34" charset="0"/>
              </a:rPr>
              <a:t>Dr</a:t>
            </a:r>
            <a:r>
              <a:rPr lang="en-IN" sz="1800" b="1" dirty="0" smtClean="0">
                <a:solidFill>
                  <a:schemeClr val="tx1">
                    <a:lumMod val="50000"/>
                  </a:schemeClr>
                </a:solidFill>
                <a:latin typeface="Calibri" pitchFamily="34" charset="0"/>
                <a:cs typeface="Calibri" pitchFamily="34" charset="0"/>
              </a:rPr>
              <a:t>. C.M</a:t>
            </a:r>
            <a:r>
              <a:rPr lang="en-IN" sz="1800" b="1" dirty="0">
                <a:solidFill>
                  <a:schemeClr val="tx1">
                    <a:lumMod val="50000"/>
                  </a:schemeClr>
                </a:solidFill>
                <a:latin typeface="Calibri" pitchFamily="34" charset="0"/>
                <a:cs typeface="Calibri" pitchFamily="34" charset="0"/>
              </a:rPr>
              <a:t>. Boger began his homoeopathic practice towards the end of nineteenth century </a:t>
            </a:r>
            <a:r>
              <a:rPr lang="en-IN" sz="1800" b="1" dirty="0" smtClean="0">
                <a:solidFill>
                  <a:schemeClr val="tx1">
                    <a:lumMod val="50000"/>
                  </a:schemeClr>
                </a:solidFill>
                <a:latin typeface="Calibri" pitchFamily="34" charset="0"/>
                <a:cs typeface="Calibri" pitchFamily="34" charset="0"/>
              </a:rPr>
              <a:t>,being </a:t>
            </a:r>
            <a:r>
              <a:rPr lang="en-IN" sz="1800" b="1" dirty="0">
                <a:solidFill>
                  <a:schemeClr val="tx1">
                    <a:lumMod val="50000"/>
                  </a:schemeClr>
                </a:solidFill>
                <a:latin typeface="Calibri" pitchFamily="34" charset="0"/>
                <a:cs typeface="Calibri" pitchFamily="34" charset="0"/>
              </a:rPr>
              <a:t>a very systematic and classical prescriber.</a:t>
            </a:r>
          </a:p>
          <a:p>
            <a:pPr>
              <a:buClrTx/>
            </a:pPr>
            <a:r>
              <a:rPr lang="en-IN" sz="1800" b="1" dirty="0">
                <a:solidFill>
                  <a:schemeClr val="tx1">
                    <a:lumMod val="50000"/>
                  </a:schemeClr>
                </a:solidFill>
                <a:latin typeface="Calibri" pitchFamily="34" charset="0"/>
                <a:cs typeface="Calibri" pitchFamily="34" charset="0"/>
              </a:rPr>
              <a:t> During his long practice and carrier in medical practice and research, Dr. B</a:t>
            </a:r>
            <a:r>
              <a:rPr lang="en-IN" sz="1800" b="1" dirty="0" smtClean="0">
                <a:solidFill>
                  <a:schemeClr val="tx1">
                    <a:lumMod val="50000"/>
                  </a:schemeClr>
                </a:solidFill>
                <a:latin typeface="Calibri" pitchFamily="34" charset="0"/>
                <a:cs typeface="Calibri" pitchFamily="34" charset="0"/>
              </a:rPr>
              <a:t>oger </a:t>
            </a:r>
            <a:r>
              <a:rPr lang="en-IN" sz="1800" b="1" dirty="0">
                <a:solidFill>
                  <a:schemeClr val="tx1">
                    <a:lumMod val="50000"/>
                  </a:schemeClr>
                </a:solidFill>
                <a:latin typeface="Calibri" pitchFamily="34" charset="0"/>
                <a:cs typeface="Calibri" pitchFamily="34" charset="0"/>
              </a:rPr>
              <a:t>contributed a lot by his writing and successful treatment of incurable Cases.</a:t>
            </a:r>
          </a:p>
          <a:p>
            <a:pPr>
              <a:buClrTx/>
            </a:pPr>
            <a:r>
              <a:rPr lang="en-IN" sz="1800" b="1" dirty="0">
                <a:solidFill>
                  <a:schemeClr val="tx1">
                    <a:lumMod val="50000"/>
                  </a:schemeClr>
                </a:solidFill>
                <a:latin typeface="Calibri" pitchFamily="34" charset="0"/>
                <a:cs typeface="Calibri" pitchFamily="34" charset="0"/>
              </a:rPr>
              <a:t>It is said that patients used to report to him from various parts of U.S.A. because of his ability to prescribe right medicine even in incurable cases marked with common symptoms.</a:t>
            </a:r>
          </a:p>
          <a:p>
            <a:pPr>
              <a:buClrTx/>
            </a:pPr>
            <a:endParaRPr lang="en-IN" sz="1800" b="1" dirty="0">
              <a:solidFill>
                <a:schemeClr val="tx1">
                  <a:lumMod val="50000"/>
                </a:schemeClr>
              </a:solidFill>
              <a:latin typeface="Calibri" pitchFamily="34" charset="0"/>
              <a:cs typeface="Calibri"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915566"/>
            <a:ext cx="2520280"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044011"/>
      </p:ext>
    </p:extLst>
  </p:cSld>
  <p:clrMapOvr>
    <a:masterClrMapping/>
  </p:clrMapOvr>
  <p:timing>
    <p:tnLst>
      <p:par>
        <p:cTn id="1" dur="indefinite" restart="never" nodeType="tmRoot"/>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IN" smtClean="0"/>
              <a:t>CONTRIBUTIONS</a:t>
            </a:r>
            <a:endParaRPr dirty="0" lang="en-IN"/>
          </a:p>
        </p:txBody>
      </p:sp>
      <p:sp>
        <p:nvSpPr>
          <p:cNvPr id="3" name="Text Placeholder 2"/>
          <p:cNvSpPr>
            <a:spLocks noGrp="1"/>
          </p:cNvSpPr>
          <p:nvPr>
            <p:ph idx="1" type="body"/>
          </p:nvPr>
        </p:nvSpPr>
        <p:spPr>
          <a:xfrm>
            <a:off x="699000" y="1770225"/>
            <a:ext cx="4017016" cy="2583300"/>
          </a:xfrm>
        </p:spPr>
        <p:txBody>
          <a:bodyPr/>
          <a:lstStyle/>
          <a:p>
            <a:pPr indent="0" marL="88900">
              <a:buNone/>
            </a:pPr>
            <a:r>
              <a:rPr dirty="0" lang="en-IN">
                <a:solidFill>
                  <a:srgbClr val="002060"/>
                </a:solidFill>
              </a:rPr>
              <a:t>1) A </a:t>
            </a:r>
            <a:r>
              <a:rPr dirty="0" lang="en-IN" smtClean="0">
                <a:solidFill>
                  <a:srgbClr val="002060"/>
                </a:solidFill>
              </a:rPr>
              <a:t>SYSTEMATIC </a:t>
            </a:r>
            <a:r>
              <a:rPr dirty="0" lang="en-IN">
                <a:solidFill>
                  <a:srgbClr val="002060"/>
                </a:solidFill>
              </a:rPr>
              <a:t>ALPHABETIC REPERTORY OF HOMOEOPATHIC REMEDIES  -</a:t>
            </a:r>
            <a:r>
              <a:rPr dirty="0" lang="en-IN" smtClean="0">
                <a:solidFill>
                  <a:srgbClr val="002060"/>
                </a:solidFill>
              </a:rPr>
              <a:t>1900</a:t>
            </a:r>
            <a:endParaRPr dirty="0" lang="en-IN">
              <a:solidFill>
                <a:srgbClr val="002060"/>
              </a:solidFill>
            </a:endParaRPr>
          </a:p>
        </p:txBody>
      </p:sp>
      <p:sp>
        <p:nvSpPr>
          <p:cNvPr id="4" name="Slide Number Placeholder 3"/>
          <p:cNvSpPr>
            <a:spLocks noGrp="1"/>
          </p:cNvSpPr>
          <p:nvPr>
            <p:ph idx="12" type="sldNum"/>
          </p:nvPr>
        </p:nvSpPr>
        <p:spPr/>
        <p:txBody>
          <a:bodyPr/>
          <a:lstStyle/>
          <a:p>
            <a:pPr algn="r" indent="0" lvl="0" marL="0" rtl="0">
              <a:spcBef>
                <a:spcPts val="0"/>
              </a:spcBef>
              <a:spcAft>
                <a:spcPts val="0"/>
              </a:spcAft>
              <a:buNone/>
            </a:pPr>
            <a:fld id="{00000000-1234-1234-1234-123412341234}" type="slidenum">
              <a:rPr lang="en" smtClean="0"/>
              <a:pPr algn="r" indent="0" lvl="0" marL="0" rtl="0">
                <a:spcBef>
                  <a:spcPts val="0"/>
                </a:spcBef>
                <a:spcAft>
                  <a:spcPts val="0"/>
                </a:spcAft>
                <a:buNone/>
              </a:pPr>
              <a:t>7</a:t>
            </a:fld>
            <a:endParaRPr lang="en"/>
          </a:p>
        </p:txBody>
      </p:sp>
      <p:pic>
        <p:nvPicPr>
          <p:cNvPr id="5" name="Picture 2"/>
          <p:cNvPicPr>
            <a:picLocks noChangeArrowheads="1" noChangeAspect="1"/>
          </p:cNvPicPr>
          <p:nvPr/>
        </p:nvPicPr>
        <p:blipFill rotWithShape="1">
          <a:blip r:embed="rId2">
            <a:extLst>
              <a:ext uri="{28A0092B-C50C-407E-A947-70E740481C1C}">
                <a14:useLocalDpi xmlns:a14="http://schemas.microsoft.com/office/drawing/2010/main" xmlns="" val="0"/>
              </a:ext>
            </a:extLst>
          </a:blip>
          <a:srcRect l="104" r="117"/>
          <a:stretch/>
        </p:blipFill>
        <p:spPr bwMode="auto">
          <a:xfrm>
            <a:off x="5148064" y="915566"/>
            <a:ext cx="3332520"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dir="2700000" dist="35921" rotWithShape="0">
                    <a:schemeClr val="bg2"/>
                  </a:outerShdw>
                </a:effectLst>
              </a14:hiddenEffects>
            </a:ext>
          </a:extLst>
        </p:spPr>
      </p:pic>
    </p:spTree>
    <p:extLst>
      <p:ext uri="{BB962C8B-B14F-4D97-AF65-F5344CB8AC3E}">
        <p14:creationId xmlns:p14="http://schemas.microsoft.com/office/powerpoint/2010/main" xmlns="" val="1841509025"/>
      </p:ext>
    </p:extLst>
  </p:cSld>
  <p:clrMapOvr>
    <a:masterClrMapping/>
  </p:clrMapOvr>
  <p:timing>
    <p:tnLst>
      <p:par>
        <p:cTn dur="indefinite" id="1" nodeType="tmRoot" restart="never"/>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CONTRIBUTIONS</a:t>
            </a:r>
          </a:p>
        </p:txBody>
      </p:sp>
      <p:sp>
        <p:nvSpPr>
          <p:cNvPr id="3" name="Text Placeholder 2"/>
          <p:cNvSpPr>
            <a:spLocks noGrp="1"/>
          </p:cNvSpPr>
          <p:nvPr>
            <p:ph type="body" idx="1"/>
          </p:nvPr>
        </p:nvSpPr>
        <p:spPr/>
        <p:txBody>
          <a:bodyPr/>
          <a:lstStyle/>
          <a:p>
            <a:pPr marL="88900" indent="0">
              <a:buNone/>
            </a:pPr>
            <a:r>
              <a:rPr lang="en-IN" dirty="0">
                <a:solidFill>
                  <a:srgbClr val="002060"/>
                </a:solidFill>
              </a:rPr>
              <a:t>2) BOGER </a:t>
            </a:r>
            <a:r>
              <a:rPr lang="en-IN" dirty="0" smtClean="0">
                <a:solidFill>
                  <a:srgbClr val="002060"/>
                </a:solidFill>
              </a:rPr>
              <a:t>BOENNINGHAUSEN’S CHARACTERISTICS  </a:t>
            </a:r>
            <a:r>
              <a:rPr lang="en-IN" dirty="0">
                <a:solidFill>
                  <a:srgbClr val="002060"/>
                </a:solidFill>
              </a:rPr>
              <a:t>AND REPERTORY -1905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68216" y="802784"/>
            <a:ext cx="3312368" cy="338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3140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88900" indent="0">
              <a:buNone/>
            </a:pPr>
            <a:r>
              <a:rPr lang="en-IN" dirty="0" smtClean="0">
                <a:solidFill>
                  <a:srgbClr val="002060"/>
                </a:solidFill>
              </a:rPr>
              <a:t>3) BOGER </a:t>
            </a:r>
            <a:r>
              <a:rPr lang="en-IN" dirty="0">
                <a:solidFill>
                  <a:srgbClr val="002060"/>
                </a:solidFill>
              </a:rPr>
              <a:t>SYNOPTIC KEY-: </a:t>
            </a:r>
            <a:r>
              <a:rPr lang="en-IN" dirty="0" smtClean="0">
                <a:solidFill>
                  <a:srgbClr val="002060"/>
                </a:solidFill>
              </a:rPr>
              <a:t>1915</a:t>
            </a:r>
            <a:endParaRPr lang="en-IN" dirty="0">
              <a:solidFill>
                <a:srgbClr val="00206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8064" y="915566"/>
            <a:ext cx="3302278"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6813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5C91E6"/>
      </a:accent1>
      <a:accent2>
        <a:srgbClr val="4CD5D5"/>
      </a:accent2>
      <a:accent3>
        <a:srgbClr val="7A6DDD"/>
      </a:accent3>
      <a:accent4>
        <a:srgbClr val="EC59B6"/>
      </a:accent4>
      <a:accent5>
        <a:srgbClr val="F79E3A"/>
      </a:accent5>
      <a:accent6>
        <a:srgbClr val="EEDC14"/>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1863</Words>
  <Application>Microsoft Office PowerPoint</Application>
  <PresentationFormat>On-screen Show (16:9)</PresentationFormat>
  <Paragraphs>373</Paragraphs>
  <Slides>44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Montserrat ExtraBold</vt:lpstr>
      <vt:lpstr>Montserrat Light</vt:lpstr>
      <vt:lpstr>Calibri</vt:lpstr>
      <vt:lpstr>Wingdings</vt:lpstr>
      <vt:lpstr>Book Antiqua</vt:lpstr>
      <vt:lpstr>Cambria</vt:lpstr>
      <vt:lpstr>Juliet template</vt:lpstr>
      <vt:lpstr>BOGER BOENNINGHAUSEN’S CHARACTERISTICS AND REPERTORY</vt:lpstr>
      <vt:lpstr> BY : DR. RAM PRASAD YADAV M.D SCHOLAR DEPT OF REPERTORY State National Homoeopathic Medical College, LUCKNOW</vt:lpstr>
      <vt:lpstr>Slide 3</vt:lpstr>
      <vt:lpstr>Slide 4</vt:lpstr>
      <vt:lpstr>Slide 5</vt:lpstr>
      <vt:lpstr>Slide 6</vt:lpstr>
      <vt:lpstr>CONTRIBUTIONS</vt:lpstr>
      <vt:lpstr>CONTRIBUTIONS</vt:lpstr>
      <vt:lpstr>Slide 9</vt:lpstr>
      <vt:lpstr>Slide 10</vt:lpstr>
      <vt:lpstr>Slide 11</vt:lpstr>
      <vt:lpstr>Slide 12</vt:lpstr>
      <vt:lpstr>BOGER CONCEPT OF TOTALITY </vt:lpstr>
      <vt:lpstr>Slide 14</vt:lpstr>
      <vt:lpstr>Slide 15</vt:lpstr>
      <vt:lpstr>SOURCES</vt:lpstr>
      <vt:lpstr>Slide 17</vt:lpstr>
      <vt:lpstr>Slide 18</vt:lpstr>
      <vt:lpstr>Slide 19</vt:lpstr>
      <vt:lpstr>Slide 20</vt:lpstr>
      <vt:lpstr>Slide 21</vt:lpstr>
      <vt:lpstr>Slide 22</vt:lpstr>
      <vt:lpstr>Slide 23</vt:lpstr>
      <vt:lpstr>Slide 24</vt:lpstr>
      <vt:lpstr>PLAN AND CONSTRUCTION OF BBCR</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Bibliography</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BOGER BOENNINGHAUSEN’S CHARACTERISTICES AND REPERTORY BY DR C.M. BOGER </dc:title>
  <cp:lastModifiedBy>ACER</cp:lastModifiedBy>
  <cp:revision>101</cp:revision>
  <dcterms:modified xsi:type="dcterms:W3CDTF">2023-01-28T18:31:57Z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2026398</vt:lpwstr>
  </property>
  <property fmtid="{D5CDD505-2E9C-101B-9397-08002B2CF9AE}" name="NXPowerLiteSettings" pid="3">
    <vt:lpwstr>F7000400038000</vt:lpwstr>
  </property>
  <property fmtid="{D5CDD505-2E9C-101B-9397-08002B2CF9AE}" name="NXPowerLiteVersion" pid="4">
    <vt:lpwstr>S9.2.0</vt:lpwstr>
  </property>
</Properties>
</file>